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35"/>
  </p:notesMasterIdLst>
  <p:handoutMasterIdLst>
    <p:handoutMasterId r:id="rId36"/>
  </p:handoutMasterIdLst>
  <p:sldIdLst>
    <p:sldId id="256" r:id="rId2"/>
    <p:sldId id="288" r:id="rId3"/>
    <p:sldId id="289" r:id="rId4"/>
    <p:sldId id="257" r:id="rId5"/>
    <p:sldId id="277" r:id="rId6"/>
    <p:sldId id="278" r:id="rId7"/>
    <p:sldId id="279" r:id="rId8"/>
    <p:sldId id="280" r:id="rId9"/>
    <p:sldId id="259" r:id="rId10"/>
    <p:sldId id="290" r:id="rId11"/>
    <p:sldId id="281" r:id="rId12"/>
    <p:sldId id="282" r:id="rId13"/>
    <p:sldId id="260" r:id="rId14"/>
    <p:sldId id="261" r:id="rId15"/>
    <p:sldId id="283" r:id="rId16"/>
    <p:sldId id="291" r:id="rId17"/>
    <p:sldId id="262" r:id="rId18"/>
    <p:sldId id="263" r:id="rId19"/>
    <p:sldId id="264" r:id="rId20"/>
    <p:sldId id="285" r:id="rId21"/>
    <p:sldId id="265" r:id="rId22"/>
    <p:sldId id="292" r:id="rId23"/>
    <p:sldId id="287" r:id="rId24"/>
    <p:sldId id="266" r:id="rId25"/>
    <p:sldId id="267" r:id="rId26"/>
    <p:sldId id="269" r:id="rId27"/>
    <p:sldId id="273" r:id="rId28"/>
    <p:sldId id="274" r:id="rId29"/>
    <p:sldId id="275" r:id="rId30"/>
    <p:sldId id="276" r:id="rId31"/>
    <p:sldId id="293" r:id="rId32"/>
    <p:sldId id="284" r:id="rId33"/>
    <p:sldId id="286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E2FDC7"/>
    <a:srgbClr val="FFFF66"/>
    <a:srgbClr val="C9F09A"/>
    <a:srgbClr val="9F318A"/>
    <a:srgbClr val="FFFF00"/>
    <a:srgbClr val="FF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E2553E0-7F68-46C0-A986-DA5A14FCE205}" type="datetimeFigureOut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D065CA4-5AF9-4ABA-A40F-27174F28235C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0DDBB4A-2D91-4731-916E-AB2B6177BAE2}" type="datetimeFigureOut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IN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IN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771F798-D5D1-4AA7-B192-5381B9C678F4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IN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1F32CE-AC09-49A5-9563-D1B6CAF009DC}" type="slidenum">
              <a:rPr lang="en-IN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IN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IN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C4162CD-41F7-4833-89A0-E54D687E73FF}" type="slidenum">
              <a:rPr lang="en-IN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IN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IN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37DE20-5FA2-4863-9761-42B0435447CE}" type="slidenum">
              <a:rPr lang="en-IN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IN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BE7E4-2872-498D-9621-C7386A2FC404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8F9C8-DA6A-4B3A-BC6F-0039F2D5D0D0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CBFAF-37FD-4AA1-88F9-E6918457D905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DA7D2-A85B-4BD4-8554-37D5B9F04FFF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3B283-8426-4F9A-AD2E-8F19C322666F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5F846-9834-4815-A2B5-67397F34F44A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231C7-FE24-43B2-8CEA-625AE094D7BF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3DA2-A723-4EA1-9803-3D0D836E434D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43F33-A0B1-4A38-A3EB-B56DA5998732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4A5AA-D86F-46F4-BD7E-71B5C09761FC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0B68A-0615-4A0B-ADA3-5A590F1B6025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EDAF1-8C10-4E02-A645-A8F5D6B33B64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9DAFC-D82F-4609-A2E8-45224EFC4D13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CBDC6-5218-451E-BAB7-B1D13FD0DACC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0C4BC-9F5C-4488-9BA0-8471653AAC51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D214D-E2D2-44C9-B665-BD0D4C7DED4B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9A5B3-BFC3-47A4-B2AA-116BCFD850F5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3E58F-E440-47FF-8B14-CDD2BFB270AC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AA559-925D-4D91-BB44-E328C544F0F8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D9BF3-F60A-41F7-B874-80B65439ED2A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7BBCC-D4CF-4525-9531-8A7D2AFBD294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8F2B2-FB72-430B-8467-4AC3B5CF5D0D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I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27BBB2-84AB-4950-8BC0-4F42D3106FBA}" type="datetime1">
              <a:rPr lang="en-US"/>
              <a:pPr>
                <a:defRPr/>
              </a:pPr>
              <a:t>12/9/2013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9C7346-2DC3-47F6-94FC-73A2E99CF147}" type="slidenum">
              <a:rPr lang="en-IN"/>
              <a:pPr>
                <a:defRPr/>
              </a:pPr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0" r:id="rId2"/>
    <p:sldLayoutId id="2147483849" r:id="rId3"/>
    <p:sldLayoutId id="2147483848" r:id="rId4"/>
    <p:sldLayoutId id="2147483847" r:id="rId5"/>
    <p:sldLayoutId id="2147483846" r:id="rId6"/>
    <p:sldLayoutId id="2147483845" r:id="rId7"/>
    <p:sldLayoutId id="2147483844" r:id="rId8"/>
    <p:sldLayoutId id="2147483843" r:id="rId9"/>
    <p:sldLayoutId id="2147483842" r:id="rId10"/>
    <p:sldLayoutId id="2147483841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>
          <a:xfrm>
            <a:off x="857250" y="1000125"/>
            <a:ext cx="7772400" cy="1830388"/>
          </a:xfrm>
        </p:spPr>
        <p:txBody>
          <a:bodyPr/>
          <a:lstStyle/>
          <a:p>
            <a:r>
              <a:rPr lang="en-US" b="1" smtClean="0"/>
              <a:t>Transaction Level Modeling with SystemC</a:t>
            </a:r>
            <a:endParaRPr lang="en-IN" b="1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75" y="4000500"/>
            <a:ext cx="7772400" cy="12001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>
                <a:latin typeface="+mj-lt"/>
              </a:rPr>
              <a:t>Sonali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Dutta</a:t>
            </a:r>
            <a:endParaRPr lang="en-US" dirty="0" smtClean="0"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+mj-lt"/>
              </a:rPr>
              <a:t>September 23, 2011</a:t>
            </a:r>
            <a:endParaRPr lang="en-IN" dirty="0">
              <a:latin typeface="+mj-lt"/>
            </a:endParaRPr>
          </a:p>
        </p:txBody>
      </p:sp>
      <p:pic>
        <p:nvPicPr>
          <p:cNvPr id="15363" name="Picture 3" descr="Rice University lo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3000375"/>
            <a:ext cx="19288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4186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Need for higher abstraction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TLM overview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Producer Consumer Model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Simple Bus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Applications</a:t>
            </a:r>
            <a:endParaRPr lang="en-I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TLM Overview</a:t>
            </a:r>
            <a:endParaRPr lang="en-IN" dirty="0"/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What is TLM?</a:t>
            </a:r>
          </a:p>
          <a:p>
            <a:pPr lvl="1">
              <a:buFont typeface="Arial" charset="0"/>
              <a:buChar char="•"/>
            </a:pPr>
            <a:r>
              <a:rPr lang="en-US" sz="2400" smtClean="0"/>
              <a:t>Communication uses </a:t>
            </a:r>
            <a:r>
              <a:rPr lang="en-US" sz="2400" b="1" smtClean="0"/>
              <a:t>function calls</a:t>
            </a:r>
          </a:p>
          <a:p>
            <a:pPr lvl="1">
              <a:buFont typeface="Arial" charset="0"/>
              <a:buChar char="•"/>
            </a:pPr>
            <a:r>
              <a:rPr lang="en-US" sz="2400" smtClean="0"/>
              <a:t>Emphasis more on what data is transferred where</a:t>
            </a:r>
          </a:p>
          <a:p>
            <a:pPr lvl="1">
              <a:buFont typeface="Arial" charset="0"/>
              <a:buChar char="•"/>
            </a:pPr>
            <a:r>
              <a:rPr lang="en-US" sz="2400" smtClean="0"/>
              <a:t>Implementation detail like actual protocol is abstracted</a:t>
            </a:r>
            <a:endParaRPr lang="en-US" b="1" smtClean="0"/>
          </a:p>
          <a:p>
            <a:pPr>
              <a:buFont typeface="Arial" charset="0"/>
              <a:buNone/>
            </a:pPr>
            <a:r>
              <a:rPr lang="en-US" smtClean="0"/>
              <a:t>Types of Communication</a:t>
            </a:r>
          </a:p>
          <a:p>
            <a:pPr lvl="1">
              <a:buFont typeface="Arial" charset="0"/>
              <a:buChar char="•"/>
            </a:pPr>
            <a:r>
              <a:rPr lang="en-US" smtClean="0"/>
              <a:t>Interrupt – unidirectional point to point communication</a:t>
            </a:r>
          </a:p>
          <a:p>
            <a:pPr lvl="1">
              <a:buFont typeface="Arial" charset="0"/>
              <a:buChar char="•"/>
            </a:pPr>
            <a:r>
              <a:rPr lang="en-US" smtClean="0"/>
              <a:t>Transaction – data exchange between initiator/master and target/slave</a:t>
            </a:r>
          </a:p>
          <a:p>
            <a:endParaRPr lang="en-IN" sz="28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8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Generic TL Channel: A building block</a:t>
            </a:r>
            <a:endParaRPr lang="en-IN" dirty="0"/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The generic channel is a building block that</a:t>
            </a:r>
          </a:p>
          <a:p>
            <a:pPr>
              <a:buFont typeface="Arial" charset="0"/>
              <a:buNone/>
            </a:pPr>
            <a:r>
              <a:rPr lang="en-US" smtClean="0"/>
              <a:t>eases implementing data passing and</a:t>
            </a:r>
          </a:p>
          <a:p>
            <a:pPr>
              <a:buFont typeface="Arial" charset="0"/>
              <a:buNone/>
            </a:pPr>
            <a:r>
              <a:rPr lang="en-US" smtClean="0"/>
              <a:t>synchronization of initiator and target.</a:t>
            </a:r>
          </a:p>
          <a:p>
            <a:pPr>
              <a:buFont typeface="Arial" charset="0"/>
              <a:buNone/>
            </a:pPr>
            <a:endParaRPr lang="en-I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9</a:t>
            </a:r>
            <a:endParaRPr lang="en-IN" sz="1800" dirty="0"/>
          </a:p>
        </p:txBody>
      </p:sp>
      <p:sp>
        <p:nvSpPr>
          <p:cNvPr id="6" name="Rectangle 5"/>
          <p:cNvSpPr/>
          <p:nvPr/>
        </p:nvSpPr>
        <p:spPr>
          <a:xfrm>
            <a:off x="642938" y="3643313"/>
            <a:ext cx="1571625" cy="928687"/>
          </a:xfrm>
          <a:prstGeom prst="rect">
            <a:avLst/>
          </a:prstGeom>
          <a:solidFill>
            <a:srgbClr val="FFFF99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INITIATOR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29438" y="3643313"/>
            <a:ext cx="1571625" cy="928687"/>
          </a:xfrm>
          <a:prstGeom prst="rect">
            <a:avLst/>
          </a:prstGeom>
          <a:solidFill>
            <a:srgbClr val="E2FDC7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TARGET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500438" y="3786188"/>
            <a:ext cx="500062" cy="571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1" name="Oval 10"/>
          <p:cNvSpPr/>
          <p:nvPr/>
        </p:nvSpPr>
        <p:spPr>
          <a:xfrm>
            <a:off x="5429250" y="3786188"/>
            <a:ext cx="500063" cy="571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13" name="Straight Connector 12"/>
          <p:cNvCxnSpPr>
            <a:stCxn id="8" idx="0"/>
            <a:endCxn id="11" idx="0"/>
          </p:cNvCxnSpPr>
          <p:nvPr/>
        </p:nvCxnSpPr>
        <p:spPr>
          <a:xfrm rot="5400000" flipH="1" flipV="1">
            <a:off x="4714875" y="2822576"/>
            <a:ext cx="1587" cy="1928812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4"/>
            <a:endCxn id="11" idx="4"/>
          </p:cNvCxnSpPr>
          <p:nvPr/>
        </p:nvCxnSpPr>
        <p:spPr>
          <a:xfrm rot="16200000" flipH="1">
            <a:off x="4714875" y="3394076"/>
            <a:ext cx="1587" cy="192881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8" name="TextBox 16"/>
          <p:cNvSpPr txBox="1">
            <a:spLocks noChangeArrowheads="1"/>
          </p:cNvSpPr>
          <p:nvPr/>
        </p:nvSpPr>
        <p:spPr bwMode="auto">
          <a:xfrm>
            <a:off x="4143375" y="3857625"/>
            <a:ext cx="12144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CHANNEL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071688" y="3857625"/>
            <a:ext cx="357187" cy="500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9" name="Rectangle 18"/>
          <p:cNvSpPr/>
          <p:nvPr/>
        </p:nvSpPr>
        <p:spPr>
          <a:xfrm>
            <a:off x="6715125" y="3857625"/>
            <a:ext cx="357188" cy="500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21" name="Straight Arrow Connector 20"/>
          <p:cNvCxnSpPr/>
          <p:nvPr/>
        </p:nvCxnSpPr>
        <p:spPr>
          <a:xfrm rot="10800000" flipH="1">
            <a:off x="2071688" y="4214813"/>
            <a:ext cx="357187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H="1">
            <a:off x="6715125" y="4214813"/>
            <a:ext cx="357188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2071688" y="4000500"/>
            <a:ext cx="357187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6715125" y="4000500"/>
            <a:ext cx="3571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10800000" flipH="1">
            <a:off x="3500438" y="3929063"/>
            <a:ext cx="28575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10800000" flipV="1">
            <a:off x="3500438" y="4143375"/>
            <a:ext cx="285750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3678237" y="4037013"/>
            <a:ext cx="21431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8" name="TextBox 49"/>
          <p:cNvSpPr txBox="1">
            <a:spLocks noChangeArrowheads="1"/>
          </p:cNvSpPr>
          <p:nvPr/>
        </p:nvSpPr>
        <p:spPr bwMode="auto">
          <a:xfrm>
            <a:off x="571500" y="4929188"/>
            <a:ext cx="785812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Calibri" pitchFamily="34" charset="0"/>
              </a:rPr>
              <a:t>It is not ready made implementation of any </a:t>
            </a:r>
            <a:r>
              <a:rPr lang="en-US" sz="3200" b="1">
                <a:latin typeface="Calibri" pitchFamily="34" charset="0"/>
              </a:rPr>
              <a:t>communication protocol</a:t>
            </a:r>
            <a:r>
              <a:rPr lang="en-US" sz="3200">
                <a:latin typeface="Calibri" pitchFamily="34" charset="0"/>
              </a:rPr>
              <a:t>.</a:t>
            </a:r>
            <a:endParaRPr lang="en-IN" sz="3200">
              <a:latin typeface="Calibri" pitchFamily="34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rot="5400000">
            <a:off x="5465762" y="4106863"/>
            <a:ext cx="21431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 flipH="1">
            <a:off x="5572125" y="4000500"/>
            <a:ext cx="28575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572125" y="4214813"/>
            <a:ext cx="357188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2428875" y="4000500"/>
            <a:ext cx="1071563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8" name="Rectangle 57"/>
          <p:cNvSpPr/>
          <p:nvPr/>
        </p:nvSpPr>
        <p:spPr>
          <a:xfrm>
            <a:off x="5929313" y="4000500"/>
            <a:ext cx="785812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543550" cy="655638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b="0" dirty="0" smtClean="0"/>
              <a:t>Example TLM</a:t>
            </a:r>
            <a:r>
              <a:rPr lang="en-US" sz="2800" b="0" dirty="0" smtClean="0"/>
              <a:t> </a:t>
            </a:r>
            <a:r>
              <a:rPr lang="en-US" sz="4400" b="0" dirty="0" smtClean="0"/>
              <a:t>platform</a:t>
            </a:r>
            <a:endParaRPr lang="en-IN" sz="2800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10</a:t>
            </a:r>
          </a:p>
        </p:txBody>
      </p:sp>
      <p:sp>
        <p:nvSpPr>
          <p:cNvPr id="7" name="Flowchart: Process 6"/>
          <p:cNvSpPr/>
          <p:nvPr/>
        </p:nvSpPr>
        <p:spPr>
          <a:xfrm>
            <a:off x="1000125" y="1714500"/>
            <a:ext cx="1857375" cy="1071563"/>
          </a:xfrm>
          <a:prstGeom prst="flowChartProcess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Processor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3643313" y="1714500"/>
            <a:ext cx="1714500" cy="1143000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Memory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785813" y="4786313"/>
            <a:ext cx="1714500" cy="1071562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Interrupt Controller</a:t>
            </a:r>
            <a:endParaRPr lang="en-IN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3000375" y="4786313"/>
            <a:ext cx="1643063" cy="1071562"/>
          </a:xfrm>
          <a:prstGeom prst="flowChart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Direct Memory Access Controller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43500" y="4786313"/>
            <a:ext cx="1643063" cy="10715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Timer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0063" y="3286125"/>
            <a:ext cx="6429375" cy="78581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Bus</a:t>
            </a:r>
            <a:endParaRPr lang="en-IN" dirty="0"/>
          </a:p>
        </p:txBody>
      </p:sp>
      <p:sp>
        <p:nvSpPr>
          <p:cNvPr id="14" name="Flowchart: Merge 13"/>
          <p:cNvSpPr/>
          <p:nvPr/>
        </p:nvSpPr>
        <p:spPr>
          <a:xfrm rot="10800000">
            <a:off x="4143375" y="4786313"/>
            <a:ext cx="214313" cy="142875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5" name="Flowchart: Merge 14"/>
          <p:cNvSpPr/>
          <p:nvPr/>
        </p:nvSpPr>
        <p:spPr>
          <a:xfrm>
            <a:off x="2143125" y="2643188"/>
            <a:ext cx="214313" cy="142875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dirty="0">
              <a:solidFill>
                <a:srgbClr val="FFFF00"/>
              </a:solidFill>
            </a:endParaRPr>
          </a:p>
        </p:txBody>
      </p:sp>
      <p:sp>
        <p:nvSpPr>
          <p:cNvPr id="16" name="Flowchart: Merge 15"/>
          <p:cNvSpPr/>
          <p:nvPr/>
        </p:nvSpPr>
        <p:spPr>
          <a:xfrm>
            <a:off x="1857375" y="4786313"/>
            <a:ext cx="214313" cy="142875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9" name="Flowchart: Merge 18"/>
          <p:cNvSpPr/>
          <p:nvPr/>
        </p:nvSpPr>
        <p:spPr>
          <a:xfrm>
            <a:off x="6429375" y="4786313"/>
            <a:ext cx="214313" cy="142875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0" name="Isosceles Triangle 19"/>
          <p:cNvSpPr/>
          <p:nvPr/>
        </p:nvSpPr>
        <p:spPr>
          <a:xfrm>
            <a:off x="4357688" y="2643188"/>
            <a:ext cx="214312" cy="21431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2" name="Flowchart: Merge 21"/>
          <p:cNvSpPr/>
          <p:nvPr/>
        </p:nvSpPr>
        <p:spPr>
          <a:xfrm>
            <a:off x="3357563" y="4786313"/>
            <a:ext cx="214312" cy="142875"/>
          </a:xfrm>
          <a:prstGeom prst="flowChartMerg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4" name="Up Arrow 23"/>
          <p:cNvSpPr/>
          <p:nvPr/>
        </p:nvSpPr>
        <p:spPr>
          <a:xfrm>
            <a:off x="1428750" y="2571750"/>
            <a:ext cx="214313" cy="214313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6" name="Up Arrow 25"/>
          <p:cNvSpPr/>
          <p:nvPr/>
        </p:nvSpPr>
        <p:spPr>
          <a:xfrm>
            <a:off x="1285875" y="4786313"/>
            <a:ext cx="285750" cy="214312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7" name="Up Arrow 26"/>
          <p:cNvSpPr/>
          <p:nvPr/>
        </p:nvSpPr>
        <p:spPr>
          <a:xfrm>
            <a:off x="5572125" y="4786313"/>
            <a:ext cx="214313" cy="214312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9" name="Left Arrow 28"/>
          <p:cNvSpPr/>
          <p:nvPr/>
        </p:nvSpPr>
        <p:spPr>
          <a:xfrm>
            <a:off x="3000375" y="5500688"/>
            <a:ext cx="214313" cy="21431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0" name="Left Arrow 29"/>
          <p:cNvSpPr/>
          <p:nvPr/>
        </p:nvSpPr>
        <p:spPr>
          <a:xfrm>
            <a:off x="2286000" y="5500688"/>
            <a:ext cx="214313" cy="21431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1" name="Left Arrow 30"/>
          <p:cNvSpPr/>
          <p:nvPr/>
        </p:nvSpPr>
        <p:spPr>
          <a:xfrm>
            <a:off x="2286000" y="5000625"/>
            <a:ext cx="214313" cy="214313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1" name="Flowchart: Process 50"/>
          <p:cNvSpPr/>
          <p:nvPr/>
        </p:nvSpPr>
        <p:spPr>
          <a:xfrm>
            <a:off x="3429000" y="4071938"/>
            <a:ext cx="46038" cy="714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2" name="Flowchart: Process 51"/>
          <p:cNvSpPr/>
          <p:nvPr/>
        </p:nvSpPr>
        <p:spPr>
          <a:xfrm>
            <a:off x="1500188" y="2786063"/>
            <a:ext cx="46037" cy="50006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3" name="Flowchart: Process 52"/>
          <p:cNvSpPr/>
          <p:nvPr/>
        </p:nvSpPr>
        <p:spPr>
          <a:xfrm>
            <a:off x="2214563" y="2786063"/>
            <a:ext cx="46037" cy="50006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4" name="Flowchart: Process 53"/>
          <p:cNvSpPr/>
          <p:nvPr/>
        </p:nvSpPr>
        <p:spPr>
          <a:xfrm>
            <a:off x="4214813" y="4071938"/>
            <a:ext cx="46037" cy="714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5" name="Flowchart: Process 54"/>
          <p:cNvSpPr/>
          <p:nvPr/>
        </p:nvSpPr>
        <p:spPr>
          <a:xfrm>
            <a:off x="1928813" y="4071938"/>
            <a:ext cx="46037" cy="714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6" name="Flowchart: Process 55"/>
          <p:cNvSpPr/>
          <p:nvPr/>
        </p:nvSpPr>
        <p:spPr>
          <a:xfrm>
            <a:off x="1428750" y="4071938"/>
            <a:ext cx="46038" cy="714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7" name="Flowchart: Process 56"/>
          <p:cNvSpPr/>
          <p:nvPr/>
        </p:nvSpPr>
        <p:spPr>
          <a:xfrm>
            <a:off x="4429125" y="2857500"/>
            <a:ext cx="71438" cy="42862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8" name="Flowchart: Process 57"/>
          <p:cNvSpPr/>
          <p:nvPr/>
        </p:nvSpPr>
        <p:spPr>
          <a:xfrm>
            <a:off x="6500813" y="4071938"/>
            <a:ext cx="46037" cy="714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59" name="Flowchart: Process 58"/>
          <p:cNvSpPr/>
          <p:nvPr/>
        </p:nvSpPr>
        <p:spPr>
          <a:xfrm>
            <a:off x="2500313" y="5572125"/>
            <a:ext cx="500062" cy="71438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0" name="Flowchart: Process 59"/>
          <p:cNvSpPr/>
          <p:nvPr/>
        </p:nvSpPr>
        <p:spPr>
          <a:xfrm>
            <a:off x="2643188" y="4357688"/>
            <a:ext cx="3000375" cy="71437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1" name="Flowchart: Process 60"/>
          <p:cNvSpPr/>
          <p:nvPr/>
        </p:nvSpPr>
        <p:spPr>
          <a:xfrm>
            <a:off x="2643188" y="4429125"/>
            <a:ext cx="71437" cy="714375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2" name="Flowchart: Process 61"/>
          <p:cNvSpPr/>
          <p:nvPr/>
        </p:nvSpPr>
        <p:spPr>
          <a:xfrm>
            <a:off x="5643563" y="4357688"/>
            <a:ext cx="46037" cy="71437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3" name="Flowchart: Process 62"/>
          <p:cNvSpPr/>
          <p:nvPr/>
        </p:nvSpPr>
        <p:spPr>
          <a:xfrm>
            <a:off x="5643563" y="4429125"/>
            <a:ext cx="46037" cy="357188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4" name="Flowchart: Process 63"/>
          <p:cNvSpPr/>
          <p:nvPr/>
        </p:nvSpPr>
        <p:spPr>
          <a:xfrm>
            <a:off x="2500313" y="5072063"/>
            <a:ext cx="142875" cy="71437"/>
          </a:xfrm>
          <a:prstGeom prst="flowChartProcess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5" name="Up Arrow 64"/>
          <p:cNvSpPr/>
          <p:nvPr/>
        </p:nvSpPr>
        <p:spPr>
          <a:xfrm>
            <a:off x="6357938" y="714375"/>
            <a:ext cx="214312" cy="214313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67" name="Straight Connector 66"/>
          <p:cNvCxnSpPr/>
          <p:nvPr/>
        </p:nvCxnSpPr>
        <p:spPr>
          <a:xfrm>
            <a:off x="6215063" y="714375"/>
            <a:ext cx="5000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Up Arrow 67"/>
          <p:cNvSpPr/>
          <p:nvPr/>
        </p:nvSpPr>
        <p:spPr>
          <a:xfrm>
            <a:off x="6357938" y="1285875"/>
            <a:ext cx="214312" cy="214313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70" name="Straight Connector 69"/>
          <p:cNvCxnSpPr/>
          <p:nvPr/>
        </p:nvCxnSpPr>
        <p:spPr>
          <a:xfrm>
            <a:off x="6215063" y="1500188"/>
            <a:ext cx="50006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Isosceles Triangle 71"/>
          <p:cNvSpPr/>
          <p:nvPr/>
        </p:nvSpPr>
        <p:spPr>
          <a:xfrm>
            <a:off x="6357938" y="1928813"/>
            <a:ext cx="214312" cy="21431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73" name="Isosceles Triangle 72"/>
          <p:cNvSpPr/>
          <p:nvPr/>
        </p:nvSpPr>
        <p:spPr>
          <a:xfrm>
            <a:off x="6357938" y="2500313"/>
            <a:ext cx="214312" cy="214312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75" name="Straight Connector 74"/>
          <p:cNvCxnSpPr/>
          <p:nvPr/>
        </p:nvCxnSpPr>
        <p:spPr>
          <a:xfrm>
            <a:off x="6143625" y="1928813"/>
            <a:ext cx="64293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6143625" y="2714625"/>
            <a:ext cx="6429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15" name="TextBox 84"/>
          <p:cNvSpPr txBox="1">
            <a:spLocks noChangeArrowheads="1"/>
          </p:cNvSpPr>
          <p:nvPr/>
        </p:nvSpPr>
        <p:spPr bwMode="auto">
          <a:xfrm>
            <a:off x="6929438" y="1785938"/>
            <a:ext cx="1500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Initiator port</a:t>
            </a:r>
            <a:endParaRPr lang="en-IN">
              <a:latin typeface="Calibri" pitchFamily="34" charset="0"/>
            </a:endParaRPr>
          </a:p>
        </p:txBody>
      </p:sp>
      <p:sp>
        <p:nvSpPr>
          <p:cNvPr id="28716" name="TextBox 85"/>
          <p:cNvSpPr txBox="1">
            <a:spLocks noChangeArrowheads="1"/>
          </p:cNvSpPr>
          <p:nvPr/>
        </p:nvSpPr>
        <p:spPr bwMode="auto">
          <a:xfrm>
            <a:off x="6929438" y="2428875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Target port</a:t>
            </a:r>
            <a:endParaRPr lang="en-IN">
              <a:latin typeface="Calibri" pitchFamily="34" charset="0"/>
            </a:endParaRPr>
          </a:p>
        </p:txBody>
      </p:sp>
      <p:sp>
        <p:nvSpPr>
          <p:cNvPr id="28717" name="TextBox 86"/>
          <p:cNvSpPr txBox="1">
            <a:spLocks noChangeArrowheads="1"/>
          </p:cNvSpPr>
          <p:nvPr/>
        </p:nvSpPr>
        <p:spPr bwMode="auto">
          <a:xfrm>
            <a:off x="6858000" y="1143000"/>
            <a:ext cx="1643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Interrupt Input</a:t>
            </a:r>
            <a:endParaRPr lang="en-IN">
              <a:latin typeface="Calibri" pitchFamily="34" charset="0"/>
            </a:endParaRPr>
          </a:p>
        </p:txBody>
      </p:sp>
      <p:sp>
        <p:nvSpPr>
          <p:cNvPr id="28718" name="TextBox 87"/>
          <p:cNvSpPr txBox="1">
            <a:spLocks noChangeArrowheads="1"/>
          </p:cNvSpPr>
          <p:nvPr/>
        </p:nvSpPr>
        <p:spPr bwMode="auto">
          <a:xfrm>
            <a:off x="6858000" y="57150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Interrupt output</a:t>
            </a:r>
            <a:endParaRPr lang="en-I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0988" cy="868362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Memory Address Map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11</a:t>
            </a:r>
            <a:endParaRPr lang="en-IN" sz="18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43125" y="1357313"/>
          <a:ext cx="2571750" cy="4960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</a:tblGrid>
              <a:tr h="9921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ROM</a:t>
                      </a:r>
                      <a:endParaRPr lang="en-IN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DMAC</a:t>
                      </a:r>
                      <a:endParaRPr lang="en-IN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Timer</a:t>
                      </a:r>
                      <a:endParaRPr lang="en-IN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RAM</a:t>
                      </a:r>
                      <a:endParaRPr lang="en-IN" dirty="0"/>
                    </a:p>
                  </a:txBody>
                  <a:tcPr/>
                </a:tc>
              </a:tr>
              <a:tr h="99219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Interrupt Controller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737" name="TextBox 7"/>
          <p:cNvSpPr txBox="1">
            <a:spLocks noChangeArrowheads="1"/>
          </p:cNvSpPr>
          <p:nvPr/>
        </p:nvSpPr>
        <p:spPr bwMode="auto">
          <a:xfrm>
            <a:off x="785813" y="1428750"/>
            <a:ext cx="1357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0x00000000</a:t>
            </a:r>
            <a:endParaRPr lang="en-IN">
              <a:latin typeface="Calibri" pitchFamily="34" charset="0"/>
            </a:endParaRPr>
          </a:p>
        </p:txBody>
      </p:sp>
      <p:sp>
        <p:nvSpPr>
          <p:cNvPr id="30738" name="TextBox 8"/>
          <p:cNvSpPr txBox="1">
            <a:spLocks noChangeArrowheads="1"/>
          </p:cNvSpPr>
          <p:nvPr/>
        </p:nvSpPr>
        <p:spPr bwMode="auto">
          <a:xfrm>
            <a:off x="857250" y="2000250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0x03FFFFFF</a:t>
            </a:r>
            <a:endParaRPr lang="en-IN">
              <a:latin typeface="Calibri" pitchFamily="34" charset="0"/>
            </a:endParaRPr>
          </a:p>
        </p:txBody>
      </p:sp>
      <p:sp>
        <p:nvSpPr>
          <p:cNvPr id="30739" name="TextBox 9"/>
          <p:cNvSpPr txBox="1">
            <a:spLocks noChangeArrowheads="1"/>
          </p:cNvSpPr>
          <p:nvPr/>
        </p:nvSpPr>
        <p:spPr bwMode="auto">
          <a:xfrm>
            <a:off x="857250" y="2357438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0x10000000</a:t>
            </a:r>
            <a:endParaRPr lang="en-IN">
              <a:latin typeface="Calibri" pitchFamily="34" charset="0"/>
            </a:endParaRPr>
          </a:p>
        </p:txBody>
      </p:sp>
      <p:sp>
        <p:nvSpPr>
          <p:cNvPr id="30740" name="TextBox 10"/>
          <p:cNvSpPr txBox="1">
            <a:spLocks noChangeArrowheads="1"/>
          </p:cNvSpPr>
          <p:nvPr/>
        </p:nvSpPr>
        <p:spPr bwMode="auto">
          <a:xfrm>
            <a:off x="857250" y="3357563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0x10100000</a:t>
            </a:r>
            <a:endParaRPr lang="en-IN">
              <a:latin typeface="Calibri" pitchFamily="34" charset="0"/>
            </a:endParaRPr>
          </a:p>
        </p:txBody>
      </p:sp>
      <p:sp>
        <p:nvSpPr>
          <p:cNvPr id="30741" name="TextBox 11"/>
          <p:cNvSpPr txBox="1">
            <a:spLocks noChangeArrowheads="1"/>
          </p:cNvSpPr>
          <p:nvPr/>
        </p:nvSpPr>
        <p:spPr bwMode="auto">
          <a:xfrm>
            <a:off x="857250" y="4000500"/>
            <a:ext cx="1357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0x101000FF</a:t>
            </a:r>
            <a:endParaRPr lang="en-IN">
              <a:latin typeface="Calibri" pitchFamily="34" charset="0"/>
            </a:endParaRPr>
          </a:p>
        </p:txBody>
      </p:sp>
      <p:sp>
        <p:nvSpPr>
          <p:cNvPr id="30742" name="TextBox 12"/>
          <p:cNvSpPr txBox="1">
            <a:spLocks noChangeArrowheads="1"/>
          </p:cNvSpPr>
          <p:nvPr/>
        </p:nvSpPr>
        <p:spPr bwMode="auto">
          <a:xfrm>
            <a:off x="857250" y="4357688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0x20000000</a:t>
            </a:r>
            <a:endParaRPr lang="en-IN">
              <a:latin typeface="Calibri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857250" y="4929188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0x23FFFFFF</a:t>
            </a:r>
            <a:endParaRPr lang="en-IN">
              <a:latin typeface="Calibri" pitchFamily="34" charset="0"/>
            </a:endParaRPr>
          </a:p>
        </p:txBody>
      </p:sp>
      <p:sp>
        <p:nvSpPr>
          <p:cNvPr id="30744" name="TextBox 14"/>
          <p:cNvSpPr txBox="1">
            <a:spLocks noChangeArrowheads="1"/>
          </p:cNvSpPr>
          <p:nvPr/>
        </p:nvSpPr>
        <p:spPr bwMode="auto">
          <a:xfrm>
            <a:off x="857250" y="5357813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0x30000000</a:t>
            </a:r>
            <a:endParaRPr lang="en-IN">
              <a:latin typeface="Calibri" pitchFamily="34" charset="0"/>
            </a:endParaRPr>
          </a:p>
        </p:txBody>
      </p:sp>
      <p:sp>
        <p:nvSpPr>
          <p:cNvPr id="30745" name="TextBox 15"/>
          <p:cNvSpPr txBox="1">
            <a:spLocks noChangeArrowheads="1"/>
          </p:cNvSpPr>
          <p:nvPr/>
        </p:nvSpPr>
        <p:spPr bwMode="auto">
          <a:xfrm>
            <a:off x="857250" y="6000750"/>
            <a:ext cx="1357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0x3000000F</a:t>
            </a:r>
            <a:endParaRPr lang="en-IN">
              <a:latin typeface="Calibri" pitchFamily="34" charset="0"/>
            </a:endParaRPr>
          </a:p>
        </p:txBody>
      </p:sp>
      <p:sp>
        <p:nvSpPr>
          <p:cNvPr id="30746" name="TextBox 16"/>
          <p:cNvSpPr txBox="1">
            <a:spLocks noChangeArrowheads="1"/>
          </p:cNvSpPr>
          <p:nvPr/>
        </p:nvSpPr>
        <p:spPr bwMode="auto">
          <a:xfrm>
            <a:off x="857250" y="2928938"/>
            <a:ext cx="1357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0x100000FF</a:t>
            </a:r>
            <a:endParaRPr lang="en-IN">
              <a:latin typeface="Calibri" pitchFamily="34" charset="0"/>
            </a:endParaRPr>
          </a:p>
        </p:txBody>
      </p:sp>
      <p:sp>
        <p:nvSpPr>
          <p:cNvPr id="30747" name="TextBox 18"/>
          <p:cNvSpPr txBox="1">
            <a:spLocks noChangeArrowheads="1"/>
          </p:cNvSpPr>
          <p:nvPr/>
        </p:nvSpPr>
        <p:spPr bwMode="auto">
          <a:xfrm>
            <a:off x="5357813" y="1285875"/>
            <a:ext cx="3214687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>
                <a:latin typeface="Calibri" pitchFamily="34" charset="0"/>
              </a:rPr>
              <a:t> </a:t>
            </a:r>
            <a:r>
              <a:rPr lang="en-US" sz="2400">
                <a:latin typeface="Calibri" pitchFamily="34" charset="0"/>
              </a:rPr>
              <a:t>The interconnection network routes the transactions depending on a </a:t>
            </a:r>
            <a:r>
              <a:rPr lang="en-US" sz="2400" b="1">
                <a:latin typeface="Calibri" pitchFamily="34" charset="0"/>
              </a:rPr>
              <a:t>global address map</a:t>
            </a:r>
            <a:r>
              <a:rPr lang="en-US" sz="2400">
                <a:latin typeface="Calibri" pitchFamily="34" charset="0"/>
              </a:rPr>
              <a:t>.</a:t>
            </a:r>
          </a:p>
          <a:p>
            <a:endParaRPr lang="en-US" sz="2800">
              <a:latin typeface="Calibri" pitchFamily="34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400">
                <a:latin typeface="Calibri" pitchFamily="34" charset="0"/>
              </a:rPr>
              <a:t>The global address map associates each target with a memory range</a:t>
            </a:r>
            <a:r>
              <a:rPr lang="en-US" sz="2800">
                <a:latin typeface="Calibri" pitchFamily="34" charset="0"/>
              </a:rPr>
              <a:t>. </a:t>
            </a:r>
            <a:endParaRPr lang="en-IN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Contract between embedded software and hardware</a:t>
            </a:r>
            <a:endParaRPr lang="en-IN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12</a:t>
            </a:r>
            <a:endParaRPr lang="en-IN" sz="1800" dirty="0"/>
          </a:p>
        </p:txBody>
      </p:sp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500063" y="1571625"/>
            <a:ext cx="842962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For the embedded software to run correctly :</a:t>
            </a:r>
          </a:p>
          <a:p>
            <a:endParaRPr lang="en-US" sz="2800"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2800" b="1">
                <a:latin typeface="Calibri" pitchFamily="34" charset="0"/>
              </a:rPr>
              <a:t>Register Accuracy</a:t>
            </a:r>
            <a:r>
              <a:rPr lang="en-US" sz="2800">
                <a:latin typeface="Calibri" pitchFamily="34" charset="0"/>
              </a:rPr>
              <a:t>: The address map, the offset for each register must be the same as in the final chip.</a:t>
            </a:r>
          </a:p>
          <a:p>
            <a:pPr lvl="1"/>
            <a:endParaRPr lang="en-US" sz="2800"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2800" b="1">
                <a:latin typeface="Calibri" pitchFamily="34" charset="0"/>
              </a:rPr>
              <a:t>Data Accuracy</a:t>
            </a:r>
            <a:r>
              <a:rPr lang="en-US" sz="2800">
                <a:latin typeface="Calibri" pitchFamily="34" charset="0"/>
              </a:rPr>
              <a:t>: The data produced and exchanged by the components must also be the same with the final chip.</a:t>
            </a:r>
          </a:p>
          <a:p>
            <a:pPr lvl="1"/>
            <a:endParaRPr lang="en-US" sz="2800">
              <a:latin typeface="Calibri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The </a:t>
            </a:r>
            <a:r>
              <a:rPr lang="en-US" sz="2800" b="1">
                <a:latin typeface="Calibri" pitchFamily="34" charset="0"/>
              </a:rPr>
              <a:t>interrupts</a:t>
            </a:r>
            <a:r>
              <a:rPr lang="en-US" sz="2800">
                <a:latin typeface="Calibri" pitchFamily="34" charset="0"/>
              </a:rPr>
              <a:t> have to correspond logically to the final ones</a:t>
            </a:r>
            <a:r>
              <a:rPr lang="en-US" sz="3200">
                <a:latin typeface="Calibri" pitchFamily="34" charset="0"/>
              </a:rPr>
              <a:t>.</a:t>
            </a:r>
            <a:endParaRPr lang="en-IN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4186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Need for higher abstraction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overview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Producer Consumer Model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Simple Bus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Applications</a:t>
            </a:r>
            <a:endParaRPr lang="en-I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Producer Consumer Communication</a:t>
            </a:r>
            <a:endParaRPr lang="en-IN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13</a:t>
            </a:r>
            <a:endParaRPr lang="en-IN" sz="1800" dirty="0"/>
          </a:p>
        </p:txBody>
      </p:sp>
      <p:sp>
        <p:nvSpPr>
          <p:cNvPr id="4" name="Flowchart: Process 3"/>
          <p:cNvSpPr/>
          <p:nvPr/>
        </p:nvSpPr>
        <p:spPr>
          <a:xfrm>
            <a:off x="357188" y="2786063"/>
            <a:ext cx="2357437" cy="1571625"/>
          </a:xfrm>
          <a:prstGeom prst="flowChartProcess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Producer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43625" y="2786063"/>
            <a:ext cx="2428875" cy="15716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Consumer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3714750" y="3000375"/>
            <a:ext cx="1500188" cy="428625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Clock</a:t>
            </a:r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Signal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3714750" y="3714750"/>
            <a:ext cx="1500188" cy="428625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Value</a:t>
            </a:r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Signal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500313" y="3143250"/>
            <a:ext cx="214312" cy="21431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0" name="Right Arrow 9"/>
          <p:cNvSpPr/>
          <p:nvPr/>
        </p:nvSpPr>
        <p:spPr>
          <a:xfrm>
            <a:off x="2500313" y="3786188"/>
            <a:ext cx="214312" cy="21431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1" name="Right Arrow 10"/>
          <p:cNvSpPr/>
          <p:nvPr/>
        </p:nvSpPr>
        <p:spPr>
          <a:xfrm>
            <a:off x="6143625" y="3071813"/>
            <a:ext cx="214313" cy="21431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2" name="Right Arrow 11"/>
          <p:cNvSpPr/>
          <p:nvPr/>
        </p:nvSpPr>
        <p:spPr>
          <a:xfrm>
            <a:off x="6143625" y="3786188"/>
            <a:ext cx="214313" cy="21431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3803" name="TextBox 12"/>
          <p:cNvSpPr txBox="1">
            <a:spLocks noChangeArrowheads="1"/>
          </p:cNvSpPr>
          <p:nvPr/>
        </p:nvSpPr>
        <p:spPr bwMode="auto">
          <a:xfrm>
            <a:off x="2000250" y="3000375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clock</a:t>
            </a:r>
            <a:endParaRPr lang="en-IN" sz="1200">
              <a:latin typeface="Calibri" pitchFamily="34" charset="0"/>
            </a:endParaRPr>
          </a:p>
        </p:txBody>
      </p:sp>
      <p:sp>
        <p:nvSpPr>
          <p:cNvPr id="33804" name="TextBox 13"/>
          <p:cNvSpPr txBox="1">
            <a:spLocks noChangeArrowheads="1"/>
          </p:cNvSpPr>
          <p:nvPr/>
        </p:nvSpPr>
        <p:spPr bwMode="auto">
          <a:xfrm>
            <a:off x="2000250" y="3786188"/>
            <a:ext cx="571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value</a:t>
            </a:r>
            <a:endParaRPr lang="en-IN" sz="1200">
              <a:latin typeface="Calibri" pitchFamily="34" charset="0"/>
            </a:endParaRPr>
          </a:p>
        </p:txBody>
      </p:sp>
      <p:sp>
        <p:nvSpPr>
          <p:cNvPr id="33805" name="TextBox 14"/>
          <p:cNvSpPr txBox="1">
            <a:spLocks noChangeArrowheads="1"/>
          </p:cNvSpPr>
          <p:nvPr/>
        </p:nvSpPr>
        <p:spPr bwMode="auto">
          <a:xfrm>
            <a:off x="6429375" y="3000375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clock</a:t>
            </a:r>
            <a:endParaRPr lang="en-IN" sz="1200">
              <a:latin typeface="Calibri" pitchFamily="34" charset="0"/>
            </a:endParaRPr>
          </a:p>
        </p:txBody>
      </p:sp>
      <p:sp>
        <p:nvSpPr>
          <p:cNvPr id="33806" name="TextBox 15"/>
          <p:cNvSpPr txBox="1">
            <a:spLocks noChangeArrowheads="1"/>
          </p:cNvSpPr>
          <p:nvPr/>
        </p:nvSpPr>
        <p:spPr bwMode="auto">
          <a:xfrm>
            <a:off x="6429375" y="3786188"/>
            <a:ext cx="571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Calibri" pitchFamily="34" charset="0"/>
              </a:rPr>
              <a:t>value</a:t>
            </a:r>
            <a:endParaRPr lang="en-IN" sz="1200">
              <a:latin typeface="Calibri" pitchFamily="34" charset="0"/>
            </a:endParaRPr>
          </a:p>
        </p:txBody>
      </p:sp>
      <p:sp>
        <p:nvSpPr>
          <p:cNvPr id="17" name="Flowchart: Process 16"/>
          <p:cNvSpPr/>
          <p:nvPr/>
        </p:nvSpPr>
        <p:spPr>
          <a:xfrm>
            <a:off x="2714625" y="3857625"/>
            <a:ext cx="1000125" cy="714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8" name="Flowchart: Process 17"/>
          <p:cNvSpPr/>
          <p:nvPr/>
        </p:nvSpPr>
        <p:spPr>
          <a:xfrm>
            <a:off x="2714625" y="3214688"/>
            <a:ext cx="1000125" cy="7143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9" name="Flowchart: Process 18"/>
          <p:cNvSpPr/>
          <p:nvPr/>
        </p:nvSpPr>
        <p:spPr>
          <a:xfrm>
            <a:off x="5214938" y="3143250"/>
            <a:ext cx="928687" cy="714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0" name="Flowchart: Process 19"/>
          <p:cNvSpPr/>
          <p:nvPr/>
        </p:nvSpPr>
        <p:spPr>
          <a:xfrm>
            <a:off x="5214938" y="3857625"/>
            <a:ext cx="928687" cy="7143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571500" y="-214313"/>
            <a:ext cx="8229600" cy="1143001"/>
          </a:xfrm>
        </p:spPr>
        <p:txBody>
          <a:bodyPr/>
          <a:lstStyle/>
          <a:p>
            <a:r>
              <a:rPr lang="en-US" smtClean="0"/>
              <a:t>Producer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14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28625" y="714375"/>
            <a:ext cx="8358188" cy="592931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>
                <a:solidFill>
                  <a:schemeClr val="tx1"/>
                </a:solidFill>
              </a:rPr>
              <a:t>struct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b="1" dirty="0">
                <a:solidFill>
                  <a:schemeClr val="tx1"/>
                </a:solidFill>
              </a:rPr>
              <a:t>Producer</a:t>
            </a:r>
            <a:r>
              <a:rPr lang="en-US" sz="1400" dirty="0">
                <a:solidFill>
                  <a:schemeClr val="tx1"/>
                </a:solidFill>
              </a:rPr>
              <a:t> : public  </a:t>
            </a:r>
            <a:r>
              <a:rPr lang="en-US" sz="1400" dirty="0" err="1">
                <a:solidFill>
                  <a:schemeClr val="tx1"/>
                </a:solidFill>
              </a:rPr>
              <a:t>sc_module</a:t>
            </a:r>
            <a:endParaRPr lang="en-US" sz="1400" dirty="0">
              <a:solidFill>
                <a:schemeClr val="tx1"/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{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>
                <a:solidFill>
                  <a:srgbClr val="0070C0"/>
                </a:solidFill>
              </a:rPr>
              <a:t>//Ports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 err="1">
                <a:solidFill>
                  <a:schemeClr val="tx1"/>
                </a:solidFill>
              </a:rPr>
              <a:t>sc_out</a:t>
            </a:r>
            <a:r>
              <a:rPr lang="en-US" sz="1400" dirty="0">
                <a:solidFill>
                  <a:schemeClr val="tx1"/>
                </a:solidFill>
              </a:rPr>
              <a:t>&lt;</a:t>
            </a:r>
            <a:r>
              <a:rPr lang="en-US" sz="1400" dirty="0" err="1">
                <a:solidFill>
                  <a:schemeClr val="tx1"/>
                </a:solidFill>
              </a:rPr>
              <a:t>bool</a:t>
            </a:r>
            <a:r>
              <a:rPr lang="en-US" sz="1400" dirty="0">
                <a:solidFill>
                  <a:schemeClr val="tx1"/>
                </a:solidFill>
              </a:rPr>
              <a:t>&gt;         clock;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 err="1">
                <a:solidFill>
                  <a:schemeClr val="tx1"/>
                </a:solidFill>
              </a:rPr>
              <a:t>sc_out</a:t>
            </a:r>
            <a:r>
              <a:rPr lang="en-US" sz="1400" dirty="0">
                <a:solidFill>
                  <a:schemeClr val="tx1"/>
                </a:solidFill>
              </a:rPr>
              <a:t>&lt;</a:t>
            </a:r>
            <a:r>
              <a:rPr lang="en-US" sz="1400" dirty="0" err="1">
                <a:solidFill>
                  <a:schemeClr val="tx1"/>
                </a:solidFill>
              </a:rPr>
              <a:t>int</a:t>
            </a:r>
            <a:r>
              <a:rPr lang="en-US" sz="1400" dirty="0">
                <a:solidFill>
                  <a:schemeClr val="tx1"/>
                </a:solidFill>
              </a:rPr>
              <a:t>&gt;            value;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SC_HAS_PROCESS  ( Producer);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Producer  (</a:t>
            </a:r>
            <a:r>
              <a:rPr lang="en-US" sz="1400" dirty="0" err="1">
                <a:solidFill>
                  <a:schemeClr val="tx1"/>
                </a:solidFill>
              </a:rPr>
              <a:t>sc_module_name</a:t>
            </a:r>
            <a:r>
              <a:rPr lang="en-US" sz="1400" dirty="0">
                <a:solidFill>
                  <a:schemeClr val="tx1"/>
                </a:solidFill>
              </a:rPr>
              <a:t> name) : </a:t>
            </a:r>
            <a:r>
              <a:rPr lang="en-US" sz="1400" dirty="0" err="1">
                <a:solidFill>
                  <a:schemeClr val="tx1"/>
                </a:solidFill>
              </a:rPr>
              <a:t>sc_module</a:t>
            </a:r>
            <a:r>
              <a:rPr lang="en-US" sz="1400" dirty="0">
                <a:solidFill>
                  <a:schemeClr val="tx1"/>
                </a:solidFill>
              </a:rPr>
              <a:t>  (name)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{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</a:t>
            </a:r>
            <a:r>
              <a:rPr lang="en-US" sz="1400" dirty="0">
                <a:solidFill>
                  <a:srgbClr val="0070C0"/>
                </a:solidFill>
              </a:rPr>
              <a:t>//declares compute as a thread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SC_THREAD  (compute);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}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void compute()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{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for (</a:t>
            </a:r>
            <a:r>
              <a:rPr lang="en-US" sz="1400" dirty="0" err="1">
                <a:solidFill>
                  <a:schemeClr val="tx1"/>
                </a:solidFill>
              </a:rPr>
              <a:t>int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err="1">
                <a:solidFill>
                  <a:schemeClr val="tx1"/>
                </a:solidFill>
              </a:rPr>
              <a:t>i</a:t>
            </a:r>
            <a:r>
              <a:rPr lang="en-US" sz="1400" dirty="0">
                <a:solidFill>
                  <a:schemeClr val="tx1"/>
                </a:solidFill>
              </a:rPr>
              <a:t>=0; </a:t>
            </a:r>
            <a:r>
              <a:rPr lang="en-US" sz="1400" dirty="0" err="1">
                <a:solidFill>
                  <a:schemeClr val="tx1"/>
                </a:solidFill>
              </a:rPr>
              <a:t>i</a:t>
            </a:r>
            <a:r>
              <a:rPr lang="en-US" sz="1400" dirty="0">
                <a:solidFill>
                  <a:schemeClr val="tx1"/>
                </a:solidFill>
              </a:rPr>
              <a:t>&lt;10; ++</a:t>
            </a:r>
            <a:r>
              <a:rPr lang="en-US" sz="1400" dirty="0" err="1">
                <a:solidFill>
                  <a:schemeClr val="tx1"/>
                </a:solidFill>
              </a:rPr>
              <a:t>i</a:t>
            </a:r>
            <a:r>
              <a:rPr lang="en-US" sz="1400" dirty="0">
                <a:solidFill>
                  <a:schemeClr val="tx1"/>
                </a:solidFill>
              </a:rPr>
              <a:t>)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{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			</a:t>
            </a:r>
            <a:r>
              <a:rPr lang="en-US" sz="1400" dirty="0" err="1">
                <a:solidFill>
                  <a:schemeClr val="tx1"/>
                </a:solidFill>
              </a:rPr>
              <a:t>clock.write</a:t>
            </a:r>
            <a:r>
              <a:rPr lang="en-US" sz="1400" dirty="0">
                <a:solidFill>
                  <a:schemeClr val="tx1"/>
                </a:solidFill>
              </a:rPr>
              <a:t> (false);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	wait (10, SC_NS);                </a:t>
            </a:r>
            <a:r>
              <a:rPr lang="en-US" sz="1400" dirty="0">
                <a:solidFill>
                  <a:srgbClr val="0070C0"/>
                </a:solidFill>
              </a:rPr>
              <a:t>//waits for 10 nanoseconds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	</a:t>
            </a:r>
            <a:r>
              <a:rPr lang="en-US" sz="1400" dirty="0" err="1">
                <a:solidFill>
                  <a:schemeClr val="tx1"/>
                </a:solidFill>
              </a:rPr>
              <a:t>clock.write</a:t>
            </a:r>
            <a:r>
              <a:rPr lang="en-US" sz="1400" dirty="0">
                <a:solidFill>
                  <a:schemeClr val="tx1"/>
                </a:solidFill>
              </a:rPr>
              <a:t> (true);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	</a:t>
            </a:r>
            <a:r>
              <a:rPr lang="en-US" sz="1400" dirty="0" err="1">
                <a:solidFill>
                  <a:schemeClr val="tx1"/>
                </a:solidFill>
              </a:rPr>
              <a:t>value.write</a:t>
            </a:r>
            <a:r>
              <a:rPr lang="en-US" sz="1400" dirty="0">
                <a:solidFill>
                  <a:schemeClr val="tx1"/>
                </a:solidFill>
              </a:rPr>
              <a:t>(</a:t>
            </a:r>
            <a:r>
              <a:rPr lang="en-US" sz="1400" dirty="0" err="1">
                <a:solidFill>
                  <a:schemeClr val="tx1"/>
                </a:solidFill>
              </a:rPr>
              <a:t>i</a:t>
            </a:r>
            <a:r>
              <a:rPr lang="en-US" sz="1400" dirty="0">
                <a:solidFill>
                  <a:schemeClr val="tx1"/>
                </a:solidFill>
              </a:rPr>
              <a:t>);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	wait (5, SC_NS);         </a:t>
            </a:r>
            <a:r>
              <a:rPr lang="en-US" sz="1400" dirty="0">
                <a:solidFill>
                  <a:srgbClr val="0070C0"/>
                </a:solidFill>
              </a:rPr>
              <a:t>//wait for 5 nanoseconds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}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}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};</a:t>
            </a:r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429000" y="5357813"/>
            <a:ext cx="1214438" cy="28575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428625" y="-214313"/>
            <a:ext cx="8229600" cy="1143001"/>
          </a:xfrm>
        </p:spPr>
        <p:txBody>
          <a:bodyPr/>
          <a:lstStyle/>
          <a:p>
            <a:r>
              <a:rPr lang="en-US" smtClean="0"/>
              <a:t>Consumer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15</a:t>
            </a:r>
            <a:endParaRPr lang="en-IN" sz="1800" dirty="0"/>
          </a:p>
        </p:txBody>
      </p:sp>
      <p:sp>
        <p:nvSpPr>
          <p:cNvPr id="4" name="Rounded Rectangle 3"/>
          <p:cNvSpPr/>
          <p:nvPr/>
        </p:nvSpPr>
        <p:spPr>
          <a:xfrm>
            <a:off x="357188" y="785813"/>
            <a:ext cx="8501062" cy="57864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>
                <a:solidFill>
                  <a:schemeClr val="tx1"/>
                </a:solidFill>
              </a:rPr>
              <a:t>struct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b="1" dirty="0">
                <a:solidFill>
                  <a:schemeClr val="tx1"/>
                </a:solidFill>
              </a:rPr>
              <a:t>Consumer</a:t>
            </a:r>
            <a:r>
              <a:rPr lang="en-US" sz="1400" dirty="0">
                <a:solidFill>
                  <a:schemeClr val="tx1"/>
                </a:solidFill>
              </a:rPr>
              <a:t> : public </a:t>
            </a:r>
            <a:r>
              <a:rPr lang="en-US" sz="1400" dirty="0" err="1">
                <a:solidFill>
                  <a:schemeClr val="tx1"/>
                </a:solidFill>
              </a:rPr>
              <a:t>sc_module</a:t>
            </a:r>
            <a:endParaRPr lang="en-US" sz="1400" dirty="0">
              <a:solidFill>
                <a:schemeClr val="tx1"/>
              </a:solidFill>
            </a:endParaRP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{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70C0"/>
                </a:solidFill>
              </a:rPr>
              <a:t>	//ports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 err="1">
                <a:solidFill>
                  <a:schemeClr val="tx1"/>
                </a:solidFill>
              </a:rPr>
              <a:t>sc_in</a:t>
            </a:r>
            <a:r>
              <a:rPr lang="en-US" sz="1400" dirty="0">
                <a:solidFill>
                  <a:schemeClr val="tx1"/>
                </a:solidFill>
              </a:rPr>
              <a:t> &lt;</a:t>
            </a:r>
            <a:r>
              <a:rPr lang="en-US" sz="1400" dirty="0" err="1">
                <a:solidFill>
                  <a:schemeClr val="tx1"/>
                </a:solidFill>
              </a:rPr>
              <a:t>bool</a:t>
            </a:r>
            <a:r>
              <a:rPr lang="en-US" sz="1400" dirty="0">
                <a:solidFill>
                  <a:schemeClr val="tx1"/>
                </a:solidFill>
              </a:rPr>
              <a:t>&gt;      clock;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 err="1">
                <a:solidFill>
                  <a:schemeClr val="tx1"/>
                </a:solidFill>
              </a:rPr>
              <a:t>sc_in</a:t>
            </a:r>
            <a:r>
              <a:rPr lang="en-US" sz="1400" dirty="0">
                <a:solidFill>
                  <a:schemeClr val="tx1"/>
                </a:solidFill>
              </a:rPr>
              <a:t> &lt;</a:t>
            </a:r>
            <a:r>
              <a:rPr lang="en-US" sz="1400" dirty="0" err="1">
                <a:solidFill>
                  <a:schemeClr val="tx1"/>
                </a:solidFill>
              </a:rPr>
              <a:t>int</a:t>
            </a:r>
            <a:r>
              <a:rPr lang="en-US" sz="1400" dirty="0">
                <a:solidFill>
                  <a:schemeClr val="tx1"/>
                </a:solidFill>
              </a:rPr>
              <a:t>&gt;         value;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SC_HAS_PROCESS (Consumer);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Consumer (</a:t>
            </a:r>
            <a:r>
              <a:rPr lang="en-US" sz="1400" dirty="0" err="1">
                <a:solidFill>
                  <a:schemeClr val="tx1"/>
                </a:solidFill>
              </a:rPr>
              <a:t>sc_module_name</a:t>
            </a:r>
            <a:r>
              <a:rPr lang="en-US" sz="1400" dirty="0">
                <a:solidFill>
                  <a:schemeClr val="tx1"/>
                </a:solidFill>
              </a:rPr>
              <a:t> name) : </a:t>
            </a:r>
            <a:r>
              <a:rPr lang="en-US" sz="1400" dirty="0" err="1">
                <a:solidFill>
                  <a:schemeClr val="tx1"/>
                </a:solidFill>
              </a:rPr>
              <a:t>sc_module</a:t>
            </a:r>
            <a:r>
              <a:rPr lang="en-US" sz="1400" dirty="0">
                <a:solidFill>
                  <a:schemeClr val="tx1"/>
                </a:solidFill>
              </a:rPr>
              <a:t> (name)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{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		</a:t>
            </a:r>
            <a:r>
              <a:rPr lang="en-US" sz="1400" dirty="0">
                <a:solidFill>
                  <a:srgbClr val="0070C0"/>
                </a:solidFill>
              </a:rPr>
              <a:t>//declares receive() as a process triggered on clock value changes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SC_METHOD(receive);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sensitive &lt;&lt; clock;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}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void receive()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{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70C0"/>
                </a:solidFill>
              </a:rPr>
              <a:t>		//if clock is changing from false to true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if (</a:t>
            </a:r>
            <a:r>
              <a:rPr lang="en-US" sz="1400" dirty="0" err="1">
                <a:solidFill>
                  <a:schemeClr val="tx1"/>
                </a:solidFill>
              </a:rPr>
              <a:t>clock.posedge</a:t>
            </a:r>
            <a:r>
              <a:rPr lang="en-US" sz="1400" dirty="0">
                <a:solidFill>
                  <a:schemeClr val="tx1"/>
                </a:solidFill>
              </a:rPr>
              <a:t> ())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{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		std::</a:t>
            </a:r>
            <a:r>
              <a:rPr lang="en-US" sz="1400" dirty="0" err="1">
                <a:solidFill>
                  <a:schemeClr val="tx1"/>
                </a:solidFill>
              </a:rPr>
              <a:t>cout</a:t>
            </a:r>
            <a:r>
              <a:rPr lang="en-US" sz="1400" dirty="0">
                <a:solidFill>
                  <a:schemeClr val="tx1"/>
                </a:solidFill>
              </a:rPr>
              <a:t> &lt;&lt; “Received: “ &lt;&lt; </a:t>
            </a:r>
            <a:r>
              <a:rPr lang="en-US" sz="1400" dirty="0" err="1">
                <a:solidFill>
                  <a:schemeClr val="tx1"/>
                </a:solidFill>
              </a:rPr>
              <a:t>value.read</a:t>
            </a:r>
            <a:r>
              <a:rPr lang="en-US" sz="1400" dirty="0">
                <a:solidFill>
                  <a:schemeClr val="tx1"/>
                </a:solidFill>
              </a:rPr>
              <a:t>() &lt;&lt; std::</a:t>
            </a:r>
            <a:r>
              <a:rPr lang="en-US" sz="1400" dirty="0" err="1">
                <a:solidFill>
                  <a:schemeClr val="tx1"/>
                </a:solidFill>
              </a:rPr>
              <a:t>endl</a:t>
            </a:r>
            <a:r>
              <a:rPr lang="en-US" sz="1400" dirty="0">
                <a:solidFill>
                  <a:schemeClr val="tx1"/>
                </a:solidFill>
              </a:rPr>
              <a:t>;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>
                <a:solidFill>
                  <a:schemeClr val="tx1"/>
                </a:solidFill>
              </a:rPr>
              <a:t>	}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	</a:t>
            </a:r>
            <a:r>
              <a:rPr lang="en-US" sz="1400" dirty="0">
                <a:solidFill>
                  <a:schemeClr val="tx1"/>
                </a:solidFill>
              </a:rPr>
              <a:t>}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};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215063" y="5143500"/>
            <a:ext cx="1214437" cy="28575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Outline</a:t>
            </a:r>
            <a:endParaRPr lang="en-IN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4186238"/>
          </a:xfrm>
        </p:spPr>
        <p:txBody>
          <a:bodyPr/>
          <a:lstStyle/>
          <a:p>
            <a:r>
              <a:rPr lang="en-US" smtClean="0"/>
              <a:t>Need for higher abstraction</a:t>
            </a:r>
          </a:p>
          <a:p>
            <a:r>
              <a:rPr lang="en-US" smtClean="0"/>
              <a:t>TLM overview</a:t>
            </a:r>
          </a:p>
          <a:p>
            <a:r>
              <a:rPr lang="en-US" smtClean="0"/>
              <a:t>Producer Consumer Model Example</a:t>
            </a:r>
          </a:p>
          <a:p>
            <a:r>
              <a:rPr lang="en-US" smtClean="0"/>
              <a:t>Simple Bus Example</a:t>
            </a:r>
          </a:p>
          <a:p>
            <a:r>
              <a:rPr lang="en-US" smtClean="0"/>
              <a:t>TLM Applications</a:t>
            </a:r>
            <a:endParaRPr lang="en-I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TLM Communication Scheme</a:t>
            </a:r>
            <a:endParaRPr lang="en-IN" dirty="0"/>
          </a:p>
        </p:txBody>
      </p:sp>
      <p:sp>
        <p:nvSpPr>
          <p:cNvPr id="3789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An initiator uses a process to perform its communication.</a:t>
            </a:r>
          </a:p>
          <a:p>
            <a:pPr>
              <a:buFont typeface="Arial" charset="0"/>
              <a:buNone/>
            </a:pPr>
            <a:endParaRPr lang="en-US" sz="2800" smtClean="0"/>
          </a:p>
          <a:p>
            <a:r>
              <a:rPr lang="en-US" sz="2800" smtClean="0"/>
              <a:t>A target is inherently always ready to receive a communication.</a:t>
            </a:r>
          </a:p>
          <a:p>
            <a:pPr>
              <a:buFont typeface="Arial" charset="0"/>
              <a:buNone/>
            </a:pPr>
            <a:endParaRPr lang="en-US" sz="2800" smtClean="0"/>
          </a:p>
          <a:p>
            <a:r>
              <a:rPr lang="en-US" sz="2800" smtClean="0"/>
              <a:t>The function call blocks the initiator process until the communication finishes(after the implementation of the function in the target returns).</a:t>
            </a:r>
            <a:endParaRPr lang="en-IN" sz="280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/>
              <a:t>TLM Communication Scheme</a:t>
            </a:r>
            <a:endParaRPr lang="en-IN" sz="280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17</a:t>
            </a:r>
            <a:endParaRPr lang="en-IN" sz="1800" dirty="0"/>
          </a:p>
        </p:txBody>
      </p:sp>
      <p:sp>
        <p:nvSpPr>
          <p:cNvPr id="4" name="Flowchart: Process 3"/>
          <p:cNvSpPr/>
          <p:nvPr/>
        </p:nvSpPr>
        <p:spPr>
          <a:xfrm>
            <a:off x="285750" y="2000250"/>
            <a:ext cx="2571750" cy="2714625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INITIATOR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5" name="Flowchart: Process 4"/>
          <p:cNvSpPr/>
          <p:nvPr/>
        </p:nvSpPr>
        <p:spPr>
          <a:xfrm>
            <a:off x="6143625" y="2000250"/>
            <a:ext cx="2714625" cy="2786063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TARGET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3643313" y="3214688"/>
            <a:ext cx="1785937" cy="500062"/>
          </a:xfrm>
          <a:prstGeom prst="flowChartProcess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Channel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58000" y="2143125"/>
            <a:ext cx="1500188" cy="928688"/>
          </a:xfrm>
          <a:prstGeom prst="round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Void function(…)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{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}</a:t>
            </a:r>
            <a:endParaRPr lang="en-IN" sz="1400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714375" y="3500438"/>
            <a:ext cx="928688" cy="92868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2714625" y="3429000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1" name="Flowchart: Process 10"/>
          <p:cNvSpPr/>
          <p:nvPr/>
        </p:nvSpPr>
        <p:spPr>
          <a:xfrm>
            <a:off x="6072188" y="3429000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15" name="Shape 14"/>
          <p:cNvCxnSpPr>
            <a:stCxn id="9" idx="6"/>
            <a:endCxn id="10" idx="2"/>
          </p:cNvCxnSpPr>
          <p:nvPr/>
        </p:nvCxnSpPr>
        <p:spPr>
          <a:xfrm flipV="1">
            <a:off x="1643063" y="3571875"/>
            <a:ext cx="1143000" cy="393700"/>
          </a:xfrm>
          <a:prstGeom prst="curved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10" idx="0"/>
            <a:endCxn id="6" idx="0"/>
          </p:cNvCxnSpPr>
          <p:nvPr/>
        </p:nvCxnSpPr>
        <p:spPr>
          <a:xfrm rot="5400000" flipH="1" flipV="1">
            <a:off x="3554008" y="2446728"/>
            <a:ext cx="214314" cy="1750231"/>
          </a:xfrm>
          <a:prstGeom prst="curvedConnector3">
            <a:avLst>
              <a:gd name="adj1" fmla="val 206666"/>
            </a:avLst>
          </a:prstGeom>
          <a:ln>
            <a:solidFill>
              <a:schemeClr val="tx1"/>
            </a:solidFill>
            <a:tailEnd type="arrow"/>
          </a:ln>
          <a:scene3d>
            <a:camera prst="orthographicFront"/>
            <a:lightRig rig="threePt" dir="t"/>
          </a:scene3d>
          <a:sp3d extrusionH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hape 27"/>
          <p:cNvCxnSpPr/>
          <p:nvPr/>
        </p:nvCxnSpPr>
        <p:spPr>
          <a:xfrm rot="5400000" flipH="1" flipV="1">
            <a:off x="5126038" y="2874963"/>
            <a:ext cx="285750" cy="1536700"/>
          </a:xfrm>
          <a:prstGeom prst="curvedConnector4">
            <a:avLst>
              <a:gd name="adj1" fmla="val -341816"/>
              <a:gd name="adj2" fmla="val 7907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/>
          <p:cNvCxnSpPr>
            <a:stCxn id="11" idx="3"/>
            <a:endCxn id="8" idx="1"/>
          </p:cNvCxnSpPr>
          <p:nvPr/>
        </p:nvCxnSpPr>
        <p:spPr>
          <a:xfrm flipV="1">
            <a:off x="6215063" y="2606675"/>
            <a:ext cx="642937" cy="893763"/>
          </a:xfrm>
          <a:prstGeom prst="curvedConnector3">
            <a:avLst>
              <a:gd name="adj1" fmla="val 30606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6" name="TextBox 37"/>
          <p:cNvSpPr txBox="1">
            <a:spLocks noChangeArrowheads="1"/>
          </p:cNvSpPr>
          <p:nvPr/>
        </p:nvSpPr>
        <p:spPr bwMode="auto">
          <a:xfrm>
            <a:off x="1785938" y="407193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function()</a:t>
            </a:r>
            <a:endParaRPr lang="en-IN">
              <a:latin typeface="Calibri" pitchFamily="34" charset="0"/>
            </a:endParaRPr>
          </a:p>
        </p:txBody>
      </p:sp>
      <p:sp>
        <p:nvSpPr>
          <p:cNvPr id="38927" name="TextBox 39"/>
          <p:cNvSpPr txBox="1">
            <a:spLocks noChangeArrowheads="1"/>
          </p:cNvSpPr>
          <p:nvPr/>
        </p:nvSpPr>
        <p:spPr bwMode="auto">
          <a:xfrm>
            <a:off x="3071813" y="1857375"/>
            <a:ext cx="1285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function()</a:t>
            </a:r>
            <a:endParaRPr lang="en-IN">
              <a:latin typeface="Calibri" pitchFamily="34" charset="0"/>
            </a:endParaRPr>
          </a:p>
        </p:txBody>
      </p:sp>
      <p:sp>
        <p:nvSpPr>
          <p:cNvPr id="38928" name="TextBox 40"/>
          <p:cNvSpPr txBox="1">
            <a:spLocks noChangeArrowheads="1"/>
          </p:cNvSpPr>
          <p:nvPr/>
        </p:nvSpPr>
        <p:spPr bwMode="auto">
          <a:xfrm>
            <a:off x="4929188" y="4857750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function()</a:t>
            </a:r>
            <a:endParaRPr lang="en-IN">
              <a:latin typeface="Calibri" pitchFamily="34" charset="0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4159250" y="3465513"/>
            <a:ext cx="1946275" cy="2501900"/>
          </a:xfrm>
          <a:custGeom>
            <a:avLst/>
            <a:gdLst>
              <a:gd name="connsiteX0" fmla="*/ 1946787 w 1946787"/>
              <a:gd name="connsiteY0" fmla="*/ 0 h 2502310"/>
              <a:gd name="connsiteX1" fmla="*/ 1297858 w 1946787"/>
              <a:gd name="connsiteY1" fmla="*/ 2462981 h 2502310"/>
              <a:gd name="connsiteX2" fmla="*/ 0 w 1946787"/>
              <a:gd name="connsiteY2" fmla="*/ 235974 h 2502310"/>
              <a:gd name="connsiteX3" fmla="*/ 0 w 1946787"/>
              <a:gd name="connsiteY3" fmla="*/ 235974 h 2502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787" h="2502310">
                <a:moveTo>
                  <a:pt x="1946787" y="0"/>
                </a:moveTo>
                <a:cubicBezTo>
                  <a:pt x="1784554" y="1211826"/>
                  <a:pt x="1622322" y="2423652"/>
                  <a:pt x="1297858" y="2462981"/>
                </a:cubicBezTo>
                <a:cubicBezTo>
                  <a:pt x="973394" y="2502310"/>
                  <a:pt x="0" y="235974"/>
                  <a:pt x="0" y="235974"/>
                </a:cubicBezTo>
                <a:lnTo>
                  <a:pt x="0" y="235974"/>
                </a:lnTo>
              </a:path>
            </a:pathLst>
          </a:cu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29" name="Straight Connector 28"/>
          <p:cNvCxnSpPr>
            <a:stCxn id="26" idx="2"/>
          </p:cNvCxnSpPr>
          <p:nvPr/>
        </p:nvCxnSpPr>
        <p:spPr>
          <a:xfrm flipH="1">
            <a:off x="4143375" y="3702050"/>
            <a:ext cx="15875" cy="227013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26" idx="2"/>
          </p:cNvCxnSpPr>
          <p:nvPr/>
        </p:nvCxnSpPr>
        <p:spPr>
          <a:xfrm>
            <a:off x="4159250" y="3702050"/>
            <a:ext cx="269875" cy="155575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32"/>
          <p:cNvSpPr/>
          <p:nvPr/>
        </p:nvSpPr>
        <p:spPr>
          <a:xfrm>
            <a:off x="2608263" y="2281238"/>
            <a:ext cx="2066925" cy="1319212"/>
          </a:xfrm>
          <a:custGeom>
            <a:avLst/>
            <a:gdLst>
              <a:gd name="connsiteX0" fmla="*/ 2067232 w 2067232"/>
              <a:gd name="connsiteY0" fmla="*/ 919316 h 1319981"/>
              <a:gd name="connsiteX1" fmla="*/ 931606 w 2067232"/>
              <a:gd name="connsiteY1" fmla="*/ 49161 h 1319981"/>
              <a:gd name="connsiteX2" fmla="*/ 90948 w 2067232"/>
              <a:gd name="connsiteY2" fmla="*/ 1214284 h 1319981"/>
              <a:gd name="connsiteX3" fmla="*/ 385916 w 2067232"/>
              <a:gd name="connsiteY3" fmla="*/ 683342 h 131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7232" h="1319981">
                <a:moveTo>
                  <a:pt x="2067232" y="919316"/>
                </a:moveTo>
                <a:cubicBezTo>
                  <a:pt x="1664109" y="459658"/>
                  <a:pt x="1260987" y="0"/>
                  <a:pt x="931606" y="49161"/>
                </a:cubicBezTo>
                <a:cubicBezTo>
                  <a:pt x="602225" y="98322"/>
                  <a:pt x="181896" y="1108587"/>
                  <a:pt x="90948" y="1214284"/>
                </a:cubicBezTo>
                <a:cubicBezTo>
                  <a:pt x="0" y="1319981"/>
                  <a:pt x="192958" y="1001661"/>
                  <a:pt x="385916" y="683342"/>
                </a:cubicBezTo>
              </a:path>
            </a:pathLst>
          </a:cu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35" name="Straight Connector 34"/>
          <p:cNvCxnSpPr/>
          <p:nvPr/>
        </p:nvCxnSpPr>
        <p:spPr>
          <a:xfrm rot="5400000">
            <a:off x="2999581" y="2713832"/>
            <a:ext cx="142875" cy="158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071813" y="2786063"/>
            <a:ext cx="214312" cy="1587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43"/>
          <p:cNvSpPr/>
          <p:nvPr/>
        </p:nvSpPr>
        <p:spPr>
          <a:xfrm>
            <a:off x="1470025" y="3379788"/>
            <a:ext cx="1228725" cy="385762"/>
          </a:xfrm>
          <a:custGeom>
            <a:avLst/>
            <a:gdLst>
              <a:gd name="connsiteX0" fmla="*/ 1229032 w 1229032"/>
              <a:gd name="connsiteY0" fmla="*/ 86032 h 385916"/>
              <a:gd name="connsiteX1" fmla="*/ 639096 w 1229032"/>
              <a:gd name="connsiteY1" fmla="*/ 41787 h 385916"/>
              <a:gd name="connsiteX2" fmla="*/ 93406 w 1229032"/>
              <a:gd name="connsiteY2" fmla="*/ 336755 h 385916"/>
              <a:gd name="connsiteX3" fmla="*/ 78658 w 1229032"/>
              <a:gd name="connsiteY3" fmla="*/ 336755 h 38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9032" h="385916">
                <a:moveTo>
                  <a:pt x="1229032" y="86032"/>
                </a:moveTo>
                <a:cubicBezTo>
                  <a:pt x="1028699" y="43016"/>
                  <a:pt x="828367" y="0"/>
                  <a:pt x="639096" y="41787"/>
                </a:cubicBezTo>
                <a:cubicBezTo>
                  <a:pt x="449825" y="83574"/>
                  <a:pt x="186812" y="287594"/>
                  <a:pt x="93406" y="336755"/>
                </a:cubicBezTo>
                <a:cubicBezTo>
                  <a:pt x="0" y="385916"/>
                  <a:pt x="39329" y="361335"/>
                  <a:pt x="78658" y="336755"/>
                </a:cubicBezTo>
              </a:path>
            </a:pathLst>
          </a:cu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46" name="Straight Connector 45"/>
          <p:cNvCxnSpPr/>
          <p:nvPr/>
        </p:nvCxnSpPr>
        <p:spPr>
          <a:xfrm rot="5400000" flipH="1" flipV="1">
            <a:off x="1677194" y="3464719"/>
            <a:ext cx="215900" cy="158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785938" y="3571875"/>
            <a:ext cx="214312" cy="7143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4186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Need for higher abstraction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overview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Producer Consumer Model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Simple Bus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Applications</a:t>
            </a:r>
            <a:endParaRPr lang="en-I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solidFill>
            <a:srgbClr val="FFFFCC"/>
          </a:solidFill>
        </p:spPr>
        <p:txBody>
          <a:bodyPr/>
          <a:lstStyle/>
          <a:p>
            <a:r>
              <a:rPr lang="en-US" smtClean="0"/>
              <a:t>Simple Bus Modules</a:t>
            </a:r>
            <a:endParaRPr lang="en-IN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Masters</a:t>
            </a:r>
            <a:r>
              <a:rPr lang="en-US" dirty="0" smtClean="0"/>
              <a:t>: initiate transactions on the bus.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Ex: CPUs, DSPs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Slaves</a:t>
            </a:r>
            <a:r>
              <a:rPr lang="en-US" dirty="0" smtClean="0"/>
              <a:t>: respond to bus requests.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Ex: ROMs, RAMs, I/O devices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Bus</a:t>
            </a:r>
            <a:r>
              <a:rPr lang="en-US" dirty="0" smtClean="0"/>
              <a:t>: connects the masters and the slaves and allow them to communicate using bus transactions.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Arbiter</a:t>
            </a:r>
            <a:r>
              <a:rPr lang="en-US" dirty="0" smtClean="0"/>
              <a:t>: used by the bus to select a request to execute from the competing bus requests.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Clock Generator</a:t>
            </a:r>
            <a:r>
              <a:rPr lang="en-US" dirty="0" smtClean="0"/>
              <a:t>: provides a clock signal to synchronize.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IN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18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solidFill>
            <a:srgbClr val="FFFFCC"/>
          </a:solidFill>
        </p:spPr>
        <p:txBody>
          <a:bodyPr/>
          <a:lstStyle/>
          <a:p>
            <a:r>
              <a:rPr lang="en-US" sz="3600" smtClean="0"/>
              <a:t>Block diagram of Simple Bus</a:t>
            </a:r>
            <a:endParaRPr lang="en-IN" sz="360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19</a:t>
            </a:r>
            <a:endParaRPr lang="en-IN" sz="1800" dirty="0"/>
          </a:p>
        </p:txBody>
      </p:sp>
      <p:sp>
        <p:nvSpPr>
          <p:cNvPr id="4" name="Rectangle 3"/>
          <p:cNvSpPr/>
          <p:nvPr/>
        </p:nvSpPr>
        <p:spPr>
          <a:xfrm>
            <a:off x="500063" y="1928813"/>
            <a:ext cx="1428750" cy="714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Blocking master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43188" y="1928813"/>
            <a:ext cx="1428750" cy="714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Non blocking master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4786313" y="1928813"/>
            <a:ext cx="1500187" cy="714375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Direct master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Hexagon 6"/>
          <p:cNvSpPr/>
          <p:nvPr/>
        </p:nvSpPr>
        <p:spPr>
          <a:xfrm>
            <a:off x="1857375" y="3429000"/>
            <a:ext cx="2928938" cy="1000125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Bus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14438" y="5286375"/>
            <a:ext cx="1643062" cy="8572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Fast slave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071938" y="5286375"/>
            <a:ext cx="1785937" cy="8572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Slow slave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0" name="Parallelogram 9"/>
          <p:cNvSpPr/>
          <p:nvPr/>
        </p:nvSpPr>
        <p:spPr>
          <a:xfrm>
            <a:off x="5214938" y="3571875"/>
            <a:ext cx="1357312" cy="714375"/>
          </a:xfrm>
          <a:prstGeom prst="parallelogram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Arbiter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428875" y="3357563"/>
            <a:ext cx="214313" cy="2143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2" name="Oval 11"/>
          <p:cNvSpPr/>
          <p:nvPr/>
        </p:nvSpPr>
        <p:spPr>
          <a:xfrm>
            <a:off x="3286125" y="3357563"/>
            <a:ext cx="214313" cy="2143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3" name="Oval 12"/>
          <p:cNvSpPr/>
          <p:nvPr/>
        </p:nvSpPr>
        <p:spPr>
          <a:xfrm>
            <a:off x="4071938" y="3357563"/>
            <a:ext cx="214312" cy="2143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4" name="Oval 13"/>
          <p:cNvSpPr/>
          <p:nvPr/>
        </p:nvSpPr>
        <p:spPr>
          <a:xfrm>
            <a:off x="4857750" y="5214938"/>
            <a:ext cx="214313" cy="2143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5" name="Oval 14"/>
          <p:cNvSpPr/>
          <p:nvPr/>
        </p:nvSpPr>
        <p:spPr>
          <a:xfrm>
            <a:off x="1928813" y="5214938"/>
            <a:ext cx="214312" cy="2143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6" name="Oval 15"/>
          <p:cNvSpPr/>
          <p:nvPr/>
        </p:nvSpPr>
        <p:spPr>
          <a:xfrm>
            <a:off x="5214938" y="3786188"/>
            <a:ext cx="214312" cy="2143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7" name="Flowchart: Process 16"/>
          <p:cNvSpPr/>
          <p:nvPr/>
        </p:nvSpPr>
        <p:spPr>
          <a:xfrm>
            <a:off x="1143000" y="2571750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8" name="Flowchart: Process 17"/>
          <p:cNvSpPr/>
          <p:nvPr/>
        </p:nvSpPr>
        <p:spPr>
          <a:xfrm>
            <a:off x="1143000" y="1857375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9" name="Flowchart: Process 18"/>
          <p:cNvSpPr/>
          <p:nvPr/>
        </p:nvSpPr>
        <p:spPr>
          <a:xfrm>
            <a:off x="3286125" y="2571750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0" name="Flowchart: Process 19"/>
          <p:cNvSpPr/>
          <p:nvPr/>
        </p:nvSpPr>
        <p:spPr>
          <a:xfrm>
            <a:off x="3286125" y="1857375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1" name="Flowchart: Process 20"/>
          <p:cNvSpPr/>
          <p:nvPr/>
        </p:nvSpPr>
        <p:spPr>
          <a:xfrm>
            <a:off x="5500688" y="1857375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2" name="Flowchart: Process 21"/>
          <p:cNvSpPr/>
          <p:nvPr/>
        </p:nvSpPr>
        <p:spPr>
          <a:xfrm>
            <a:off x="5500688" y="2571750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3" name="Flowchart: Process 22"/>
          <p:cNvSpPr/>
          <p:nvPr/>
        </p:nvSpPr>
        <p:spPr>
          <a:xfrm>
            <a:off x="3286125" y="4357688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4" name="Flowchart: Process 23"/>
          <p:cNvSpPr/>
          <p:nvPr/>
        </p:nvSpPr>
        <p:spPr>
          <a:xfrm>
            <a:off x="4714875" y="3786188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5" name="Flowchart: Process 24"/>
          <p:cNvSpPr/>
          <p:nvPr/>
        </p:nvSpPr>
        <p:spPr>
          <a:xfrm>
            <a:off x="1785938" y="3857625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9" name="Flowchart: Process 28"/>
          <p:cNvSpPr/>
          <p:nvPr/>
        </p:nvSpPr>
        <p:spPr>
          <a:xfrm>
            <a:off x="2500313" y="3000375"/>
            <a:ext cx="71437" cy="357188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0" name="Flowchart: Process 29"/>
          <p:cNvSpPr/>
          <p:nvPr/>
        </p:nvSpPr>
        <p:spPr>
          <a:xfrm>
            <a:off x="1214438" y="2714625"/>
            <a:ext cx="71437" cy="285750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1" name="Flowchart: Process 30"/>
          <p:cNvSpPr/>
          <p:nvPr/>
        </p:nvSpPr>
        <p:spPr>
          <a:xfrm>
            <a:off x="1285875" y="2928938"/>
            <a:ext cx="1285875" cy="71437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2" name="Flowchart: Process 31"/>
          <p:cNvSpPr/>
          <p:nvPr/>
        </p:nvSpPr>
        <p:spPr>
          <a:xfrm>
            <a:off x="3357563" y="2714625"/>
            <a:ext cx="71437" cy="642938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3" name="Flowchart: Process 32"/>
          <p:cNvSpPr/>
          <p:nvPr/>
        </p:nvSpPr>
        <p:spPr>
          <a:xfrm>
            <a:off x="5500688" y="2714625"/>
            <a:ext cx="71437" cy="214313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6" name="Flowchart: Process 35"/>
          <p:cNvSpPr/>
          <p:nvPr/>
        </p:nvSpPr>
        <p:spPr>
          <a:xfrm>
            <a:off x="4143375" y="3000375"/>
            <a:ext cx="71438" cy="357188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7" name="Flowchart: Process 36"/>
          <p:cNvSpPr/>
          <p:nvPr/>
        </p:nvSpPr>
        <p:spPr>
          <a:xfrm>
            <a:off x="4143375" y="2928938"/>
            <a:ext cx="1428750" cy="46037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Flowchart: Process 37"/>
          <p:cNvSpPr/>
          <p:nvPr/>
        </p:nvSpPr>
        <p:spPr>
          <a:xfrm>
            <a:off x="4857750" y="3857625"/>
            <a:ext cx="357188" cy="46038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9" name="Flowchart: Process 38"/>
          <p:cNvSpPr/>
          <p:nvPr/>
        </p:nvSpPr>
        <p:spPr>
          <a:xfrm>
            <a:off x="2000250" y="4714875"/>
            <a:ext cx="2928938" cy="71438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40" name="Flowchart: Process 39"/>
          <p:cNvSpPr/>
          <p:nvPr/>
        </p:nvSpPr>
        <p:spPr>
          <a:xfrm>
            <a:off x="2000250" y="4786313"/>
            <a:ext cx="46038" cy="428625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41" name="Flowchart: Process 40"/>
          <p:cNvSpPr/>
          <p:nvPr/>
        </p:nvSpPr>
        <p:spPr>
          <a:xfrm>
            <a:off x="4929188" y="4714875"/>
            <a:ext cx="71437" cy="500063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42" name="Flowchart: Process 41"/>
          <p:cNvSpPr/>
          <p:nvPr/>
        </p:nvSpPr>
        <p:spPr>
          <a:xfrm>
            <a:off x="3357563" y="4500563"/>
            <a:ext cx="46037" cy="214312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44" name="Straight Connector 43"/>
          <p:cNvCxnSpPr/>
          <p:nvPr/>
        </p:nvCxnSpPr>
        <p:spPr>
          <a:xfrm rot="5400000">
            <a:off x="-2392362" y="3963988"/>
            <a:ext cx="521493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14313" y="6572250"/>
            <a:ext cx="3571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0" y="1357313"/>
            <a:ext cx="55006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18" idx="0"/>
          </p:cNvCxnSpPr>
          <p:nvPr/>
        </p:nvCxnSpPr>
        <p:spPr>
          <a:xfrm rot="5400000">
            <a:off x="963613" y="1606550"/>
            <a:ext cx="5000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endCxn id="20" idx="0"/>
          </p:cNvCxnSpPr>
          <p:nvPr/>
        </p:nvCxnSpPr>
        <p:spPr>
          <a:xfrm rot="5400000">
            <a:off x="3106738" y="1606550"/>
            <a:ext cx="5000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endCxn id="21" idx="0"/>
          </p:cNvCxnSpPr>
          <p:nvPr/>
        </p:nvCxnSpPr>
        <p:spPr>
          <a:xfrm rot="16200000" flipH="1">
            <a:off x="5286376" y="1571625"/>
            <a:ext cx="500062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25" idx="1"/>
          </p:cNvCxnSpPr>
          <p:nvPr/>
        </p:nvCxnSpPr>
        <p:spPr>
          <a:xfrm>
            <a:off x="214313" y="3929063"/>
            <a:ext cx="157162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lowchart: Process 58"/>
          <p:cNvSpPr/>
          <p:nvPr/>
        </p:nvSpPr>
        <p:spPr>
          <a:xfrm>
            <a:off x="4000500" y="5643563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cxnSp>
        <p:nvCxnSpPr>
          <p:cNvPr id="61" name="Straight Connector 60"/>
          <p:cNvCxnSpPr/>
          <p:nvPr/>
        </p:nvCxnSpPr>
        <p:spPr>
          <a:xfrm rot="5400000" flipH="1" flipV="1">
            <a:off x="3356769" y="6144419"/>
            <a:ext cx="8572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59" idx="1"/>
          </p:cNvCxnSpPr>
          <p:nvPr/>
        </p:nvCxnSpPr>
        <p:spPr>
          <a:xfrm>
            <a:off x="3786188" y="5715000"/>
            <a:ext cx="2143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/>
          <p:nvPr/>
        </p:nvSpPr>
        <p:spPr>
          <a:xfrm>
            <a:off x="6858000" y="5000625"/>
            <a:ext cx="214313" cy="214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65" name="Flowchart: Process 64"/>
          <p:cNvSpPr/>
          <p:nvPr/>
        </p:nvSpPr>
        <p:spPr>
          <a:xfrm>
            <a:off x="6929438" y="5572125"/>
            <a:ext cx="142875" cy="1428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42033" name="TextBox 65"/>
          <p:cNvSpPr txBox="1">
            <a:spLocks noChangeArrowheads="1"/>
          </p:cNvSpPr>
          <p:nvPr/>
        </p:nvSpPr>
        <p:spPr bwMode="auto">
          <a:xfrm>
            <a:off x="7286625" y="492918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Interface</a:t>
            </a:r>
            <a:endParaRPr lang="en-IN">
              <a:latin typeface="Calibri" pitchFamily="34" charset="0"/>
            </a:endParaRPr>
          </a:p>
        </p:txBody>
      </p:sp>
      <p:sp>
        <p:nvSpPr>
          <p:cNvPr id="42034" name="TextBox 66"/>
          <p:cNvSpPr txBox="1">
            <a:spLocks noChangeArrowheads="1"/>
          </p:cNvSpPr>
          <p:nvPr/>
        </p:nvSpPr>
        <p:spPr bwMode="auto">
          <a:xfrm>
            <a:off x="7429500" y="542925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port</a:t>
            </a:r>
            <a:endParaRPr lang="en-IN">
              <a:latin typeface="Calibri" pitchFamily="34" charset="0"/>
            </a:endParaRPr>
          </a:p>
        </p:txBody>
      </p:sp>
      <p:sp>
        <p:nvSpPr>
          <p:cNvPr id="42035" name="TextBox 67"/>
          <p:cNvSpPr txBox="1">
            <a:spLocks noChangeArrowheads="1"/>
          </p:cNvSpPr>
          <p:nvPr/>
        </p:nvSpPr>
        <p:spPr bwMode="auto">
          <a:xfrm>
            <a:off x="0" y="785813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Global clock</a:t>
            </a:r>
            <a:endParaRPr lang="en-IN">
              <a:latin typeface="Calibri" pitchFamily="34" charset="0"/>
            </a:endParaRPr>
          </a:p>
        </p:txBody>
      </p:sp>
      <p:sp>
        <p:nvSpPr>
          <p:cNvPr id="42036" name="TextBox 68"/>
          <p:cNvSpPr txBox="1">
            <a:spLocks noChangeArrowheads="1"/>
          </p:cNvSpPr>
          <p:nvPr/>
        </p:nvSpPr>
        <p:spPr bwMode="auto">
          <a:xfrm>
            <a:off x="2571750" y="314325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I1</a:t>
            </a:r>
            <a:endParaRPr lang="en-IN">
              <a:latin typeface="Calibri" pitchFamily="34" charset="0"/>
            </a:endParaRPr>
          </a:p>
        </p:txBody>
      </p:sp>
      <p:sp>
        <p:nvSpPr>
          <p:cNvPr id="42037" name="TextBox 69"/>
          <p:cNvSpPr txBox="1">
            <a:spLocks noChangeArrowheads="1"/>
          </p:cNvSpPr>
          <p:nvPr/>
        </p:nvSpPr>
        <p:spPr bwMode="auto">
          <a:xfrm>
            <a:off x="3500438" y="314325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I2</a:t>
            </a:r>
            <a:endParaRPr lang="en-IN">
              <a:latin typeface="Calibri" pitchFamily="34" charset="0"/>
            </a:endParaRPr>
          </a:p>
        </p:txBody>
      </p:sp>
      <p:sp>
        <p:nvSpPr>
          <p:cNvPr id="42038" name="TextBox 70"/>
          <p:cNvSpPr txBox="1">
            <a:spLocks noChangeArrowheads="1"/>
          </p:cNvSpPr>
          <p:nvPr/>
        </p:nvSpPr>
        <p:spPr bwMode="auto">
          <a:xfrm>
            <a:off x="4286250" y="3143250"/>
            <a:ext cx="500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I3</a:t>
            </a:r>
            <a:endParaRPr lang="en-IN">
              <a:latin typeface="Calibri" pitchFamily="34" charset="0"/>
            </a:endParaRPr>
          </a:p>
        </p:txBody>
      </p:sp>
      <p:sp>
        <p:nvSpPr>
          <p:cNvPr id="42039" name="TextBox 71"/>
          <p:cNvSpPr txBox="1">
            <a:spLocks noChangeArrowheads="1"/>
          </p:cNvSpPr>
          <p:nvPr/>
        </p:nvSpPr>
        <p:spPr bwMode="auto">
          <a:xfrm>
            <a:off x="2143125" y="5000625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I4</a:t>
            </a:r>
            <a:endParaRPr lang="en-IN">
              <a:latin typeface="Calibri" pitchFamily="34" charset="0"/>
            </a:endParaRPr>
          </a:p>
        </p:txBody>
      </p:sp>
      <p:sp>
        <p:nvSpPr>
          <p:cNvPr id="42040" name="TextBox 72"/>
          <p:cNvSpPr txBox="1">
            <a:spLocks noChangeArrowheads="1"/>
          </p:cNvSpPr>
          <p:nvPr/>
        </p:nvSpPr>
        <p:spPr bwMode="auto">
          <a:xfrm>
            <a:off x="5000625" y="4929188"/>
            <a:ext cx="357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I4</a:t>
            </a:r>
          </a:p>
        </p:txBody>
      </p:sp>
      <p:sp>
        <p:nvSpPr>
          <p:cNvPr id="42041" name="TextBox 73"/>
          <p:cNvSpPr txBox="1">
            <a:spLocks noChangeArrowheads="1"/>
          </p:cNvSpPr>
          <p:nvPr/>
        </p:nvSpPr>
        <p:spPr bwMode="auto">
          <a:xfrm>
            <a:off x="5072063" y="3429000"/>
            <a:ext cx="428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I5</a:t>
            </a:r>
            <a:endParaRPr lang="en-IN">
              <a:latin typeface="Calibri" pitchFamily="34" charset="0"/>
            </a:endParaRPr>
          </a:p>
        </p:txBody>
      </p:sp>
      <p:sp>
        <p:nvSpPr>
          <p:cNvPr id="42042" name="TextBox 74"/>
          <p:cNvSpPr txBox="1">
            <a:spLocks noChangeArrowheads="1"/>
          </p:cNvSpPr>
          <p:nvPr/>
        </p:nvSpPr>
        <p:spPr bwMode="auto">
          <a:xfrm>
            <a:off x="6643688" y="1000125"/>
            <a:ext cx="2286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latin typeface="Calibri" pitchFamily="34" charset="0"/>
              </a:rPr>
              <a:t>I1</a:t>
            </a:r>
            <a:r>
              <a:rPr lang="en-US" sz="1400">
                <a:latin typeface="Calibri" pitchFamily="34" charset="0"/>
              </a:rPr>
              <a:t>: Blocking Master Interface</a:t>
            </a:r>
          </a:p>
          <a:p>
            <a:endParaRPr lang="en-US" sz="1400">
              <a:latin typeface="Calibri" pitchFamily="34" charset="0"/>
            </a:endParaRPr>
          </a:p>
          <a:p>
            <a:r>
              <a:rPr lang="en-US" sz="1400" b="1">
                <a:latin typeface="Calibri" pitchFamily="34" charset="0"/>
              </a:rPr>
              <a:t>I2</a:t>
            </a:r>
            <a:r>
              <a:rPr lang="en-US" sz="1400">
                <a:latin typeface="Calibri" pitchFamily="34" charset="0"/>
              </a:rPr>
              <a:t>: Non blocking Master Interface</a:t>
            </a:r>
          </a:p>
          <a:p>
            <a:endParaRPr lang="en-US" sz="1400">
              <a:latin typeface="Calibri" pitchFamily="34" charset="0"/>
            </a:endParaRPr>
          </a:p>
          <a:p>
            <a:r>
              <a:rPr lang="en-US" sz="1400" b="1">
                <a:latin typeface="Calibri" pitchFamily="34" charset="0"/>
              </a:rPr>
              <a:t>I3</a:t>
            </a:r>
            <a:r>
              <a:rPr lang="en-US" sz="1400">
                <a:latin typeface="Calibri" pitchFamily="34" charset="0"/>
              </a:rPr>
              <a:t>: Direct Master Interface</a:t>
            </a:r>
          </a:p>
          <a:p>
            <a:endParaRPr lang="en-US" sz="1400">
              <a:latin typeface="Calibri" pitchFamily="34" charset="0"/>
            </a:endParaRPr>
          </a:p>
          <a:p>
            <a:r>
              <a:rPr lang="en-US" sz="1400" b="1">
                <a:latin typeface="Calibri" pitchFamily="34" charset="0"/>
              </a:rPr>
              <a:t>I4</a:t>
            </a:r>
            <a:r>
              <a:rPr lang="en-US" sz="1400">
                <a:latin typeface="Calibri" pitchFamily="34" charset="0"/>
              </a:rPr>
              <a:t>: Slave Interface</a:t>
            </a:r>
          </a:p>
          <a:p>
            <a:endParaRPr lang="en-US" sz="1400">
              <a:latin typeface="Calibri" pitchFamily="34" charset="0"/>
            </a:endParaRPr>
          </a:p>
          <a:p>
            <a:r>
              <a:rPr lang="en-US" sz="1400" b="1">
                <a:latin typeface="Calibri" pitchFamily="34" charset="0"/>
              </a:rPr>
              <a:t>I5</a:t>
            </a:r>
            <a:r>
              <a:rPr lang="en-US" sz="1400">
                <a:latin typeface="Calibri" pitchFamily="34" charset="0"/>
              </a:rPr>
              <a:t>: Arbiter Interface</a:t>
            </a:r>
            <a:endParaRPr lang="en-IN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000125"/>
          </a:xfrm>
          <a:solidFill>
            <a:srgbClr val="FFFFCC"/>
          </a:solidFill>
        </p:spPr>
        <p:txBody>
          <a:bodyPr/>
          <a:lstStyle/>
          <a:p>
            <a:r>
              <a:rPr lang="en-US" smtClean="0"/>
              <a:t>Blocking Master Interface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20</a:t>
            </a:r>
            <a:endParaRPr lang="en-IN" sz="1800" dirty="0"/>
          </a:p>
        </p:txBody>
      </p:sp>
      <p:pic>
        <p:nvPicPr>
          <p:cNvPr id="43011" name="Picture 4" descr="bu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1428750"/>
            <a:ext cx="36433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714375" y="1143000"/>
            <a:ext cx="4572000" cy="5429250"/>
          </a:xfrm>
          <a:prstGeom prst="roundRect">
            <a:avLst/>
          </a:prstGeom>
          <a:solidFill>
            <a:srgbClr val="C9F09A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class   </a:t>
            </a:r>
            <a:r>
              <a:rPr lang="en-US" b="1" dirty="0" err="1">
                <a:solidFill>
                  <a:schemeClr val="tx1"/>
                </a:solidFill>
              </a:rPr>
              <a:t>simple_bus_blocking_if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public virtual </a:t>
            </a:r>
            <a:r>
              <a:rPr lang="en-US" dirty="0" err="1">
                <a:solidFill>
                  <a:schemeClr val="tx1"/>
                </a:solidFill>
              </a:rPr>
              <a:t>sc_interface</a:t>
            </a: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public: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simple_bus_status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burst_read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unique_priority</a:t>
            </a:r>
            <a:r>
              <a:rPr lang="en-US" dirty="0">
                <a:solidFill>
                  <a:schemeClr val="tx1"/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start_address</a:t>
            </a:r>
            <a:r>
              <a:rPr lang="en-US" dirty="0">
                <a:solidFill>
                  <a:schemeClr val="tx1"/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length,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bool</a:t>
            </a:r>
            <a:r>
              <a:rPr lang="en-US" dirty="0">
                <a:solidFill>
                  <a:schemeClr val="tx1"/>
                </a:solidFill>
              </a:rPr>
              <a:t> lock)=0;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simple_bus_status_burst_write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unique_priority</a:t>
            </a:r>
            <a:r>
              <a:rPr lang="en-US" dirty="0">
                <a:solidFill>
                  <a:schemeClr val="tx1"/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start_address</a:t>
            </a:r>
            <a:r>
              <a:rPr lang="en-US" dirty="0">
                <a:solidFill>
                  <a:schemeClr val="tx1"/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length,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bool</a:t>
            </a:r>
            <a:r>
              <a:rPr lang="en-US" dirty="0">
                <a:solidFill>
                  <a:schemeClr val="tx1"/>
                </a:solidFill>
              </a:rPr>
              <a:t> lock)=0;</a:t>
            </a:r>
            <a:endParaRPr lang="en-IN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}; </a:t>
            </a:r>
          </a:p>
        </p:txBody>
      </p:sp>
      <p:sp>
        <p:nvSpPr>
          <p:cNvPr id="7" name="Oval 6"/>
          <p:cNvSpPr/>
          <p:nvPr/>
        </p:nvSpPr>
        <p:spPr>
          <a:xfrm>
            <a:off x="6572250" y="3143250"/>
            <a:ext cx="500063" cy="500063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000125"/>
          </a:xfrm>
          <a:solidFill>
            <a:srgbClr val="FFFFCC"/>
          </a:solidFill>
        </p:spPr>
        <p:txBody>
          <a:bodyPr/>
          <a:lstStyle/>
          <a:p>
            <a:r>
              <a:rPr lang="en-US" smtClean="0"/>
              <a:t>Non Blocking Master Interface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21</a:t>
            </a:r>
            <a:endParaRPr lang="en-IN" sz="1800" dirty="0"/>
          </a:p>
        </p:txBody>
      </p:sp>
      <p:pic>
        <p:nvPicPr>
          <p:cNvPr id="44035" name="Picture 4" descr="bu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428750"/>
            <a:ext cx="3709988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714375" y="1143000"/>
            <a:ext cx="4429125" cy="5429250"/>
          </a:xfrm>
          <a:prstGeom prst="roundRect">
            <a:avLst/>
          </a:prstGeom>
          <a:solidFill>
            <a:srgbClr val="C9F09A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class   </a:t>
            </a:r>
            <a:r>
              <a:rPr lang="en-US" b="1" dirty="0" err="1">
                <a:solidFill>
                  <a:schemeClr val="tx1"/>
                </a:solidFill>
              </a:rPr>
              <a:t>simple_bus_non_blocking_if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public virtual </a:t>
            </a:r>
            <a:r>
              <a:rPr lang="en-US" dirty="0" err="1">
                <a:solidFill>
                  <a:schemeClr val="tx1"/>
                </a:solidFill>
              </a:rPr>
              <a:t>sc_interface</a:t>
            </a: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public: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     virtual void read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unique_priority</a:t>
            </a:r>
            <a:r>
              <a:rPr lang="en-US" dirty="0">
                <a:solidFill>
                  <a:schemeClr val="tx1"/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address,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bool</a:t>
            </a:r>
            <a:r>
              <a:rPr lang="en-US" dirty="0">
                <a:solidFill>
                  <a:schemeClr val="tx1"/>
                </a:solidFill>
              </a:rPr>
              <a:t> lock)=0;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en-US" b="1" dirty="0">
                <a:solidFill>
                  <a:schemeClr val="tx1"/>
                </a:solidFill>
              </a:rPr>
              <a:t>virtual void write(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unique_priority</a:t>
            </a:r>
            <a:r>
              <a:rPr lang="en-US" dirty="0">
                <a:solidFill>
                  <a:schemeClr val="tx1"/>
                </a:solidFill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address,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bool</a:t>
            </a:r>
            <a:r>
              <a:rPr lang="en-US" dirty="0">
                <a:solidFill>
                  <a:schemeClr val="tx1"/>
                </a:solidFill>
              </a:rPr>
              <a:t> lock)=0;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simple_bus_status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get_status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unique_priority</a:t>
            </a:r>
            <a:r>
              <a:rPr lang="en-US" dirty="0">
                <a:solidFill>
                  <a:schemeClr val="tx1"/>
                </a:solidFill>
              </a:rPr>
              <a:t>)=0;</a:t>
            </a:r>
            <a:endParaRPr lang="en-IN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}; </a:t>
            </a:r>
          </a:p>
        </p:txBody>
      </p:sp>
      <p:sp>
        <p:nvSpPr>
          <p:cNvPr id="8" name="Oval 7"/>
          <p:cNvSpPr/>
          <p:nvPr/>
        </p:nvSpPr>
        <p:spPr>
          <a:xfrm>
            <a:off x="6715125" y="3143250"/>
            <a:ext cx="500063" cy="500063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928688"/>
          </a:xfrm>
          <a:solidFill>
            <a:srgbClr val="FFFFCC"/>
          </a:solidFill>
        </p:spPr>
        <p:txBody>
          <a:bodyPr/>
          <a:lstStyle/>
          <a:p>
            <a:r>
              <a:rPr lang="en-US" smtClean="0"/>
              <a:t>Direct Master Interface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22</a:t>
            </a:r>
            <a:endParaRPr lang="en-IN" sz="1800" dirty="0"/>
          </a:p>
        </p:txBody>
      </p:sp>
      <p:pic>
        <p:nvPicPr>
          <p:cNvPr id="45059" name="Picture 4" descr="bu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500188"/>
            <a:ext cx="37099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714375" y="1143000"/>
            <a:ext cx="4000500" cy="5429250"/>
          </a:xfrm>
          <a:prstGeom prst="roundRect">
            <a:avLst/>
          </a:prstGeom>
          <a:solidFill>
            <a:srgbClr val="C9F09A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class   </a:t>
            </a:r>
            <a:r>
              <a:rPr lang="en-US" b="1" dirty="0" err="1">
                <a:solidFill>
                  <a:schemeClr val="tx1"/>
                </a:solidFill>
              </a:rPr>
              <a:t>simple_bus_direct_if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public virtual </a:t>
            </a:r>
            <a:r>
              <a:rPr lang="en-US" dirty="0" err="1">
                <a:solidFill>
                  <a:schemeClr val="tx1"/>
                </a:solidFill>
              </a:rPr>
              <a:t>sc_interface</a:t>
            </a: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public: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bool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direct_read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address)=0;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bool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direct_write</a:t>
            </a:r>
            <a:r>
              <a:rPr lang="en-US" b="1" dirty="0">
                <a:solidFill>
                  <a:schemeClr val="tx1"/>
                </a:solidFill>
              </a:rPr>
              <a:t>(</a:t>
            </a:r>
            <a:endParaRPr lang="en-US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address)=0;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}; </a:t>
            </a:r>
          </a:p>
        </p:txBody>
      </p:sp>
      <p:sp>
        <p:nvSpPr>
          <p:cNvPr id="6" name="Oval 5"/>
          <p:cNvSpPr/>
          <p:nvPr/>
        </p:nvSpPr>
        <p:spPr>
          <a:xfrm>
            <a:off x="7072313" y="3214688"/>
            <a:ext cx="500062" cy="500062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928688"/>
          </a:xfrm>
          <a:solidFill>
            <a:srgbClr val="FFFFCC"/>
          </a:solidFill>
        </p:spPr>
        <p:txBody>
          <a:bodyPr/>
          <a:lstStyle/>
          <a:p>
            <a:r>
              <a:rPr lang="en-US" smtClean="0"/>
              <a:t>Slave Interface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23</a:t>
            </a:r>
            <a:endParaRPr lang="en-IN" sz="1800" dirty="0"/>
          </a:p>
        </p:txBody>
      </p:sp>
      <p:pic>
        <p:nvPicPr>
          <p:cNvPr id="46083" name="Picture 4" descr="bu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1428750"/>
            <a:ext cx="37861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714375" y="1143000"/>
            <a:ext cx="4429125" cy="5429250"/>
          </a:xfrm>
          <a:prstGeom prst="roundRect">
            <a:avLst/>
          </a:prstGeom>
          <a:solidFill>
            <a:srgbClr val="C9F09A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class   </a:t>
            </a:r>
            <a:r>
              <a:rPr lang="en-US" b="1" dirty="0" err="1">
                <a:solidFill>
                  <a:schemeClr val="tx1"/>
                </a:solidFill>
              </a:rPr>
              <a:t>simple_bus_slave_if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public virtual </a:t>
            </a:r>
            <a:r>
              <a:rPr lang="en-US" dirty="0" err="1">
                <a:solidFill>
                  <a:schemeClr val="tx1"/>
                </a:solidFill>
              </a:rPr>
              <a:t>sc_interface</a:t>
            </a: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public: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simple_bus_status</a:t>
            </a:r>
            <a:r>
              <a:rPr lang="en-US" b="1" dirty="0">
                <a:solidFill>
                  <a:schemeClr val="tx1"/>
                </a:solidFill>
              </a:rPr>
              <a:t> read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address)=0;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    virtual </a:t>
            </a:r>
            <a:r>
              <a:rPr lang="en-US" b="1" dirty="0" err="1">
                <a:solidFill>
                  <a:schemeClr val="tx1"/>
                </a:solidFill>
              </a:rPr>
              <a:t>simple_bus_status</a:t>
            </a:r>
            <a:r>
              <a:rPr lang="en-US" b="1" dirty="0">
                <a:solidFill>
                  <a:schemeClr val="tx1"/>
                </a:solidFill>
              </a:rPr>
              <a:t> write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*data,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unsigned </a:t>
            </a:r>
            <a:r>
              <a:rPr lang="en-US" dirty="0" err="1">
                <a:solidFill>
                  <a:schemeClr val="tx1"/>
                </a:solidFill>
              </a:rPr>
              <a:t>int</a:t>
            </a:r>
            <a:r>
              <a:rPr lang="en-US" dirty="0">
                <a:solidFill>
                  <a:schemeClr val="tx1"/>
                </a:solidFill>
              </a:rPr>
              <a:t> address)=0;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</a:t>
            </a:r>
            <a:r>
              <a:rPr lang="en-US" b="1" dirty="0">
                <a:solidFill>
                  <a:schemeClr val="tx1"/>
                </a:solidFill>
              </a:rPr>
              <a:t>virtual unsigned </a:t>
            </a:r>
            <a:r>
              <a:rPr lang="en-US" b="1" dirty="0" err="1">
                <a:solidFill>
                  <a:schemeClr val="tx1"/>
                </a:solidFill>
              </a:rPr>
              <a:t>int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start_address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>
                <a:solidFill>
                  <a:schemeClr val="tx1"/>
                </a:solidFill>
              </a:rPr>
              <a:t>		) const 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</a:t>
            </a:r>
            <a:r>
              <a:rPr lang="en-US" b="1" dirty="0">
                <a:solidFill>
                  <a:schemeClr val="tx1"/>
                </a:solidFill>
              </a:rPr>
              <a:t>virtual unsigned </a:t>
            </a:r>
            <a:r>
              <a:rPr lang="en-US" b="1" dirty="0" err="1">
                <a:solidFill>
                  <a:schemeClr val="tx1"/>
                </a:solidFill>
              </a:rPr>
              <a:t>int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end_address</a:t>
            </a:r>
            <a:r>
              <a:rPr lang="en-US" dirty="0">
                <a:solidFill>
                  <a:schemeClr val="tx1"/>
                </a:solidFill>
              </a:rPr>
              <a:t>(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		) const =0;</a:t>
            </a:r>
            <a:endParaRPr lang="en-IN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}; </a:t>
            </a:r>
          </a:p>
        </p:txBody>
      </p:sp>
      <p:sp>
        <p:nvSpPr>
          <p:cNvPr id="7" name="Oval 6"/>
          <p:cNvSpPr/>
          <p:nvPr/>
        </p:nvSpPr>
        <p:spPr>
          <a:xfrm>
            <a:off x="6215063" y="4429125"/>
            <a:ext cx="500062" cy="500063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8" name="Oval 7"/>
          <p:cNvSpPr/>
          <p:nvPr/>
        </p:nvSpPr>
        <p:spPr>
          <a:xfrm>
            <a:off x="7858125" y="4429125"/>
            <a:ext cx="500063" cy="500063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928688"/>
          </a:xfrm>
          <a:solidFill>
            <a:srgbClr val="FFFFCC"/>
          </a:solidFill>
        </p:spPr>
        <p:txBody>
          <a:bodyPr/>
          <a:lstStyle/>
          <a:p>
            <a:r>
              <a:rPr lang="en-US" smtClean="0"/>
              <a:t>Arbiter Interface</a:t>
            </a:r>
            <a:endParaRPr lang="en-IN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24</a:t>
            </a:r>
            <a:endParaRPr lang="en-IN" sz="1800" dirty="0"/>
          </a:p>
        </p:txBody>
      </p:sp>
      <p:pic>
        <p:nvPicPr>
          <p:cNvPr id="47107" name="Picture 4" descr="bu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1571625"/>
            <a:ext cx="37099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428625" y="1214438"/>
            <a:ext cx="4643438" cy="5429250"/>
          </a:xfrm>
          <a:prstGeom prst="roundRect">
            <a:avLst/>
          </a:prstGeom>
          <a:solidFill>
            <a:srgbClr val="C9F09A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class   </a:t>
            </a:r>
            <a:r>
              <a:rPr lang="en-US" b="1" dirty="0" err="1">
                <a:solidFill>
                  <a:schemeClr val="tx1"/>
                </a:solidFill>
              </a:rPr>
              <a:t>simple_bus_arbiter_if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	public virtual </a:t>
            </a:r>
            <a:r>
              <a:rPr lang="en-US" dirty="0" err="1">
                <a:solidFill>
                  <a:schemeClr val="tx1"/>
                </a:solidFill>
              </a:rPr>
              <a:t>sc_interface</a:t>
            </a:r>
            <a:endParaRPr lang="en-US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{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public: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</a:t>
            </a:r>
            <a:r>
              <a:rPr lang="en-US" b="1" dirty="0">
                <a:solidFill>
                  <a:schemeClr val="tx1"/>
                </a:solidFill>
              </a:rPr>
              <a:t>virtual </a:t>
            </a:r>
            <a:r>
              <a:rPr lang="en-US" b="1" dirty="0" err="1">
                <a:solidFill>
                  <a:schemeClr val="tx1"/>
                </a:solidFill>
              </a:rPr>
              <a:t>simple_bus_request</a:t>
            </a:r>
            <a:r>
              <a:rPr lang="en-US" b="1" dirty="0">
                <a:solidFill>
                  <a:schemeClr val="tx1"/>
                </a:solidFill>
              </a:rPr>
              <a:t>*arbitrate</a:t>
            </a:r>
            <a:r>
              <a:rPr lang="en-US" dirty="0">
                <a:solidFill>
                  <a:schemeClr val="tx1"/>
                </a:solidFill>
              </a:rPr>
              <a:t>(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          const </a:t>
            </a:r>
            <a:r>
              <a:rPr lang="en-US" dirty="0" err="1">
                <a:solidFill>
                  <a:schemeClr val="tx1"/>
                </a:solidFill>
              </a:rPr>
              <a:t>simple_bus_request_vec</a:t>
            </a:r>
            <a:r>
              <a:rPr lang="en-US" dirty="0">
                <a:solidFill>
                  <a:schemeClr val="tx1"/>
                </a:solidFill>
              </a:rPr>
              <a:t> &amp;requests)=0;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}; </a:t>
            </a:r>
          </a:p>
        </p:txBody>
      </p:sp>
      <p:sp>
        <p:nvSpPr>
          <p:cNvPr id="6" name="Oval 5"/>
          <p:cNvSpPr/>
          <p:nvPr/>
        </p:nvSpPr>
        <p:spPr>
          <a:xfrm>
            <a:off x="7715250" y="3500438"/>
            <a:ext cx="500063" cy="500062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4186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Need for higher abstraction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overview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Producer Consumer Model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Simple Bus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Applications</a:t>
            </a:r>
            <a:endParaRPr lang="en-IN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CC"/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Overall Execution Scheme within Simple Bus</a:t>
            </a:r>
            <a:endParaRPr lang="en-IN" dirty="0"/>
          </a:p>
        </p:txBody>
      </p:sp>
      <p:sp>
        <p:nvSpPr>
          <p:cNvPr id="4" name="Oval 3"/>
          <p:cNvSpPr/>
          <p:nvPr/>
        </p:nvSpPr>
        <p:spPr>
          <a:xfrm>
            <a:off x="3500438" y="3357563"/>
            <a:ext cx="1857375" cy="107156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chemeClr val="tx1"/>
                </a:solidFill>
              </a:rPr>
              <a:t>BUS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/>
                </a:solidFill>
              </a:rPr>
              <a:t>(a set of outstanding requests)</a:t>
            </a:r>
            <a:endParaRPr lang="en-IN" sz="1600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57188" y="5143500"/>
            <a:ext cx="1643062" cy="1143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Masters</a:t>
            </a:r>
            <a:endParaRPr lang="en-IN" b="1" dirty="0">
              <a:solidFill>
                <a:schemeClr val="tx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7358063" y="5286375"/>
            <a:ext cx="1643062" cy="1143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Slaves</a:t>
            </a:r>
            <a:endParaRPr lang="en-IN" b="1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643688" y="1428750"/>
            <a:ext cx="1928812" cy="1143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1"/>
                </a:solidFill>
              </a:rPr>
              <a:t>Arbiter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(Arbitration rules)</a:t>
            </a:r>
            <a:endParaRPr lang="en-IN" dirty="0">
              <a:solidFill>
                <a:schemeClr val="tx1"/>
              </a:solidFill>
            </a:endParaRPr>
          </a:p>
        </p:txBody>
      </p:sp>
      <p:cxnSp>
        <p:nvCxnSpPr>
          <p:cNvPr id="9" name="Shape 8"/>
          <p:cNvCxnSpPr>
            <a:stCxn id="5" idx="7"/>
          </p:cNvCxnSpPr>
          <p:nvPr/>
        </p:nvCxnSpPr>
        <p:spPr>
          <a:xfrm rot="5400000" flipH="1" flipV="1">
            <a:off x="2046288" y="3784600"/>
            <a:ext cx="1238250" cy="1812925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5" name="TextBox 9"/>
          <p:cNvSpPr txBox="1">
            <a:spLocks noChangeArrowheads="1"/>
          </p:cNvSpPr>
          <p:nvPr/>
        </p:nvSpPr>
        <p:spPr bwMode="auto">
          <a:xfrm>
            <a:off x="2143125" y="4143375"/>
            <a:ext cx="571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1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8136" name="TextBox 10"/>
          <p:cNvSpPr txBox="1">
            <a:spLocks noChangeArrowheads="1"/>
          </p:cNvSpPr>
          <p:nvPr/>
        </p:nvSpPr>
        <p:spPr bwMode="auto">
          <a:xfrm rot="-2040000">
            <a:off x="2054225" y="4462463"/>
            <a:ext cx="1000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Request</a:t>
            </a:r>
            <a:endParaRPr lang="en-IN">
              <a:latin typeface="Calibri" pitchFamily="34" charset="0"/>
            </a:endParaRPr>
          </a:p>
        </p:txBody>
      </p:sp>
      <p:pic>
        <p:nvPicPr>
          <p:cNvPr id="48137" name="Picture 12" descr="posedg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4286250"/>
            <a:ext cx="4286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hape 14"/>
          <p:cNvCxnSpPr>
            <a:stCxn id="4" idx="0"/>
          </p:cNvCxnSpPr>
          <p:nvPr/>
        </p:nvCxnSpPr>
        <p:spPr>
          <a:xfrm rot="5400000" flipH="1" flipV="1">
            <a:off x="4786312" y="1357313"/>
            <a:ext cx="1643063" cy="2357438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9" name="TextBox 15"/>
          <p:cNvSpPr txBox="1">
            <a:spLocks noChangeArrowheads="1"/>
          </p:cNvSpPr>
          <p:nvPr/>
        </p:nvSpPr>
        <p:spPr bwMode="auto">
          <a:xfrm rot="-1740000">
            <a:off x="4875213" y="2076450"/>
            <a:ext cx="1071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Vector of requests</a:t>
            </a:r>
            <a:endParaRPr lang="en-IN">
              <a:latin typeface="Calibri" pitchFamily="34" charset="0"/>
            </a:endParaRPr>
          </a:p>
        </p:txBody>
      </p:sp>
      <p:sp>
        <p:nvSpPr>
          <p:cNvPr id="48140" name="TextBox 16"/>
          <p:cNvSpPr txBox="1">
            <a:spLocks noChangeArrowheads="1"/>
          </p:cNvSpPr>
          <p:nvPr/>
        </p:nvSpPr>
        <p:spPr bwMode="auto">
          <a:xfrm>
            <a:off x="5000625" y="192881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48141" name="Picture 17" descr="negedg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2000250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Shape 19"/>
          <p:cNvCxnSpPr>
            <a:stCxn id="7" idx="3"/>
          </p:cNvCxnSpPr>
          <p:nvPr/>
        </p:nvCxnSpPr>
        <p:spPr>
          <a:xfrm rot="5400000">
            <a:off x="5451476" y="2168525"/>
            <a:ext cx="1238250" cy="1711325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3" name="TextBox 20"/>
          <p:cNvSpPr txBox="1">
            <a:spLocks noChangeArrowheads="1"/>
          </p:cNvSpPr>
          <p:nvPr/>
        </p:nvSpPr>
        <p:spPr bwMode="auto">
          <a:xfrm>
            <a:off x="6286500" y="285750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8144" name="TextBox 21"/>
          <p:cNvSpPr txBox="1">
            <a:spLocks noChangeArrowheads="1"/>
          </p:cNvSpPr>
          <p:nvPr/>
        </p:nvSpPr>
        <p:spPr bwMode="auto">
          <a:xfrm rot="-1740000">
            <a:off x="6232525" y="3005138"/>
            <a:ext cx="1071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Selected request</a:t>
            </a:r>
            <a:endParaRPr lang="en-IN">
              <a:latin typeface="Calibri" pitchFamily="34" charset="0"/>
            </a:endParaRPr>
          </a:p>
        </p:txBody>
      </p:sp>
      <p:cxnSp>
        <p:nvCxnSpPr>
          <p:cNvPr id="24" name="Shape 23"/>
          <p:cNvCxnSpPr/>
          <p:nvPr/>
        </p:nvCxnSpPr>
        <p:spPr>
          <a:xfrm rot="16200000" flipH="1">
            <a:off x="5486401" y="3871912"/>
            <a:ext cx="1585912" cy="2271713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6" name="TextBox 24"/>
          <p:cNvSpPr txBox="1">
            <a:spLocks noChangeArrowheads="1"/>
          </p:cNvSpPr>
          <p:nvPr/>
        </p:nvSpPr>
        <p:spPr bwMode="auto">
          <a:xfrm>
            <a:off x="5572125" y="5143500"/>
            <a:ext cx="357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4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8147" name="TextBox 25"/>
          <p:cNvSpPr txBox="1">
            <a:spLocks noChangeArrowheads="1"/>
          </p:cNvSpPr>
          <p:nvPr/>
        </p:nvSpPr>
        <p:spPr bwMode="auto">
          <a:xfrm rot="1920000">
            <a:off x="5451475" y="48799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Request</a:t>
            </a:r>
            <a:endParaRPr lang="en-IN">
              <a:latin typeface="Calibri" pitchFamily="34" charset="0"/>
            </a:endParaRPr>
          </a:p>
        </p:txBody>
      </p:sp>
      <p:cxnSp>
        <p:nvCxnSpPr>
          <p:cNvPr id="28" name="Shape 27"/>
          <p:cNvCxnSpPr>
            <a:stCxn id="6" idx="1"/>
            <a:endCxn id="4" idx="6"/>
          </p:cNvCxnSpPr>
          <p:nvPr/>
        </p:nvCxnSpPr>
        <p:spPr>
          <a:xfrm rot="16200000" flipV="1">
            <a:off x="5699125" y="3552826"/>
            <a:ext cx="1558925" cy="224155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9" name="TextBox 28"/>
          <p:cNvSpPr txBox="1">
            <a:spLocks noChangeArrowheads="1"/>
          </p:cNvSpPr>
          <p:nvPr/>
        </p:nvSpPr>
        <p:spPr bwMode="auto">
          <a:xfrm>
            <a:off x="6500813" y="4429125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5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8150" name="TextBox 29"/>
          <p:cNvSpPr txBox="1">
            <a:spLocks noChangeArrowheads="1"/>
          </p:cNvSpPr>
          <p:nvPr/>
        </p:nvSpPr>
        <p:spPr bwMode="auto">
          <a:xfrm rot="2400000">
            <a:off x="6718300" y="3805238"/>
            <a:ext cx="1285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Read/write(indication of wait)</a:t>
            </a:r>
            <a:endParaRPr lang="en-IN">
              <a:latin typeface="Calibri" pitchFamily="34" charset="0"/>
            </a:endParaRPr>
          </a:p>
        </p:txBody>
      </p:sp>
      <p:cxnSp>
        <p:nvCxnSpPr>
          <p:cNvPr id="32" name="Curved Connector 31"/>
          <p:cNvCxnSpPr>
            <a:stCxn id="4" idx="4"/>
            <a:endCxn id="6" idx="4"/>
          </p:cNvCxnSpPr>
          <p:nvPr/>
        </p:nvCxnSpPr>
        <p:spPr>
          <a:xfrm rot="16200000" flipH="1">
            <a:off x="5304632" y="3553618"/>
            <a:ext cx="2000250" cy="3751263"/>
          </a:xfrm>
          <a:prstGeom prst="curvedConnector3">
            <a:avLst>
              <a:gd name="adj1" fmla="val 8193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52" name="TextBox 32"/>
          <p:cNvSpPr txBox="1">
            <a:spLocks noChangeArrowheads="1"/>
          </p:cNvSpPr>
          <p:nvPr/>
        </p:nvSpPr>
        <p:spPr bwMode="auto">
          <a:xfrm rot="3000000">
            <a:off x="4290219" y="5107782"/>
            <a:ext cx="1571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Reissue if wait</a:t>
            </a:r>
            <a:endParaRPr lang="en-IN">
              <a:latin typeface="Calibri" pitchFamily="34" charset="0"/>
            </a:endParaRPr>
          </a:p>
        </p:txBody>
      </p:sp>
      <p:pic>
        <p:nvPicPr>
          <p:cNvPr id="48153" name="Picture 33" descr="negedg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5643563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54" name="TextBox 34"/>
          <p:cNvSpPr txBox="1">
            <a:spLocks noChangeArrowheads="1"/>
          </p:cNvSpPr>
          <p:nvPr/>
        </p:nvSpPr>
        <p:spPr bwMode="auto">
          <a:xfrm>
            <a:off x="4786313" y="5357813"/>
            <a:ext cx="214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6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41" name="Curved Connector 40"/>
          <p:cNvCxnSpPr>
            <a:stCxn id="6" idx="4"/>
            <a:endCxn id="4" idx="3"/>
          </p:cNvCxnSpPr>
          <p:nvPr/>
        </p:nvCxnSpPr>
        <p:spPr>
          <a:xfrm rot="5400000" flipH="1">
            <a:off x="4897438" y="3146425"/>
            <a:ext cx="2157412" cy="4408488"/>
          </a:xfrm>
          <a:prstGeom prst="curvedConnector3">
            <a:avLst>
              <a:gd name="adj1" fmla="val -10597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56" name="TextBox 41"/>
          <p:cNvSpPr txBox="1">
            <a:spLocks noChangeArrowheads="1"/>
          </p:cNvSpPr>
          <p:nvPr/>
        </p:nvSpPr>
        <p:spPr bwMode="auto">
          <a:xfrm>
            <a:off x="4286250" y="542925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7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8157" name="TextBox 42"/>
          <p:cNvSpPr txBox="1">
            <a:spLocks noChangeArrowheads="1"/>
          </p:cNvSpPr>
          <p:nvPr/>
        </p:nvSpPr>
        <p:spPr bwMode="auto">
          <a:xfrm rot="3840000">
            <a:off x="3326607" y="5476081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Request complete</a:t>
            </a:r>
            <a:endParaRPr lang="en-IN">
              <a:latin typeface="Calibri" pitchFamily="34" charset="0"/>
            </a:endParaRPr>
          </a:p>
        </p:txBody>
      </p:sp>
      <p:cxnSp>
        <p:nvCxnSpPr>
          <p:cNvPr id="45" name="Curved Connector 44"/>
          <p:cNvCxnSpPr>
            <a:stCxn id="4" idx="1"/>
            <a:endCxn id="5" idx="1"/>
          </p:cNvCxnSpPr>
          <p:nvPr/>
        </p:nvCxnSpPr>
        <p:spPr>
          <a:xfrm rot="16200000" flipH="1" flipV="1">
            <a:off x="1287462" y="2825751"/>
            <a:ext cx="1795463" cy="3173412"/>
          </a:xfrm>
          <a:prstGeom prst="curvedConnector3">
            <a:avLst>
              <a:gd name="adj1" fmla="val -2146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59" name="TextBox 45"/>
          <p:cNvSpPr txBox="1">
            <a:spLocks noChangeArrowheads="1"/>
          </p:cNvSpPr>
          <p:nvPr/>
        </p:nvSpPr>
        <p:spPr bwMode="auto">
          <a:xfrm>
            <a:off x="1357313" y="3429000"/>
            <a:ext cx="500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8</a:t>
            </a:r>
            <a:endParaRPr lang="en-IN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8160" name="TextBox 46"/>
          <p:cNvSpPr txBox="1">
            <a:spLocks noChangeArrowheads="1"/>
          </p:cNvSpPr>
          <p:nvPr/>
        </p:nvSpPr>
        <p:spPr bwMode="auto">
          <a:xfrm rot="-1980000">
            <a:off x="622300" y="3094038"/>
            <a:ext cx="15001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Update status</a:t>
            </a:r>
            <a:endParaRPr lang="en-IN">
              <a:latin typeface="Calibr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625" y="6488113"/>
            <a:ext cx="714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25</a:t>
            </a:r>
            <a:endParaRPr lang="en-IN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Outline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4186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Need for higher abstraction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TLM overview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Producer Consumer Model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Simple Bus Example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TLM Applications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1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TLM Applications</a:t>
            </a:r>
            <a:endParaRPr lang="en-IN" dirty="0"/>
          </a:p>
        </p:txBody>
      </p:sp>
      <p:sp>
        <p:nvSpPr>
          <p:cNvPr id="501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Development and execution of embedded software.</a:t>
            </a:r>
          </a:p>
          <a:p>
            <a:pPr>
              <a:buFont typeface="Arial" charset="0"/>
              <a:buNone/>
            </a:pPr>
            <a:endParaRPr lang="en-US" sz="2400" smtClean="0"/>
          </a:p>
          <a:p>
            <a:r>
              <a:rPr lang="en-US" sz="2400" smtClean="0"/>
              <a:t>Functional verification of the hardware block</a:t>
            </a:r>
          </a:p>
          <a:p>
            <a:pPr>
              <a:buFont typeface="Arial" charset="0"/>
              <a:buNone/>
            </a:pPr>
            <a:endParaRPr lang="en-US" sz="2400" smtClean="0"/>
          </a:p>
          <a:p>
            <a:r>
              <a:rPr lang="en-US" sz="2400" smtClean="0"/>
              <a:t>Serves as tool of communication among software developers, RTL modelers and verification team.</a:t>
            </a:r>
          </a:p>
          <a:p>
            <a:endParaRPr lang="en-US" sz="2400" smtClean="0"/>
          </a:p>
          <a:p>
            <a:r>
              <a:rPr lang="en-US" sz="2400" smtClean="0"/>
              <a:t>Evaluation of chip performance to determine the best compromise between area, cost , speed etc.</a:t>
            </a:r>
            <a:endParaRPr lang="en-IN" sz="24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26</a:t>
            </a:r>
            <a:endParaRPr lang="en-I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57188" y="2714625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Thank You</a:t>
            </a:r>
            <a:br>
              <a:rPr lang="en-US" dirty="0" smtClean="0"/>
            </a:br>
            <a:r>
              <a:rPr lang="en-US" dirty="0" smtClean="0"/>
              <a:t>Q&amp;A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Abstraction Levels</a:t>
            </a:r>
            <a:endParaRPr lang="en-IN" dirty="0"/>
          </a:p>
        </p:txBody>
      </p:sp>
      <p:sp>
        <p:nvSpPr>
          <p:cNvPr id="18434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7972425" cy="4525963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IN" smtClean="0"/>
          </a:p>
        </p:txBody>
      </p:sp>
      <p:sp>
        <p:nvSpPr>
          <p:cNvPr id="10" name="Rectangle 9"/>
          <p:cNvSpPr/>
          <p:nvPr/>
        </p:nvSpPr>
        <p:spPr>
          <a:xfrm>
            <a:off x="3357563" y="2428875"/>
            <a:ext cx="2071687" cy="5000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TLM</a:t>
            </a:r>
            <a:endParaRPr lang="en-IN" dirty="0"/>
          </a:p>
        </p:txBody>
      </p:sp>
      <p:sp>
        <p:nvSpPr>
          <p:cNvPr id="11" name="Rectangle 10"/>
          <p:cNvSpPr/>
          <p:nvPr/>
        </p:nvSpPr>
        <p:spPr>
          <a:xfrm>
            <a:off x="3357563" y="3286125"/>
            <a:ext cx="2071687" cy="428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Cycle Accurate</a:t>
            </a:r>
            <a:endParaRPr lang="en-IN" dirty="0"/>
          </a:p>
        </p:txBody>
      </p:sp>
      <p:sp>
        <p:nvSpPr>
          <p:cNvPr id="14" name="Rectangle 13"/>
          <p:cNvSpPr/>
          <p:nvPr/>
        </p:nvSpPr>
        <p:spPr>
          <a:xfrm>
            <a:off x="3357563" y="4071938"/>
            <a:ext cx="2071687" cy="428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RTL</a:t>
            </a:r>
            <a:endParaRPr lang="en-IN" dirty="0"/>
          </a:p>
        </p:txBody>
      </p:sp>
      <p:sp>
        <p:nvSpPr>
          <p:cNvPr id="15" name="Rectangle 14"/>
          <p:cNvSpPr/>
          <p:nvPr/>
        </p:nvSpPr>
        <p:spPr>
          <a:xfrm>
            <a:off x="3357563" y="5000625"/>
            <a:ext cx="2071687" cy="428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Gate</a:t>
            </a:r>
            <a:endParaRPr lang="en-IN" dirty="0"/>
          </a:p>
        </p:txBody>
      </p:sp>
      <p:sp>
        <p:nvSpPr>
          <p:cNvPr id="16" name="Flowchart: Process 15"/>
          <p:cNvSpPr/>
          <p:nvPr/>
        </p:nvSpPr>
        <p:spPr>
          <a:xfrm>
            <a:off x="3357563" y="5857875"/>
            <a:ext cx="2071687" cy="428625"/>
          </a:xfrm>
          <a:prstGeom prst="flowChart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Layout</a:t>
            </a:r>
            <a:endParaRPr lang="en-IN" dirty="0"/>
          </a:p>
        </p:txBody>
      </p:sp>
      <p:sp>
        <p:nvSpPr>
          <p:cNvPr id="17" name="Rectangle 16"/>
          <p:cNvSpPr/>
          <p:nvPr/>
        </p:nvSpPr>
        <p:spPr>
          <a:xfrm>
            <a:off x="3357563" y="1714500"/>
            <a:ext cx="2071687" cy="4286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Functional</a:t>
            </a:r>
            <a:endParaRPr lang="en-IN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2</a:t>
            </a:r>
            <a:endParaRPr lang="en-IN" sz="1800" dirty="0"/>
          </a:p>
        </p:txBody>
      </p:sp>
      <p:cxnSp>
        <p:nvCxnSpPr>
          <p:cNvPr id="20" name="Straight Arrow Connector 19"/>
          <p:cNvCxnSpPr>
            <a:stCxn id="17" idx="2"/>
            <a:endCxn id="10" idx="0"/>
          </p:cNvCxnSpPr>
          <p:nvPr/>
        </p:nvCxnSpPr>
        <p:spPr>
          <a:xfrm rot="5400000">
            <a:off x="4250532" y="2285206"/>
            <a:ext cx="2857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0" idx="2"/>
            <a:endCxn id="11" idx="0"/>
          </p:cNvCxnSpPr>
          <p:nvPr/>
        </p:nvCxnSpPr>
        <p:spPr>
          <a:xfrm rot="5400000">
            <a:off x="4214813" y="310673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wn Arrow 27"/>
          <p:cNvSpPr/>
          <p:nvPr/>
        </p:nvSpPr>
        <p:spPr>
          <a:xfrm>
            <a:off x="4357688" y="4500563"/>
            <a:ext cx="46037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9" name="Down Arrow 28"/>
          <p:cNvSpPr/>
          <p:nvPr/>
        </p:nvSpPr>
        <p:spPr>
          <a:xfrm>
            <a:off x="4357688" y="5429250"/>
            <a:ext cx="71437" cy="428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32" name="Up Arrow 31"/>
          <p:cNvSpPr/>
          <p:nvPr/>
        </p:nvSpPr>
        <p:spPr>
          <a:xfrm>
            <a:off x="2643188" y="1643063"/>
            <a:ext cx="285750" cy="4429125"/>
          </a:xfrm>
          <a:prstGeom prst="up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8447" name="TextBox 32"/>
          <p:cNvSpPr txBox="1">
            <a:spLocks noChangeArrowheads="1"/>
          </p:cNvSpPr>
          <p:nvPr/>
        </p:nvSpPr>
        <p:spPr bwMode="auto">
          <a:xfrm rot="-5400000">
            <a:off x="1188244" y="3909219"/>
            <a:ext cx="2565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       </a:t>
            </a:r>
            <a:r>
              <a:rPr lang="en-US" sz="2400">
                <a:latin typeface="Aharoni" pitchFamily="2" charset="-79"/>
                <a:cs typeface="Aharoni" pitchFamily="2" charset="-79"/>
              </a:rPr>
              <a:t>Abstraction</a:t>
            </a:r>
            <a:endParaRPr lang="en-IN" sz="240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4" name="Right Arrow 33"/>
          <p:cNvSpPr/>
          <p:nvPr/>
        </p:nvSpPr>
        <p:spPr>
          <a:xfrm>
            <a:off x="6286500" y="2500313"/>
            <a:ext cx="357188" cy="46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8449" name="TextBox 35"/>
          <p:cNvSpPr txBox="1">
            <a:spLocks noChangeArrowheads="1"/>
          </p:cNvSpPr>
          <p:nvPr/>
        </p:nvSpPr>
        <p:spPr bwMode="auto">
          <a:xfrm>
            <a:off x="6715125" y="2357438"/>
            <a:ext cx="200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Automated Translation</a:t>
            </a:r>
            <a:endParaRPr lang="en-IN" sz="1400">
              <a:latin typeface="Calibri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286500" y="2000250"/>
            <a:ext cx="357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1" name="TextBox 38"/>
          <p:cNvSpPr txBox="1">
            <a:spLocks noChangeArrowheads="1"/>
          </p:cNvSpPr>
          <p:nvPr/>
        </p:nvSpPr>
        <p:spPr bwMode="auto">
          <a:xfrm>
            <a:off x="6786563" y="1857375"/>
            <a:ext cx="171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Manual Translation</a:t>
            </a:r>
            <a:endParaRPr lang="en-IN" sz="1400">
              <a:latin typeface="Calibri" pitchFamily="34" charset="0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4357688" y="3714750"/>
            <a:ext cx="46037" cy="357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23" name="Right Brace 22"/>
          <p:cNvSpPr/>
          <p:nvPr/>
        </p:nvSpPr>
        <p:spPr>
          <a:xfrm>
            <a:off x="5572125" y="4071938"/>
            <a:ext cx="1785938" cy="2214562"/>
          </a:xfrm>
          <a:prstGeom prst="rightBrace">
            <a:avLst>
              <a:gd name="adj1" fmla="val 8333"/>
              <a:gd name="adj2" fmla="val 5000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/>
          </a:p>
        </p:txBody>
      </p:sp>
      <p:sp>
        <p:nvSpPr>
          <p:cNvPr id="18454" name="TextBox 23"/>
          <p:cNvSpPr txBox="1">
            <a:spLocks noChangeArrowheads="1"/>
          </p:cNvSpPr>
          <p:nvPr/>
        </p:nvSpPr>
        <p:spPr bwMode="auto">
          <a:xfrm>
            <a:off x="7286625" y="4786313"/>
            <a:ext cx="135731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Traditional hardware Design Process</a:t>
            </a:r>
            <a:endParaRPr lang="en-IN" sz="1400"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0" y="4572000"/>
            <a:ext cx="12144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Synthesis</a:t>
            </a:r>
            <a:endParaRPr lang="en-IN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72000" y="5429250"/>
            <a:ext cx="9286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solidFill>
                  <a:schemeClr val="accent4">
                    <a:lumMod val="50000"/>
                  </a:schemeClr>
                </a:solidFill>
                <a:latin typeface="+mn-lt"/>
                <a:cs typeface="+mn-cs"/>
              </a:rPr>
              <a:t>PnR</a:t>
            </a:r>
            <a:endParaRPr lang="en-IN" dirty="0">
              <a:solidFill>
                <a:schemeClr val="accent4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Shortcomings of Traditional Design</a:t>
            </a:r>
            <a:endParaRPr lang="en-IN" dirty="0"/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Simulation speed</a:t>
            </a:r>
          </a:p>
          <a:p>
            <a:r>
              <a:rPr lang="en-US" smtClean="0"/>
              <a:t>Simultaneous development of software</a:t>
            </a:r>
          </a:p>
          <a:p>
            <a:r>
              <a:rPr lang="en-US" smtClean="0"/>
              <a:t>Time-to-market</a:t>
            </a:r>
          </a:p>
          <a:p>
            <a:r>
              <a:rPr lang="en-US" smtClean="0"/>
              <a:t>Cost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596E8-D0BA-4C4D-A24D-CE1C15A8FC08}" type="slidenum">
              <a:rPr lang="en-IN"/>
              <a:pPr>
                <a:defRPr/>
              </a:pPr>
              <a:t>5</a:t>
            </a:fld>
            <a:endParaRPr lang="en-IN"/>
          </a:p>
        </p:txBody>
      </p:sp>
      <p:pic>
        <p:nvPicPr>
          <p:cNvPr id="20484" name="Picture 6" descr="simvision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00500"/>
            <a:ext cx="9144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8"/>
          <p:cNvSpPr txBox="1">
            <a:spLocks noChangeArrowheads="1"/>
          </p:cNvSpPr>
          <p:nvPr/>
        </p:nvSpPr>
        <p:spPr bwMode="auto">
          <a:xfrm>
            <a:off x="8286750" y="6286500"/>
            <a:ext cx="500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Calibri" pitchFamily="34" charset="0"/>
              </a:rPr>
              <a:t>3</a:t>
            </a:r>
            <a:endParaRPr lang="en-IN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Solutions</a:t>
            </a:r>
            <a:endParaRPr lang="en-IN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Hardware Emulation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/>
              <a:t>Waits for RTL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/>
              <a:t>Very costly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/>
              <a:t>Limited debugging capabilities</a:t>
            </a:r>
          </a:p>
          <a:p>
            <a:pPr>
              <a:buFont typeface="Arial" charset="0"/>
              <a:buNone/>
            </a:pPr>
            <a:endParaRPr lang="en-I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4</a:t>
            </a:r>
            <a:endParaRPr lang="en-IN" sz="1800" dirty="0"/>
          </a:p>
        </p:txBody>
      </p:sp>
      <p:pic>
        <p:nvPicPr>
          <p:cNvPr id="21508" name="Picture 5" descr="emulato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3714750"/>
            <a:ext cx="5969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Solutions</a:t>
            </a:r>
            <a:endParaRPr lang="en-IN" dirty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Hardware Emulation</a:t>
            </a:r>
          </a:p>
          <a:p>
            <a:r>
              <a:rPr lang="en-US" smtClean="0"/>
              <a:t>Cycle Accurate Model</a:t>
            </a:r>
            <a:endParaRPr lang="en-US" sz="2000" smtClean="0"/>
          </a:p>
          <a:p>
            <a:pPr lvl="2">
              <a:buFont typeface="Wingdings" pitchFamily="2" charset="2"/>
              <a:buChar char="Ø"/>
            </a:pPr>
            <a:endParaRPr lang="en-US" sz="1200" smtClean="0"/>
          </a:p>
          <a:p>
            <a:pPr lvl="1">
              <a:buFont typeface="Wingdings" pitchFamily="2" charset="2"/>
              <a:buChar char="Ø"/>
            </a:pPr>
            <a:r>
              <a:rPr lang="en-US" smtClean="0"/>
              <a:t>Limited speed up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/>
              <a:t>Significant modeling effort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/>
              <a:t>Hard to cope up with RTL evolutions</a:t>
            </a:r>
          </a:p>
          <a:p>
            <a:pPr lvl="1">
              <a:buFont typeface="Arial" charset="0"/>
              <a:buNone/>
            </a:pPr>
            <a:endParaRPr lang="en-US" smtClean="0"/>
          </a:p>
          <a:p>
            <a:endParaRPr lang="en-I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Solutions</a:t>
            </a:r>
            <a:endParaRPr lang="en-IN" dirty="0"/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Emulation</a:t>
            </a:r>
          </a:p>
          <a:p>
            <a:r>
              <a:rPr lang="en-US" smtClean="0"/>
              <a:t>Cycle Accurate Model</a:t>
            </a:r>
          </a:p>
          <a:p>
            <a:r>
              <a:rPr lang="en-US" sz="4800" b="1" smtClean="0"/>
              <a:t>TLM</a:t>
            </a:r>
          </a:p>
          <a:p>
            <a:endParaRPr lang="en-IN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4</a:t>
            </a:r>
          </a:p>
        </p:txBody>
      </p:sp>
      <p:pic>
        <p:nvPicPr>
          <p:cNvPr id="23556" name="Picture 4" descr="TL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3000375"/>
            <a:ext cx="68580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358188" y="6286500"/>
            <a:ext cx="5715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n-lt"/>
                <a:cs typeface="+mn-cs"/>
              </a:rPr>
              <a:t>6</a:t>
            </a:r>
            <a:endParaRPr lang="en-IN" dirty="0">
              <a:solidFill>
                <a:schemeClr val="bg1">
                  <a:lumMod val="6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/>
              <a:t>Simulation Time for encoding and decoding a MPEG 4 frame</a:t>
            </a:r>
            <a:endParaRPr lang="en-IN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/>
              <a:t>7</a:t>
            </a:r>
            <a:endParaRPr lang="en-IN" sz="1800" dirty="0"/>
          </a:p>
        </p:txBody>
      </p:sp>
      <p:cxnSp>
        <p:nvCxnSpPr>
          <p:cNvPr id="6" name="Straight Arrow Connector 5"/>
          <p:cNvCxnSpPr/>
          <p:nvPr/>
        </p:nvCxnSpPr>
        <p:spPr>
          <a:xfrm rot="5400000" flipH="1" flipV="1">
            <a:off x="-1392237" y="3463925"/>
            <a:ext cx="46434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928688" y="5643563"/>
            <a:ext cx="67865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534987" y="3751263"/>
            <a:ext cx="37877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 flipV="1">
            <a:off x="1998663" y="3786188"/>
            <a:ext cx="371633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 flipH="1" flipV="1">
            <a:off x="3429794" y="3785394"/>
            <a:ext cx="37147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4822031" y="3750469"/>
            <a:ext cx="37877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extBox 19"/>
          <p:cNvSpPr txBox="1">
            <a:spLocks noChangeArrowheads="1"/>
          </p:cNvSpPr>
          <p:nvPr/>
        </p:nvSpPr>
        <p:spPr bwMode="auto">
          <a:xfrm>
            <a:off x="2286000" y="5786438"/>
            <a:ext cx="214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</a:t>
            </a:r>
            <a:endParaRPr lang="en-IN">
              <a:latin typeface="Calibri" pitchFamily="34" charset="0"/>
            </a:endParaRPr>
          </a:p>
        </p:txBody>
      </p:sp>
      <p:sp>
        <p:nvSpPr>
          <p:cNvPr id="24586" name="TextBox 20"/>
          <p:cNvSpPr txBox="1">
            <a:spLocks noChangeArrowheads="1"/>
          </p:cNvSpPr>
          <p:nvPr/>
        </p:nvSpPr>
        <p:spPr bwMode="auto">
          <a:xfrm>
            <a:off x="3643313" y="5786438"/>
            <a:ext cx="500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10</a:t>
            </a:r>
            <a:endParaRPr lang="en-IN">
              <a:latin typeface="Calibri" pitchFamily="34" charset="0"/>
            </a:endParaRPr>
          </a:p>
        </p:txBody>
      </p:sp>
      <p:sp>
        <p:nvSpPr>
          <p:cNvPr id="24587" name="TextBox 21"/>
          <p:cNvSpPr txBox="1">
            <a:spLocks noChangeArrowheads="1"/>
          </p:cNvSpPr>
          <p:nvPr/>
        </p:nvSpPr>
        <p:spPr bwMode="auto">
          <a:xfrm>
            <a:off x="5072063" y="5786438"/>
            <a:ext cx="534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100</a:t>
            </a:r>
            <a:endParaRPr lang="en-IN">
              <a:latin typeface="Calibri" pitchFamily="34" charset="0"/>
            </a:endParaRPr>
          </a:p>
        </p:txBody>
      </p:sp>
      <p:sp>
        <p:nvSpPr>
          <p:cNvPr id="24588" name="TextBox 22"/>
          <p:cNvSpPr txBox="1">
            <a:spLocks noChangeArrowheads="1"/>
          </p:cNvSpPr>
          <p:nvPr/>
        </p:nvSpPr>
        <p:spPr bwMode="auto">
          <a:xfrm>
            <a:off x="6429375" y="5786438"/>
            <a:ext cx="652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1000</a:t>
            </a:r>
            <a:endParaRPr lang="en-IN">
              <a:latin typeface="Calibri" pitchFamily="34" charset="0"/>
            </a:endParaRPr>
          </a:p>
        </p:txBody>
      </p:sp>
      <p:sp>
        <p:nvSpPr>
          <p:cNvPr id="24" name="Flowchart: Process 23"/>
          <p:cNvSpPr/>
          <p:nvPr/>
        </p:nvSpPr>
        <p:spPr>
          <a:xfrm>
            <a:off x="928688" y="4714875"/>
            <a:ext cx="1500187" cy="571500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Hardware</a:t>
            </a:r>
            <a:r>
              <a:rPr lang="en-US" dirty="0"/>
              <a:t>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Emulation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28688" y="3786188"/>
            <a:ext cx="2000250" cy="571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TLM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Flowchart: Process 25"/>
          <p:cNvSpPr/>
          <p:nvPr/>
        </p:nvSpPr>
        <p:spPr>
          <a:xfrm>
            <a:off x="928688" y="2857500"/>
            <a:ext cx="4643437" cy="571500"/>
          </a:xfrm>
          <a:prstGeom prst="flowChartProcess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RTL + co simulation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28688" y="1857375"/>
            <a:ext cx="5000625" cy="5715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RTL</a:t>
            </a:r>
            <a:endParaRPr lang="en-IN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593" name="TextBox 27"/>
          <p:cNvSpPr txBox="1">
            <a:spLocks noChangeArrowheads="1"/>
          </p:cNvSpPr>
          <p:nvPr/>
        </p:nvSpPr>
        <p:spPr bwMode="auto">
          <a:xfrm>
            <a:off x="5929313" y="2000250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 hour</a:t>
            </a:r>
            <a:endParaRPr lang="en-IN">
              <a:latin typeface="Calibri" pitchFamily="34" charset="0"/>
            </a:endParaRPr>
          </a:p>
        </p:txBody>
      </p:sp>
      <p:sp>
        <p:nvSpPr>
          <p:cNvPr id="24594" name="TextBox 28"/>
          <p:cNvSpPr txBox="1">
            <a:spLocks noChangeArrowheads="1"/>
          </p:cNvSpPr>
          <p:nvPr/>
        </p:nvSpPr>
        <p:spPr bwMode="auto">
          <a:xfrm>
            <a:off x="5643563" y="292893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3 minutes</a:t>
            </a:r>
            <a:endParaRPr lang="en-IN">
              <a:latin typeface="Calibri" pitchFamily="34" charset="0"/>
            </a:endParaRPr>
          </a:p>
        </p:txBody>
      </p:sp>
      <p:sp>
        <p:nvSpPr>
          <p:cNvPr id="24595" name="TextBox 29"/>
          <p:cNvSpPr txBox="1">
            <a:spLocks noChangeArrowheads="1"/>
          </p:cNvSpPr>
          <p:nvPr/>
        </p:nvSpPr>
        <p:spPr bwMode="auto">
          <a:xfrm>
            <a:off x="2928938" y="3929063"/>
            <a:ext cx="1357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3 seconds</a:t>
            </a:r>
            <a:endParaRPr lang="en-IN">
              <a:latin typeface="Calibri" pitchFamily="34" charset="0"/>
            </a:endParaRPr>
          </a:p>
        </p:txBody>
      </p:sp>
      <p:sp>
        <p:nvSpPr>
          <p:cNvPr id="24596" name="TextBox 30"/>
          <p:cNvSpPr txBox="1">
            <a:spLocks noChangeArrowheads="1"/>
          </p:cNvSpPr>
          <p:nvPr/>
        </p:nvSpPr>
        <p:spPr bwMode="auto">
          <a:xfrm>
            <a:off x="2643188" y="4786313"/>
            <a:ext cx="1020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1 second</a:t>
            </a:r>
            <a:endParaRPr lang="en-IN">
              <a:latin typeface="Calibri" pitchFamily="34" charset="0"/>
            </a:endParaRPr>
          </a:p>
        </p:txBody>
      </p:sp>
      <p:cxnSp>
        <p:nvCxnSpPr>
          <p:cNvPr id="33" name="Curved Connector 32"/>
          <p:cNvCxnSpPr/>
          <p:nvPr/>
        </p:nvCxnSpPr>
        <p:spPr>
          <a:xfrm rot="10800000" flipV="1">
            <a:off x="3071813" y="2071688"/>
            <a:ext cx="2857500" cy="1887537"/>
          </a:xfrm>
          <a:prstGeom prst="curvedConnector3">
            <a:avLst>
              <a:gd name="adj1" fmla="val -74386"/>
            </a:avLst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98" name="TextBox 36"/>
          <p:cNvSpPr txBox="1">
            <a:spLocks noChangeArrowheads="1"/>
          </p:cNvSpPr>
          <p:nvPr/>
        </p:nvSpPr>
        <p:spPr bwMode="auto">
          <a:xfrm>
            <a:off x="5357813" y="3857625"/>
            <a:ext cx="1714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C00000"/>
                </a:solidFill>
                <a:latin typeface="Calibri" pitchFamily="34" charset="0"/>
              </a:rPr>
              <a:t>1200 times</a:t>
            </a:r>
            <a:endParaRPr lang="en-IN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4599" name="TextBox 37"/>
          <p:cNvSpPr txBox="1">
            <a:spLocks noChangeArrowheads="1"/>
          </p:cNvSpPr>
          <p:nvPr/>
        </p:nvSpPr>
        <p:spPr bwMode="auto">
          <a:xfrm>
            <a:off x="7215188" y="5715000"/>
            <a:ext cx="1928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Simulation time(s)</a:t>
            </a:r>
          </a:p>
          <a:p>
            <a:r>
              <a:rPr lang="en-US">
                <a:latin typeface="Calibri" pitchFamily="34" charset="0"/>
              </a:rPr>
              <a:t>(logarithmic scale)</a:t>
            </a:r>
            <a:endParaRPr lang="en-I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930</TotalTime>
  <Words>973</Words>
  <Application>Microsoft Office PowerPoint</Application>
  <PresentationFormat>On-screen Show (4:3)</PresentationFormat>
  <Paragraphs>404</Paragraphs>
  <Slides>33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Modello struttura</vt:lpstr>
      </vt:variant>
      <vt:variant>
        <vt:i4>1</vt:i4>
      </vt:variant>
      <vt:variant>
        <vt:lpstr>Titoli diapositive</vt:lpstr>
      </vt:variant>
      <vt:variant>
        <vt:i4>33</vt:i4>
      </vt:variant>
    </vt:vector>
  </HeadingPairs>
  <TitlesOfParts>
    <vt:vector size="38" baseType="lpstr">
      <vt:lpstr>Calibri</vt:lpstr>
      <vt:lpstr>Arial</vt:lpstr>
      <vt:lpstr>Aharoni</vt:lpstr>
      <vt:lpstr>Wingdings</vt:lpstr>
      <vt:lpstr>Office Theme</vt:lpstr>
      <vt:lpstr>Transaction Level Modeling with SystemC</vt:lpstr>
      <vt:lpstr>Outline</vt:lpstr>
      <vt:lpstr>Outline</vt:lpstr>
      <vt:lpstr>Abstraction Levels</vt:lpstr>
      <vt:lpstr>Shortcomings of Traditional Design</vt:lpstr>
      <vt:lpstr>Solutions</vt:lpstr>
      <vt:lpstr>Solutions</vt:lpstr>
      <vt:lpstr>Solutions</vt:lpstr>
      <vt:lpstr>Simulation Time for encoding and decoding a MPEG 4 frame</vt:lpstr>
      <vt:lpstr>Outline</vt:lpstr>
      <vt:lpstr>TLM Overview</vt:lpstr>
      <vt:lpstr>Generic TL Channel: A building block</vt:lpstr>
      <vt:lpstr>Example TLM platform</vt:lpstr>
      <vt:lpstr>Memory Address Map</vt:lpstr>
      <vt:lpstr>Contract between embedded software and hardware</vt:lpstr>
      <vt:lpstr>Outline</vt:lpstr>
      <vt:lpstr>Producer Consumer Communication</vt:lpstr>
      <vt:lpstr>Producer</vt:lpstr>
      <vt:lpstr>Consumer</vt:lpstr>
      <vt:lpstr>TLM Communication Scheme</vt:lpstr>
      <vt:lpstr>TLM Communication Scheme</vt:lpstr>
      <vt:lpstr>Outline</vt:lpstr>
      <vt:lpstr>Simple Bus Modules</vt:lpstr>
      <vt:lpstr>Block diagram of Simple Bus</vt:lpstr>
      <vt:lpstr>Blocking Master Interface</vt:lpstr>
      <vt:lpstr>Non Blocking Master Interface</vt:lpstr>
      <vt:lpstr>Direct Master Interface</vt:lpstr>
      <vt:lpstr>Slave Interface</vt:lpstr>
      <vt:lpstr>Arbiter Interface</vt:lpstr>
      <vt:lpstr>Overall Execution Scheme within Simple Bus</vt:lpstr>
      <vt:lpstr>Outline</vt:lpstr>
      <vt:lpstr>TLM Applications</vt:lpstr>
      <vt:lpstr>Thank You Q&amp;A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TLM with SystemC</dc:title>
  <dc:creator>SONALI</dc:creator>
  <cp:lastModifiedBy>Luigi</cp:lastModifiedBy>
  <cp:revision>141</cp:revision>
  <dcterms:created xsi:type="dcterms:W3CDTF">2011-09-21T22:35:50Z</dcterms:created>
  <dcterms:modified xsi:type="dcterms:W3CDTF">2013-12-09T18:09:17Z</dcterms:modified>
</cp:coreProperties>
</file>