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0" r:id="rId1"/>
  </p:sldMasterIdLst>
  <p:notesMasterIdLst>
    <p:notesMasterId r:id="rId99"/>
  </p:notes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 id="270" r:id="rId14"/>
    <p:sldId id="271" r:id="rId15"/>
    <p:sldId id="273" r:id="rId16"/>
    <p:sldId id="272" r:id="rId17"/>
    <p:sldId id="274" r:id="rId18"/>
    <p:sldId id="275" r:id="rId19"/>
    <p:sldId id="276" r:id="rId20"/>
    <p:sldId id="277" r:id="rId21"/>
    <p:sldId id="279" r:id="rId22"/>
    <p:sldId id="280" r:id="rId23"/>
    <p:sldId id="281" r:id="rId24"/>
    <p:sldId id="362" r:id="rId25"/>
    <p:sldId id="363" r:id="rId26"/>
    <p:sldId id="282" r:id="rId27"/>
    <p:sldId id="364" r:id="rId28"/>
    <p:sldId id="365" r:id="rId29"/>
    <p:sldId id="366" r:id="rId30"/>
    <p:sldId id="283" r:id="rId31"/>
    <p:sldId id="284" r:id="rId32"/>
    <p:sldId id="285" r:id="rId33"/>
    <p:sldId id="286" r:id="rId34"/>
    <p:sldId id="287" r:id="rId35"/>
    <p:sldId id="288" r:id="rId36"/>
    <p:sldId id="289" r:id="rId37"/>
    <p:sldId id="290" r:id="rId38"/>
    <p:sldId id="291" r:id="rId39"/>
    <p:sldId id="292" r:id="rId40"/>
    <p:sldId id="293" r:id="rId41"/>
    <p:sldId id="316" r:id="rId42"/>
    <p:sldId id="294" r:id="rId43"/>
    <p:sldId id="367" r:id="rId44"/>
    <p:sldId id="295" r:id="rId45"/>
    <p:sldId id="296" r:id="rId46"/>
    <p:sldId id="297" r:id="rId47"/>
    <p:sldId id="368" r:id="rId48"/>
    <p:sldId id="304" r:id="rId49"/>
    <p:sldId id="303" r:id="rId50"/>
    <p:sldId id="305" r:id="rId51"/>
    <p:sldId id="306" r:id="rId52"/>
    <p:sldId id="326" r:id="rId53"/>
    <p:sldId id="327" r:id="rId54"/>
    <p:sldId id="328" r:id="rId55"/>
    <p:sldId id="298" r:id="rId56"/>
    <p:sldId id="299" r:id="rId57"/>
    <p:sldId id="300" r:id="rId58"/>
    <p:sldId id="332" r:id="rId59"/>
    <p:sldId id="333" r:id="rId60"/>
    <p:sldId id="338" r:id="rId61"/>
    <p:sldId id="339" r:id="rId62"/>
    <p:sldId id="340" r:id="rId63"/>
    <p:sldId id="341" r:id="rId64"/>
    <p:sldId id="348" r:id="rId65"/>
    <p:sldId id="307" r:id="rId66"/>
    <p:sldId id="308" r:id="rId67"/>
    <p:sldId id="309" r:id="rId68"/>
    <p:sldId id="310" r:id="rId69"/>
    <p:sldId id="311" r:id="rId70"/>
    <p:sldId id="312" r:id="rId71"/>
    <p:sldId id="313" r:id="rId72"/>
    <p:sldId id="314" r:id="rId73"/>
    <p:sldId id="317" r:id="rId74"/>
    <p:sldId id="318" r:id="rId75"/>
    <p:sldId id="370" r:id="rId76"/>
    <p:sldId id="319" r:id="rId77"/>
    <p:sldId id="371" r:id="rId78"/>
    <p:sldId id="320" r:id="rId79"/>
    <p:sldId id="321" r:id="rId80"/>
    <p:sldId id="372" r:id="rId81"/>
    <p:sldId id="323" r:id="rId82"/>
    <p:sldId id="324" r:id="rId83"/>
    <p:sldId id="374" r:id="rId84"/>
    <p:sldId id="375" r:id="rId85"/>
    <p:sldId id="376" r:id="rId86"/>
    <p:sldId id="377" r:id="rId87"/>
    <p:sldId id="329" r:id="rId88"/>
    <p:sldId id="330" r:id="rId89"/>
    <p:sldId id="331" r:id="rId90"/>
    <p:sldId id="342" r:id="rId91"/>
    <p:sldId id="343" r:id="rId92"/>
    <p:sldId id="356" r:id="rId93"/>
    <p:sldId id="357" r:id="rId94"/>
    <p:sldId id="353" r:id="rId95"/>
    <p:sldId id="359" r:id="rId96"/>
    <p:sldId id="360" r:id="rId97"/>
    <p:sldId id="361" r:id="rId9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B7F9B93-AD4A-49E3-8812-75D814DBD533}">
  <a:tblStyle styleId="{EB7F9B93-AD4A-49E3-8812-75D814DBD53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E6E6E6"/>
          </a:solidFill>
        </a:fill>
      </a:tcStyle>
    </a:wholeTbl>
    <a:band1H>
      <a:tcTxStyle/>
      <a:tcStyle>
        <a:tcBdr/>
        <a:fill>
          <a:solidFill>
            <a:srgbClr val="CACACA"/>
          </a:solidFill>
        </a:fill>
      </a:tcStyle>
    </a:band1H>
    <a:band2H>
      <a:tcTxStyle/>
      <a:tcStyle>
        <a:tcBdr/>
      </a:tcStyle>
    </a:band2H>
    <a:band1V>
      <a:tcTxStyle/>
      <a:tcStyle>
        <a:tcBdr/>
        <a:fill>
          <a:solidFill>
            <a:srgbClr val="CACACA"/>
          </a:solidFill>
        </a:fill>
      </a:tcStyle>
    </a:band1V>
    <a:band2V>
      <a:tcTxStyle/>
      <a:tcStyle>
        <a:tcBdr/>
      </a:tcStyle>
    </a:band2V>
    <a:lastCol>
      <a:tcTxStyle b="on" i="off">
        <a:font>
          <a:latin typeface="Calibri"/>
          <a:ea typeface="Calibri"/>
          <a:cs typeface="Calibri"/>
        </a:font>
        <a:schemeClr val="lt1"/>
      </a:tcTxStyle>
      <a:tcStyle>
        <a:tcBdr/>
        <a:fill>
          <a:solidFill>
            <a:schemeClr val="dk1"/>
          </a:solidFill>
        </a:fill>
      </a:tcStyle>
    </a:lastCol>
    <a:firstCol>
      <a:tcTxStyle b="on" i="off">
        <a:font>
          <a:latin typeface="Calibri"/>
          <a:ea typeface="Calibri"/>
          <a:cs typeface="Calibri"/>
        </a:font>
        <a:schemeClr val="lt1"/>
      </a:tcTxStyle>
      <a:tcStyle>
        <a:tcBdr/>
        <a:fill>
          <a:solidFill>
            <a:schemeClr val="dk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med" len="med"/>
              <a:tailEnd type="none" w="med" len="med"/>
            </a:ln>
          </a:top>
        </a:tcBdr>
        <a:fill>
          <a:solidFill>
            <a:schemeClr val="dk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med" len="med"/>
              <a:tailEnd type="none" w="med" len="med"/>
            </a:ln>
          </a:bottom>
        </a:tcBdr>
        <a:fill>
          <a:solidFill>
            <a:schemeClr val="dk1"/>
          </a:solidFill>
        </a:fill>
      </a:tcStyle>
    </a:firstRow>
    <a:neCell>
      <a:tcTxStyle/>
      <a:tcStyle>
        <a:tcBdr/>
      </a:tcStyle>
    </a:neCell>
    <a:nwCell>
      <a:tcTxStyle/>
      <a:tcStyle>
        <a:tcBdr/>
      </a:tcStyle>
    </a:nwCell>
  </a:tblStyle>
  <a:tblStyle styleId="{EBDF3672-1CF2-4720-99A3-EA49A1275005}" styleName="Table_1">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med" len="med"/>
              <a:tailEnd type="none" w="med" len="med"/>
            </a:ln>
          </a:left>
          <a:right>
            <a:ln w="9525" cap="flat" cmpd="sng">
              <a:solidFill>
                <a:srgbClr val="000000">
                  <a:alpha val="0"/>
                </a:srgbClr>
              </a:solidFill>
              <a:prstDash val="solid"/>
              <a:round/>
              <a:headEnd type="none" w="med" len="med"/>
              <a:tailEnd type="none" w="med" len="med"/>
            </a:ln>
          </a:right>
          <a:top>
            <a:ln w="12700" cap="flat" cmpd="sng">
              <a:solidFill>
                <a:schemeClr val="accent1"/>
              </a:solidFill>
              <a:prstDash val="solid"/>
              <a:round/>
              <a:headEnd type="none" w="med" len="med"/>
              <a:tailEnd type="none" w="med" len="med"/>
            </a:ln>
          </a:top>
          <a:bottom>
            <a:ln w="12700" cap="flat" cmpd="sng">
              <a:solidFill>
                <a:schemeClr val="accent1"/>
              </a:solidFill>
              <a:prstDash val="solid"/>
              <a:round/>
              <a:headEnd type="none" w="med" len="med"/>
              <a:tailEnd type="none" w="med" len="med"/>
            </a:ln>
          </a:bottom>
          <a:insideH>
            <a:ln w="9525" cap="flat" cmpd="sng">
              <a:solidFill>
                <a:srgbClr val="000000">
                  <a:alpha val="0"/>
                </a:srgbClr>
              </a:solidFill>
              <a:prstDash val="solid"/>
              <a:round/>
              <a:headEnd type="none" w="med" len="med"/>
              <a:tailEnd type="none" w="med" len="med"/>
            </a:ln>
          </a:insideH>
          <a:insideV>
            <a:ln w="9525" cap="flat" cmpd="sng">
              <a:solidFill>
                <a:srgbClr val="000000">
                  <a:alpha val="0"/>
                </a:srgbClr>
              </a:solidFill>
              <a:prstDash val="solid"/>
              <a:round/>
              <a:headEnd type="none" w="med" len="med"/>
              <a:tailEnd type="none" w="med" len="med"/>
            </a:ln>
          </a:insideV>
        </a:tcBdr>
        <a:fill>
          <a:solidFill>
            <a:srgbClr val="FFFFFF">
              <a:alpha val="0"/>
            </a:srgbClr>
          </a:solidFill>
        </a:fill>
      </a:tcStyle>
    </a:wholeTbl>
    <a:band1H>
      <a:tcTxStyle/>
      <a:tcStyle>
        <a:tcBdr/>
        <a:fill>
          <a:solidFill>
            <a:schemeClr val="accent1">
              <a:alpha val="20000"/>
            </a:schemeClr>
          </a:solidFill>
        </a:fill>
      </a:tcStyle>
    </a:band1H>
    <a:band2H>
      <a:tcTxStyle/>
      <a:tcStyle>
        <a:tcBdr/>
      </a:tcStyle>
    </a:band2H>
    <a:band1V>
      <a:tcTxStyle/>
      <a:tcStyle>
        <a:tcBdr/>
        <a:fill>
          <a:solidFill>
            <a:schemeClr val="accent1">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12700" cap="flat" cmpd="sng">
              <a:solidFill>
                <a:schemeClr val="accent1"/>
              </a:solidFill>
              <a:prstDash val="solid"/>
              <a:round/>
              <a:headEnd type="none" w="med" len="med"/>
              <a:tailEnd type="none" w="med" len="med"/>
            </a:ln>
          </a:top>
        </a:tcBdr>
        <a:fill>
          <a:solidFill>
            <a:srgbClr val="FFFFFF">
              <a:alpha val="0"/>
            </a:srgbClr>
          </a:solidFill>
        </a:fill>
      </a:tcStyle>
    </a:lastRow>
    <a:seCell>
      <a:tcTxStyle/>
      <a:tcStyle>
        <a:tcBdr/>
      </a:tcStyle>
    </a:seCell>
    <a:swCell>
      <a:tcTxStyle/>
      <a:tcStyle>
        <a:tcBdr/>
      </a:tcStyle>
    </a:swCell>
    <a:firstRow>
      <a:tcTxStyle b="on" i="off"/>
      <a:tcStyle>
        <a:tcBdr>
          <a:bottom>
            <a:ln w="12700" cap="flat" cmpd="sng">
              <a:solidFill>
                <a:schemeClr val="accent1"/>
              </a:solidFill>
              <a:prstDash val="solid"/>
              <a:round/>
              <a:headEnd type="none" w="med" len="med"/>
              <a:tailEnd type="none" w="med" len="med"/>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06" autoAdjust="0"/>
  </p:normalViewPr>
  <p:slideViewPr>
    <p:cSldViewPr snapToGrid="0">
      <p:cViewPr varScale="1">
        <p:scale>
          <a:sx n="69" d="100"/>
          <a:sy n="69" d="100"/>
        </p:scale>
        <p:origin x="178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Calibri"/>
                <a:ea typeface="Calibri"/>
                <a:cs typeface="Calibri"/>
                <a:sym typeface="Calibri"/>
              </a:rPr>
              <a:t>‹N›</a:t>
            </a:fld>
            <a:endParaRPr lang="en-GB"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5" name="Shape 85"/>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Ricordare di mandare email a Pomante con nome ed email.</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Rivedere dove si è arrivati con il corso.</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MODELLO:</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Hanno trattato le tecnologie full-custom, standard cell, etc. </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Fare esempio di circuito full custom (memoria nand flash)</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Uno dei vantaggi delle standard cells: il tempo di test.</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Problema delle standard cells: se abbiamo strutture fisse, realizzare grandi e complicati progetti è difficile. Questo limite è risolto, per esempio, dalle FPGA.</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Con le FPGA è richiesto:</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 Need to model at higher abstraction level the desired functionality</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 A sw tool that allows to design and validate and configure FPGA.</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Se risolviamo i 2 punti, potremo dire che con le FPGA si abbassa la NRE.</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Oggi le FPGA hanno bassi costi, unitamente alle loro schede di sviluppo, quindi che ce le possiamo comprare anche noi!</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Farò vedere, nella prossima lezione, come si programma una FPGA.</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6" name="Shape 86"/>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Calibri"/>
                <a:ea typeface="Calibri"/>
                <a:cs typeface="Calibri"/>
                <a:sym typeface="Calibri"/>
              </a:rPr>
              <a:t>1</a:t>
            </a:fld>
            <a:endParaRPr lang="en-GB"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15" name="Shape 2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23" name="Shape 2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65" name="Shape 2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56" name="Shape 2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75" name="Shape 2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86" name="Shape 2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96" name="Shape 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06" name="Shape 3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26" name="Shape 3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34" name="Shape 3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55" name="Shape 3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55" name="Shape 3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727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55" name="Shape 3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1037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64" name="Shape 3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64" name="Shape 3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134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64" name="Shape 3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18437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64" name="Shape 3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1854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 name="Shape 123"/>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Cosa mi serve per poter usare una FPGA? Mi serve poter descrivere il mio algoritmo in una maniera astratta, che si astragga, appunto, dalla parte di interconnessioni a basso livello.</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Mi serve poi un algoritmo che mi passi dalla descrizione astratta, ad una implementazione su chip: quindi mi serve un software.</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Questo breve minicorso focalizzerà su questi due concetti: un metodo di descrizione astratta, per implementare algoritmi su FPGA, e un metodo di implementazione (i software, che faremo nella successiva lezione).</a:t>
            </a:r>
          </a:p>
        </p:txBody>
      </p:sp>
      <p:sp>
        <p:nvSpPr>
          <p:cNvPr id="124" name="Shape 124"/>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Calibri"/>
                <a:ea typeface="Calibri"/>
                <a:cs typeface="Calibri"/>
                <a:sym typeface="Calibri"/>
              </a:rPr>
              <a:t>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9613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Shape 37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74" name="Shape 3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82" name="Shape 3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Shape 39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96" name="Shape 3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Shape 40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05" name="Shape 4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15" name="Shape 4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23" name="Shape 4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Shape 43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31" name="Shape 4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Shape 43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40" name="Shape 4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49" name="Shape 4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Shape 46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64" name="Shape 4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Shape 47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75" name="Shape 4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Shape 6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9" name="Shape 699"/>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700" name="Shape 700"/>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a:solidFill>
                  <a:schemeClr val="dk1"/>
                </a:solidFill>
                <a:latin typeface="Calibri"/>
                <a:ea typeface="Calibri"/>
                <a:cs typeface="Calibri"/>
                <a:sym typeface="Calibri"/>
              </a:rPr>
              <a:t>41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25069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83" name="Shape 4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Shape 48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83" name="Shape 4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21751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Shape 49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91" name="Shape 4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Shape 49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00" name="Shape 5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Shape 50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09" name="Shape 5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Shape 50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09" name="Shape 5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81267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Shape 57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73" name="Shape 5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65" name="Shape 5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5782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Shape 58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82" name="Shape 5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Shape 59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99" name="Shape 5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Shape 78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86" name="Shape 7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72733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Shape 79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95" name="Shape 7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121418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Shape 80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06" name="Shape 8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45997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Shape 51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20" name="Shape 5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5263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Shape 52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28" name="Shape 5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02296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Shape 53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36" name="Shape 5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8747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Shape 84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41" name="Shape 8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02959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Shape 84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49" name="Shape 8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0632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2" name="Shape 162"/>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Far notare dove si va a piazzare il dataflow level. Precisamente, il dataflow level può vedersi come un parallelo del livello RT.</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63" name="Shape 163"/>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a:solidFill>
                  <a:schemeClr val="dk1"/>
                </a:solidFill>
                <a:latin typeface="Calibri"/>
                <a:ea typeface="Calibri"/>
                <a:cs typeface="Calibri"/>
                <a:sym typeface="Calibri"/>
              </a:rPr>
              <a:t>6</a:t>
            </a:fld>
            <a:endParaRPr lang="en-GB" sz="1200">
              <a:solidFill>
                <a:schemeClr val="dk1"/>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Shape 89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93" name="Shape 8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50455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Shape 90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901" name="Shape 9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56413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Shape 90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909" name="Shape 9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20510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Shape 9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17" name="Shape 917"/>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918" name="Shape 918"/>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a:solidFill>
                  <a:schemeClr val="dk1"/>
                </a:solidFill>
                <a:latin typeface="Calibri"/>
                <a:ea typeface="Calibri"/>
                <a:cs typeface="Calibri"/>
                <a:sym typeface="Calibri"/>
              </a:rPr>
              <a:t>63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48869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Shape 104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045" name="Shape 10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9437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Shape 60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07" name="Shape 6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Shape 62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25" name="Shape 6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Shape 63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35" name="Shape 6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Shape 643"/>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44" name="Shape 6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Shape 65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53" name="Shape 6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2" name="Shape 172"/>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Soffermarsi bene su questo</a:t>
            </a:r>
          </a:p>
          <a:p>
            <a:pPr marL="0" marR="0" lvl="0" indent="0" algn="l" rtl="0">
              <a:spcBef>
                <a:spcPts val="0"/>
              </a:spcBef>
              <a:buSzPct val="25000"/>
              <a:buNone/>
            </a:pPr>
            <a:r>
              <a:rPr lang="en-GB" sz="1200" b="0" i="0" u="none" strike="noStrike" cap="none">
                <a:solidFill>
                  <a:schemeClr val="dk1"/>
                </a:solidFill>
                <a:latin typeface="Calibri"/>
                <a:ea typeface="Calibri"/>
                <a:cs typeface="Calibri"/>
                <a:sym typeface="Calibri"/>
              </a:rPr>
              <a:t>Il VHDL è stato pensato per la simulazione e la descrizione di circuiti hardware, poi si è pensato alla sintesi.</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3" name="Shape 173"/>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GB" sz="1200">
                <a:solidFill>
                  <a:schemeClr val="dk1"/>
                </a:solidFill>
                <a:latin typeface="Calibri"/>
                <a:ea typeface="Calibri"/>
                <a:cs typeface="Calibri"/>
                <a:sym typeface="Calibri"/>
              </a:rPr>
              <a:t>7</a:t>
            </a:fld>
            <a:endParaRPr lang="en-GB" sz="1200">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Shape 66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62" name="Shape 6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9"/>
        <p:cNvGrpSpPr/>
        <p:nvPr/>
      </p:nvGrpSpPr>
      <p:grpSpPr>
        <a:xfrm>
          <a:off x="0" y="0"/>
          <a:ext cx="0" cy="0"/>
          <a:chOff x="0" y="0"/>
          <a:chExt cx="0" cy="0"/>
        </a:xfrm>
      </p:grpSpPr>
      <p:sp>
        <p:nvSpPr>
          <p:cNvPr id="670" name="Shape 67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71" name="Shape 6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Shape 67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80" name="Shape 6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Shape 71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11" name="Shape 7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Shape 71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19" name="Shape 7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Shape 71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19" name="Shape 7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671820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Shape 72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28" name="Shape 7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Shape 72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28" name="Shape 7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334598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Shape 73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37" name="Shape 7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Shape 74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45" name="Shape 7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Shape 74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45" name="Shape 7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28352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Shape 76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62" name="Shape 7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Shape 76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70" name="Shape 7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78" name="Shape 7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00693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78" name="Shape 7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60986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78" name="Shape 7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6942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778" name="Shape 7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80251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Shape 81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17" name="Shape 8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Shape 82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25" name="Shape 8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Shape 83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833" name="Shape 8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Shape 93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932" name="Shape 9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Shape 93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940" name="Shape 9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7"/>
        <p:cNvGrpSpPr/>
        <p:nvPr/>
      </p:nvGrpSpPr>
      <p:grpSpPr>
        <a:xfrm>
          <a:off x="0" y="0"/>
          <a:ext cx="0" cy="0"/>
          <a:chOff x="0" y="0"/>
          <a:chExt cx="0" cy="0"/>
        </a:xfrm>
      </p:grpSpPr>
      <p:sp>
        <p:nvSpPr>
          <p:cNvPr id="1108" name="Shape 110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109" name="Shape 11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35923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7"/>
        <p:cNvGrpSpPr/>
        <p:nvPr/>
      </p:nvGrpSpPr>
      <p:grpSpPr>
        <a:xfrm>
          <a:off x="0" y="0"/>
          <a:ext cx="0" cy="0"/>
          <a:chOff x="0" y="0"/>
          <a:chExt cx="0" cy="0"/>
        </a:xfrm>
      </p:grpSpPr>
      <p:sp>
        <p:nvSpPr>
          <p:cNvPr id="1118" name="Shape 111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119" name="Shape 1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57685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Shape 108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085" name="Shape 10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Shape 113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135" name="Shape 11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Shape 114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143" name="Shape 11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Shape 115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1151" name="Shape 11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it-IT"/>
              <a:t>Fare clic per modificare lo stile del titolo</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4FF598F0-DE31-4289-B874-0D87A8182198}" type="datetime1">
              <a:rPr lang="en-US" smtClean="0"/>
              <a:t>10/27/2020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D57F1E4F-1CFF-5643-939E-217C01CDF565}" type="slidenum">
              <a:rPr lang="en-US" dirty="0"/>
              <a:pPr/>
              <a:t>‹N›</a:t>
            </a:fld>
            <a:endParaRPr lang="en-US" dirty="0"/>
          </a:p>
        </p:txBody>
      </p:sp>
    </p:spTree>
    <p:extLst>
      <p:ext uri="{BB962C8B-B14F-4D97-AF65-F5344CB8AC3E}">
        <p14:creationId xmlns:p14="http://schemas.microsoft.com/office/powerpoint/2010/main" val="1349933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73582F-6077-4904-AD82-786C49D91E7D}"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9121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a:t>Fare clic per modificare lo stile del titolo</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Modifica gli stili del testo dello schema</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E58207AF-CA0B-468E-97EA-BC47BA5496E8}"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88414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it-IT"/>
              <a:t>Fare clic per modificare lo stile del titolo</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Modifica gli stili del testo dello schema</a:t>
            </a:r>
          </a:p>
        </p:txBody>
      </p:sp>
      <p:sp>
        <p:nvSpPr>
          <p:cNvPr id="5" name="Date Placeholder 4"/>
          <p:cNvSpPr>
            <a:spLocks noGrp="1"/>
          </p:cNvSpPr>
          <p:nvPr>
            <p:ph type="dt" sz="half" idx="10"/>
          </p:nvPr>
        </p:nvSpPr>
        <p:spPr/>
        <p:txBody>
          <a:bodyPr/>
          <a:lstStyle/>
          <a:p>
            <a:fld id="{50C0A066-4F8D-4360-A75C-9798C4A8093D}"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898635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it-IT"/>
              <a:t>Fare clic per modificare lo stile del titolo</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Modifica gli stili del testo dello schema</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Modifica gli stili del testo dello schema</a:t>
            </a:r>
          </a:p>
        </p:txBody>
      </p:sp>
      <p:sp>
        <p:nvSpPr>
          <p:cNvPr id="5" name="Date Placeholder 4"/>
          <p:cNvSpPr>
            <a:spLocks noGrp="1"/>
          </p:cNvSpPr>
          <p:nvPr>
            <p:ph type="dt" sz="half" idx="10"/>
          </p:nvPr>
        </p:nvSpPr>
        <p:spPr/>
        <p:txBody>
          <a:bodyPr/>
          <a:lstStyle/>
          <a:p>
            <a:fld id="{CFDAFB08-DA3D-42EA-A799-EEBC2DD62A3E}"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73635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it-IT"/>
              <a:t>Fare clic per modificare lo stile del titolo</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a:t>Modifica gli stili del testo dello schema</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it-IT"/>
              <a:t>Modifica gli stili del testo dello schema</a:t>
            </a:r>
          </a:p>
        </p:txBody>
      </p:sp>
      <p:sp>
        <p:nvSpPr>
          <p:cNvPr id="5" name="Date Placeholder 4"/>
          <p:cNvSpPr>
            <a:spLocks noGrp="1"/>
          </p:cNvSpPr>
          <p:nvPr>
            <p:ph type="dt" sz="half" idx="10"/>
          </p:nvPr>
        </p:nvSpPr>
        <p:spPr/>
        <p:txBody>
          <a:bodyPr/>
          <a:lstStyle/>
          <a:p>
            <a:fld id="{238F9B20-802A-417E-8564-A49B43F354AF}"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040331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C4A6C0B-1F06-41BB-9C06-98160404BF94}"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973373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A4B30D75-2BBB-45CC-B098-A4AAC9C73410}"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rgbClr val="888888"/>
                </a:solidFill>
                <a:latin typeface="Calibri"/>
                <a:ea typeface="Calibri"/>
                <a:cs typeface="Calibri"/>
                <a:sym typeface="Calibri"/>
              </a:rPr>
              <a:t>‹N›</a:t>
            </a:fld>
            <a:endParaRPr lang="en-GB"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792895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1945201" y="253401"/>
            <a:ext cx="6589199" cy="1280890"/>
          </a:xfrm>
        </p:spPr>
        <p:txBody>
          <a:bodyPr>
            <a:normAutofit/>
          </a:bodyPr>
          <a:lstStyle>
            <a:lvl1pPr>
              <a:defRPr sz="3200"/>
            </a:lvl1pPr>
          </a:lstStyle>
          <a:p>
            <a:r>
              <a:rPr lang="it-IT" dirty="0"/>
              <a:t>Fare clic per modificare lo stile del titolo</a:t>
            </a:r>
            <a:endParaRPr lang="en-US" dirty="0"/>
          </a:p>
        </p:txBody>
      </p:sp>
      <p:sp>
        <p:nvSpPr>
          <p:cNvPr id="3" name="Content Placeholder 2"/>
          <p:cNvSpPr>
            <a:spLocks noGrp="1"/>
          </p:cNvSpPr>
          <p:nvPr>
            <p:ph idx="1"/>
          </p:nvPr>
        </p:nvSpPr>
        <p:spPr>
          <a:xfrm>
            <a:off x="1942415" y="2133600"/>
            <a:ext cx="6591985" cy="3777622"/>
          </a:xfrm>
        </p:spPr>
        <p:txBody>
          <a:bodyPr/>
          <a:lstStyle>
            <a:lvl1pPr>
              <a:defRPr sz="1600"/>
            </a:lvl1pPr>
            <a:lvl2pPr>
              <a:defRPr sz="1400"/>
            </a:lvl2pPr>
            <a:lvl3pPr>
              <a:defRPr sz="1200"/>
            </a:lvl3pPr>
            <a:lvl4pPr>
              <a:defRPr sz="1100"/>
            </a:lvl4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4" name="Date Placeholder 3"/>
          <p:cNvSpPr>
            <a:spLocks noGrp="1"/>
          </p:cNvSpPr>
          <p:nvPr>
            <p:ph type="dt" sz="half" idx="10"/>
          </p:nvPr>
        </p:nvSpPr>
        <p:spPr/>
        <p:txBody>
          <a:bodyPr/>
          <a:lstStyle/>
          <a:p>
            <a:fld id="{C91ECBCB-D221-4839-B8DA-2DB876230C2D}"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98854" y="787783"/>
            <a:ext cx="997352" cy="365125"/>
          </a:xfrm>
        </p:spPr>
        <p:txBody>
          <a:bodyPr/>
          <a:lstStyle>
            <a:lvl1pPr>
              <a:defRPr>
                <a:solidFill>
                  <a:schemeClr val="bg1"/>
                </a:solidFill>
              </a:defRPr>
            </a:lvl1pPr>
          </a:lstStyle>
          <a:p>
            <a:pPr>
              <a:buSzPct val="25000"/>
            </a:pPr>
            <a:fld id="{00000000-1234-1234-1234-123412341234}" type="slidenum">
              <a:rPr lang="en-GB" sz="1600" smtClean="0">
                <a:latin typeface="Calibri"/>
                <a:ea typeface="Calibri"/>
                <a:cs typeface="Calibri"/>
                <a:sym typeface="Calibri"/>
              </a:rPr>
              <a:pPr>
                <a:buSzPct val="25000"/>
              </a:pPr>
              <a:t>‹N›</a:t>
            </a:fld>
            <a:r>
              <a:rPr lang="en-GB" sz="1600" dirty="0">
                <a:latin typeface="Calibri"/>
                <a:ea typeface="Calibri"/>
                <a:cs typeface="Calibri"/>
                <a:sym typeface="Calibri"/>
              </a:rPr>
              <a:t> of 66</a:t>
            </a:r>
          </a:p>
        </p:txBody>
      </p:sp>
    </p:spTree>
    <p:extLst>
      <p:ext uri="{BB962C8B-B14F-4D97-AF65-F5344CB8AC3E}">
        <p14:creationId xmlns:p14="http://schemas.microsoft.com/office/powerpoint/2010/main" val="2970467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F96971C-948F-467F-9C90-71B4AAF7502B}" type="datetime1">
              <a:rPr lang="en-US" smtClean="0"/>
              <a:t>10/27/2020</a:t>
            </a:fld>
            <a:endParaRPr lang="en-GB"/>
          </a:p>
        </p:txBody>
      </p:sp>
      <p:sp>
        <p:nvSpPr>
          <p:cNvPr id="5" name="Footer Placeholder 4"/>
          <p:cNvSpPr>
            <a:spLocks noGrp="1"/>
          </p:cNvSpPr>
          <p:nvPr>
            <p:ph type="ftr" sz="quarter" idx="11"/>
          </p:nvPr>
        </p:nvSpPr>
        <p:spPr/>
        <p:txBody>
          <a:bodyPr/>
          <a:lstStyle/>
          <a:p>
            <a:endParaRPr lang="en-GB"/>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lvl1pPr>
              <a:defRPr>
                <a:solidFill>
                  <a:schemeClr val="bg1"/>
                </a:solidFill>
              </a:defRPr>
            </a:lvl1pPr>
          </a:lstStyle>
          <a:p>
            <a:pPr>
              <a:buSzPct val="25000"/>
            </a:pPr>
            <a:fld id="{00000000-1234-1234-1234-123412341234}" type="slidenum">
              <a:rPr lang="en-GB" sz="1200" smtClean="0">
                <a:latin typeface="Calibri"/>
                <a:ea typeface="Calibri"/>
                <a:cs typeface="Calibri"/>
                <a:sym typeface="Calibri"/>
              </a:rPr>
              <a:pPr>
                <a:buSzPct val="25000"/>
              </a:pPr>
              <a:t>‹N›</a:t>
            </a:fld>
            <a:endParaRPr lang="en-GB" sz="1200" dirty="0">
              <a:latin typeface="Calibri"/>
              <a:ea typeface="Calibri"/>
              <a:cs typeface="Calibri"/>
              <a:sym typeface="Calibri"/>
            </a:endParaRPr>
          </a:p>
        </p:txBody>
      </p:sp>
    </p:spTree>
    <p:extLst>
      <p:ext uri="{BB962C8B-B14F-4D97-AF65-F5344CB8AC3E}">
        <p14:creationId xmlns:p14="http://schemas.microsoft.com/office/powerpoint/2010/main" val="316520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64F3BCE8-E2E2-4B3A-A5B0-09E4F8A2228A}"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lvl1pPr>
              <a:defRPr>
                <a:solidFill>
                  <a:schemeClr val="bg1"/>
                </a:solidFill>
              </a:defRPr>
            </a:lvl1pPr>
          </a:lstStyle>
          <a:p>
            <a:pPr>
              <a:buSzPct val="25000"/>
            </a:pPr>
            <a:fld id="{00000000-1234-1234-1234-123412341234}" type="slidenum">
              <a:rPr lang="en-GB" sz="1200" smtClean="0">
                <a:latin typeface="Calibri"/>
                <a:ea typeface="Calibri"/>
                <a:cs typeface="Calibri"/>
                <a:sym typeface="Calibri"/>
              </a:rPr>
              <a:pPr>
                <a:buSzPct val="25000"/>
              </a:pPr>
              <a:t>‹N›</a:t>
            </a:fld>
            <a:endParaRPr lang="en-GB" sz="1200" dirty="0">
              <a:latin typeface="Calibri"/>
              <a:ea typeface="Calibri"/>
              <a:cs typeface="Calibri"/>
              <a:sym typeface="Calibri"/>
            </a:endParaRPr>
          </a:p>
        </p:txBody>
      </p:sp>
    </p:spTree>
    <p:extLst>
      <p:ext uri="{BB962C8B-B14F-4D97-AF65-F5344CB8AC3E}">
        <p14:creationId xmlns:p14="http://schemas.microsoft.com/office/powerpoint/2010/main" val="182184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393E29A-0615-40C5-8E6E-5FD502BB93A1}" type="datetime1">
              <a:rPr lang="en-US" smtClean="0"/>
              <a:t>10/27/2020</a:t>
            </a:fld>
            <a:endParaRPr lang="en-GB"/>
          </a:p>
        </p:txBody>
      </p:sp>
      <p:sp>
        <p:nvSpPr>
          <p:cNvPr id="8" name="Footer Placeholder 7"/>
          <p:cNvSpPr>
            <a:spLocks noGrp="1"/>
          </p:cNvSpPr>
          <p:nvPr>
            <p:ph type="ftr" sz="quarter" idx="11"/>
          </p:nvPr>
        </p:nvSpPr>
        <p:spPr/>
        <p:txBody>
          <a:bodyPr/>
          <a:lstStyle/>
          <a:p>
            <a:endParaRPr lang="en-GB"/>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974074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2F80F76D-2655-4381-8687-E10AD59BABA5}" type="datetime1">
              <a:rPr lang="en-US" smtClean="0"/>
              <a:t>10/27/2020</a:t>
            </a:fld>
            <a:endParaRPr lang="en-GB"/>
          </a:p>
        </p:txBody>
      </p:sp>
      <p:sp>
        <p:nvSpPr>
          <p:cNvPr id="4" name="Footer Placeholder 3"/>
          <p:cNvSpPr>
            <a:spLocks noGrp="1"/>
          </p:cNvSpPr>
          <p:nvPr>
            <p:ph type="ftr" sz="quarter" idx="11"/>
          </p:nvPr>
        </p:nvSpPr>
        <p:spPr/>
        <p:txBody>
          <a:bodyPr/>
          <a:lstStyle/>
          <a:p>
            <a:endParaRPr lang="en-GB"/>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694429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25E8C-AF90-4C2A-BB88-1AB7CED76F76}" type="datetime1">
              <a:rPr lang="en-US" smtClean="0"/>
              <a:t>10/27/2020</a:t>
            </a:fld>
            <a:endParaRPr lang="en-GB"/>
          </a:p>
        </p:txBody>
      </p:sp>
      <p:sp>
        <p:nvSpPr>
          <p:cNvPr id="3" name="Footer Placeholder 2"/>
          <p:cNvSpPr>
            <a:spLocks noGrp="1"/>
          </p:cNvSpPr>
          <p:nvPr>
            <p:ph type="ftr" sz="quarter" idx="11"/>
          </p:nvPr>
        </p:nvSpPr>
        <p:spPr/>
        <p:txBody>
          <a:bodyPr/>
          <a:lstStyle/>
          <a:p>
            <a:endParaRPr lang="en-GB"/>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092244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it-IT"/>
              <a:t>Fare clic per modificare lo stile del titolo</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F431D7F1-DA69-4A75-8835-494C3649BBDF}"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402048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F9E1D31B-4017-4571-8D16-BCD57C955EFF}" type="datetime1">
              <a:rPr lang="en-US" smtClean="0"/>
              <a:t>10/27/2020</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marL="0" marR="0" lvl="0" indent="0" algn="r" rtl="0">
              <a:spcBef>
                <a:spcPts val="0"/>
              </a:spcBef>
              <a:buSzPct val="25000"/>
              <a:buNone/>
            </a:pPr>
            <a:fld id="{00000000-1234-1234-1234-123412341234}" type="slidenum">
              <a:rPr lang="en-GB" sz="1200" smtClean="0">
                <a:solidFill>
                  <a:srgbClr val="888888"/>
                </a:solidFill>
                <a:latin typeface="Calibri"/>
                <a:ea typeface="Calibri"/>
                <a:cs typeface="Calibri"/>
                <a:sym typeface="Calibri"/>
              </a:rPr>
              <a:t>‹N›</a:t>
            </a:fld>
            <a:endParaRPr lang="en-GB" sz="120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817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51594671-DB0F-462F-95BF-0627153B7BD8}" type="datetime1">
              <a:rPr lang="en-US" smtClean="0"/>
              <a:t>10/27/2020</a:t>
            </a:fld>
            <a:endParaRPr lang="en-GB"/>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chemeClr val="bg1"/>
                </a:solidFill>
              </a:defRPr>
            </a:lvl1pPr>
          </a:lstStyle>
          <a:p>
            <a:pPr>
              <a:buSzPct val="25000"/>
            </a:pPr>
            <a:fld id="{00000000-1234-1234-1234-123412341234}" type="slidenum">
              <a:rPr lang="en-GB" sz="1200" smtClean="0">
                <a:latin typeface="Calibri"/>
                <a:ea typeface="Calibri"/>
                <a:cs typeface="Calibri"/>
                <a:sym typeface="Calibri"/>
              </a:rPr>
              <a:pPr>
                <a:buSzPct val="25000"/>
              </a:pPr>
              <a:t>‹N›</a:t>
            </a:fld>
            <a:endParaRPr lang="en-GB" sz="1200" dirty="0">
              <a:latin typeface="Calibri"/>
              <a:ea typeface="Calibri"/>
              <a:cs typeface="Calibri"/>
              <a:sym typeface="Calibri"/>
            </a:endParaRPr>
          </a:p>
        </p:txBody>
      </p:sp>
    </p:spTree>
    <p:extLst>
      <p:ext uri="{BB962C8B-B14F-4D97-AF65-F5344CB8AC3E}">
        <p14:creationId xmlns:p14="http://schemas.microsoft.com/office/powerpoint/2010/main" val="7643803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Shape 88" descr="http://www.promwad.com/images/stories/services/fpga.jpg"/>
          <p:cNvPicPr preferRelativeResize="0"/>
          <p:nvPr/>
        </p:nvPicPr>
        <p:blipFill rotWithShape="1">
          <a:blip r:embed="rId3">
            <a:alphaModFix/>
          </a:blip>
          <a:srcRect/>
          <a:stretch/>
        </p:blipFill>
        <p:spPr>
          <a:xfrm>
            <a:off x="6012158" y="1974881"/>
            <a:ext cx="2834655" cy="2070316"/>
          </a:xfrm>
          <a:prstGeom prst="rect">
            <a:avLst/>
          </a:prstGeom>
          <a:noFill/>
          <a:ln>
            <a:noFill/>
          </a:ln>
        </p:spPr>
      </p:pic>
      <p:sp>
        <p:nvSpPr>
          <p:cNvPr id="89" name="Shape 89"/>
          <p:cNvSpPr txBox="1">
            <a:spLocks noGrp="1"/>
          </p:cNvSpPr>
          <p:nvPr>
            <p:ph type="ctrTitle"/>
          </p:nvPr>
        </p:nvSpPr>
        <p:spPr>
          <a:xfrm>
            <a:off x="611560" y="1484783"/>
            <a:ext cx="6048671" cy="1151809"/>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4800" b="0" i="0" u="none" strike="noStrike" cap="none">
                <a:solidFill>
                  <a:schemeClr val="dk1"/>
                </a:solidFill>
                <a:latin typeface="Calibri"/>
                <a:ea typeface="Calibri"/>
                <a:cs typeface="Calibri"/>
                <a:sym typeface="Calibri"/>
              </a:rPr>
              <a:t>Introduction to VHDL</a:t>
            </a:r>
          </a:p>
        </p:txBody>
      </p:sp>
      <p:sp>
        <p:nvSpPr>
          <p:cNvPr id="90" name="Shape 90"/>
          <p:cNvSpPr txBox="1">
            <a:spLocks noGrp="1"/>
          </p:cNvSpPr>
          <p:nvPr>
            <p:ph type="subTitle" idx="1"/>
          </p:nvPr>
        </p:nvSpPr>
        <p:spPr>
          <a:xfrm>
            <a:off x="4211960" y="5573942"/>
            <a:ext cx="3528391" cy="648071"/>
          </a:xfrm>
          <a:prstGeom prst="rect">
            <a:avLst/>
          </a:prstGeom>
          <a:noFill/>
          <a:ln>
            <a:noFill/>
          </a:ln>
        </p:spPr>
        <p:txBody>
          <a:bodyPr wrap="square" lIns="91425" tIns="45700" rIns="91425" bIns="45700" anchor="ctr" anchorCtr="0">
            <a:noAutofit/>
          </a:bodyPr>
          <a:lstStyle/>
          <a:p>
            <a:pPr marL="0" marR="0" lvl="0" indent="0" algn="r" rtl="0">
              <a:lnSpc>
                <a:spcPct val="50000"/>
              </a:lnSpc>
              <a:spcBef>
                <a:spcPts val="0"/>
              </a:spcBef>
              <a:spcAft>
                <a:spcPts val="0"/>
              </a:spcAft>
              <a:buClr>
                <a:srgbClr val="888888"/>
              </a:buClr>
              <a:buSzPct val="25000"/>
              <a:buFont typeface="Arial"/>
              <a:buNone/>
            </a:pPr>
            <a:r>
              <a:rPr lang="en-GB" sz="2000" b="0" i="0" u="none" strike="noStrike" cap="none">
                <a:solidFill>
                  <a:srgbClr val="888888"/>
                </a:solidFill>
                <a:latin typeface="Calibri"/>
                <a:ea typeface="Calibri"/>
                <a:cs typeface="Calibri"/>
                <a:sym typeface="Calibri"/>
              </a:rPr>
              <a:t>Embedded Systems</a:t>
            </a:r>
          </a:p>
          <a:p>
            <a:pPr marL="0" marR="0" lvl="0" indent="0" algn="r" rtl="0">
              <a:lnSpc>
                <a:spcPct val="50000"/>
              </a:lnSpc>
              <a:spcBef>
                <a:spcPts val="400"/>
              </a:spcBef>
              <a:buClr>
                <a:srgbClr val="888888"/>
              </a:buClr>
              <a:buSzPct val="25000"/>
              <a:buFont typeface="Arial"/>
              <a:buNone/>
            </a:pPr>
            <a:r>
              <a:rPr lang="en-GB" sz="2000" b="0" i="0" u="none" strike="noStrike" cap="none">
                <a:solidFill>
                  <a:srgbClr val="888888"/>
                </a:solidFill>
                <a:latin typeface="Calibri"/>
                <a:ea typeface="Calibri"/>
                <a:cs typeface="Calibri"/>
                <a:sym typeface="Calibri"/>
              </a:rPr>
              <a:t>Università degli Studi dell’Aquila</a:t>
            </a:r>
          </a:p>
        </p:txBody>
      </p:sp>
      <p:sp>
        <p:nvSpPr>
          <p:cNvPr id="91" name="Shape 91"/>
          <p:cNvSpPr/>
          <p:nvPr/>
        </p:nvSpPr>
        <p:spPr>
          <a:xfrm>
            <a:off x="2987823" y="6150007"/>
            <a:ext cx="5688657" cy="45718"/>
          </a:xfrm>
          <a:prstGeom prst="rect">
            <a:avLst/>
          </a:prstGeom>
          <a:solidFill>
            <a:schemeClr val="accent3"/>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0000"/>
              </a:solidFill>
              <a:latin typeface="Calibri"/>
              <a:ea typeface="Calibri"/>
              <a:cs typeface="Calibri"/>
              <a:sym typeface="Calibri"/>
            </a:endParaRPr>
          </a:p>
        </p:txBody>
      </p:sp>
      <p:pic>
        <p:nvPicPr>
          <p:cNvPr id="92" name="Shape 92"/>
          <p:cNvPicPr preferRelativeResize="0"/>
          <p:nvPr/>
        </p:nvPicPr>
        <p:blipFill rotWithShape="1">
          <a:blip r:embed="rId4">
            <a:alphaModFix/>
          </a:blip>
          <a:srcRect/>
          <a:stretch/>
        </p:blipFill>
        <p:spPr>
          <a:xfrm>
            <a:off x="7812360" y="5501935"/>
            <a:ext cx="647878" cy="806880"/>
          </a:xfrm>
          <a:prstGeom prst="rect">
            <a:avLst/>
          </a:prstGeom>
          <a:noFill/>
          <a:ln>
            <a:noFill/>
          </a:ln>
        </p:spPr>
      </p:pic>
      <p:sp>
        <p:nvSpPr>
          <p:cNvPr id="93" name="Shape 93"/>
          <p:cNvSpPr/>
          <p:nvPr/>
        </p:nvSpPr>
        <p:spPr>
          <a:xfrm>
            <a:off x="611560" y="2374530"/>
            <a:ext cx="5760640" cy="45718"/>
          </a:xfrm>
          <a:prstGeom prst="rect">
            <a:avLst/>
          </a:prstGeom>
          <a:solidFill>
            <a:schemeClr val="accent3"/>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66FF33"/>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ADA and VHDL</a:t>
            </a:r>
          </a:p>
        </p:txBody>
      </p:sp>
      <p:sp>
        <p:nvSpPr>
          <p:cNvPr id="209" name="Shape 209"/>
          <p:cNvSpPr txBox="1">
            <a:spLocks noGrp="1"/>
          </p:cNvSpPr>
          <p:nvPr>
            <p:ph idx="1"/>
          </p:nvPr>
        </p:nvSpPr>
        <p:spPr>
          <a:xfrm>
            <a:off x="1945200" y="1534291"/>
            <a:ext cx="6589200" cy="1800199"/>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208"/>
              <a:buFont typeface="Arial"/>
              <a:buChar char="•"/>
            </a:pPr>
            <a:r>
              <a:rPr lang="en-GB" sz="2405" b="0" i="0" u="none" strike="noStrike" cap="none" dirty="0">
                <a:solidFill>
                  <a:schemeClr val="dk1"/>
                </a:solidFill>
                <a:latin typeface="Calibri"/>
                <a:ea typeface="Calibri"/>
                <a:cs typeface="Calibri"/>
                <a:sym typeface="Calibri"/>
              </a:rPr>
              <a:t>The VHDL has been developed starting from ADA programming language, inheriting a lot of elements:</a:t>
            </a:r>
          </a:p>
          <a:p>
            <a:pPr marL="742950" marR="0" lvl="1" indent="-285750" algn="l" rtl="0">
              <a:spcBef>
                <a:spcPts val="481"/>
              </a:spcBef>
              <a:spcAft>
                <a:spcPts val="0"/>
              </a:spcAft>
              <a:buClr>
                <a:schemeClr val="dk1"/>
              </a:buClr>
              <a:buSzPct val="100208"/>
              <a:buFont typeface="Arial"/>
              <a:buChar char="–"/>
            </a:pPr>
            <a:r>
              <a:rPr lang="en-GB" sz="2405" b="0" i="0" u="none" strike="noStrike" cap="none" dirty="0">
                <a:solidFill>
                  <a:schemeClr val="dk1"/>
                </a:solidFill>
                <a:latin typeface="Calibri"/>
                <a:ea typeface="Calibri"/>
                <a:cs typeface="Calibri"/>
                <a:sym typeface="Calibri"/>
              </a:rPr>
              <a:t>Conceptually: highly typed language, not case sensitive;</a:t>
            </a:r>
          </a:p>
          <a:p>
            <a:pPr marL="742950" marR="0" lvl="1" indent="-285750" algn="l" rtl="0">
              <a:spcBef>
                <a:spcPts val="481"/>
              </a:spcBef>
              <a:buClr>
                <a:schemeClr val="dk1"/>
              </a:buClr>
              <a:buSzPct val="100208"/>
              <a:buFont typeface="Arial"/>
              <a:buChar char="–"/>
            </a:pPr>
            <a:r>
              <a:rPr lang="en-GB" sz="2405" b="0" i="0" u="none" strike="noStrike" cap="none" dirty="0">
                <a:solidFill>
                  <a:schemeClr val="dk1"/>
                </a:solidFill>
                <a:latin typeface="Calibri"/>
                <a:ea typeface="Calibri"/>
                <a:cs typeface="Calibri"/>
                <a:sym typeface="Calibri"/>
              </a:rPr>
              <a:t>Syntactically, for example:</a:t>
            </a:r>
          </a:p>
        </p:txBody>
      </p:sp>
      <p:sp>
        <p:nvSpPr>
          <p:cNvPr id="211" name="Shape 211"/>
          <p:cNvSpPr txBox="1"/>
          <p:nvPr/>
        </p:nvSpPr>
        <p:spPr>
          <a:xfrm>
            <a:off x="2503496" y="4415325"/>
            <a:ext cx="5472607" cy="400109"/>
          </a:xfrm>
          <a:prstGeom prst="rect">
            <a:avLst/>
          </a:prstGeom>
          <a:solidFill>
            <a:srgbClr val="DAE5F1"/>
          </a:solidFill>
          <a:ln>
            <a:noFill/>
          </a:ln>
        </p:spPr>
        <p:txBody>
          <a:bodyPr wrap="square" lIns="91425" tIns="45700" rIns="91425" bIns="45700" anchor="t" anchorCtr="0">
            <a:noAutofit/>
          </a:bodyPr>
          <a:lstStyle/>
          <a:p>
            <a:pPr marL="0" marR="0" lvl="1" indent="0" algn="ctr" rtl="0">
              <a:spcBef>
                <a:spcPts val="0"/>
              </a:spcBef>
              <a:buSzPct val="25000"/>
              <a:buNone/>
            </a:pPr>
            <a:r>
              <a:rPr lang="en-GB" sz="2000" b="0" i="0" u="none" strike="noStrike" cap="none">
                <a:solidFill>
                  <a:srgbClr val="17365D"/>
                </a:solidFill>
                <a:latin typeface="Courier New"/>
                <a:ea typeface="Courier New"/>
                <a:cs typeface="Courier New"/>
                <a:sym typeface="Courier New"/>
              </a:rPr>
              <a:t>-- This is a VHDL comment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959" b="0" i="0" u="none" strike="noStrike" cap="none">
                <a:solidFill>
                  <a:schemeClr val="dk1"/>
                </a:solidFill>
                <a:latin typeface="Calibri"/>
                <a:ea typeface="Calibri"/>
                <a:cs typeface="Calibri"/>
                <a:sym typeface="Calibri"/>
              </a:rPr>
              <a:t>Verilog language</a:t>
            </a:r>
          </a:p>
        </p:txBody>
      </p:sp>
      <p:sp>
        <p:nvSpPr>
          <p:cNvPr id="219" name="Shape 219"/>
          <p:cNvSpPr txBox="1">
            <a:spLocks noGrp="1"/>
          </p:cNvSpPr>
          <p:nvPr>
            <p:ph idx="1"/>
          </p:nvPr>
        </p:nvSpPr>
        <p:spPr>
          <a:xfrm>
            <a:off x="1945201" y="2001254"/>
            <a:ext cx="6589200" cy="2232248"/>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Verilog Hardware Description Language, usually called Verilog</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It has been developed in the early 1984 by Phil </a:t>
            </a:r>
            <a:r>
              <a:rPr lang="en-GB" sz="2400" b="0" i="0" u="none" strike="noStrike" cap="none" dirty="0" err="1">
                <a:solidFill>
                  <a:schemeClr val="dk1"/>
                </a:solidFill>
                <a:latin typeface="Calibri"/>
                <a:ea typeface="Calibri"/>
                <a:cs typeface="Calibri"/>
                <a:sym typeface="Calibri"/>
              </a:rPr>
              <a:t>Moorby</a:t>
            </a:r>
            <a:r>
              <a:rPr lang="en-GB" sz="2400" b="0" i="0" u="none" strike="noStrike" cap="none" dirty="0">
                <a:solidFill>
                  <a:schemeClr val="dk1"/>
                </a:solidFill>
                <a:latin typeface="Calibri"/>
                <a:ea typeface="Calibri"/>
                <a:cs typeface="Calibri"/>
                <a:sym typeface="Calibri"/>
              </a:rPr>
              <a:t> at Gateway Design Automation.</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Verilog-XL simulator sold by Gateway</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IEEE standard 1364 in December 1995</a:t>
            </a:r>
          </a:p>
          <a:p>
            <a:pPr marL="342900" marR="0" lvl="0" indent="-342900" algn="just" rtl="0">
              <a:spcBef>
                <a:spcPts val="480"/>
              </a:spcBef>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959" b="0" i="0" u="none" strike="noStrike" cap="none">
                <a:solidFill>
                  <a:schemeClr val="dk1"/>
                </a:solidFill>
                <a:latin typeface="Calibri"/>
                <a:ea typeface="Calibri"/>
                <a:cs typeface="Calibri"/>
                <a:sym typeface="Calibri"/>
              </a:rPr>
              <a:t>VHDL vs Verilog</a:t>
            </a:r>
          </a:p>
        </p:txBody>
      </p:sp>
      <p:graphicFrame>
        <p:nvGraphicFramePr>
          <p:cNvPr id="227" name="Shape 227"/>
          <p:cNvGraphicFramePr/>
          <p:nvPr>
            <p:extLst>
              <p:ext uri="{D42A27DB-BD31-4B8C-83A1-F6EECF244321}">
                <p14:modId xmlns:p14="http://schemas.microsoft.com/office/powerpoint/2010/main" val="3213243582"/>
              </p:ext>
            </p:extLst>
          </p:nvPr>
        </p:nvGraphicFramePr>
        <p:xfrm>
          <a:off x="702582" y="1935345"/>
          <a:ext cx="8229600" cy="3505280"/>
        </p:xfrm>
        <a:graphic>
          <a:graphicData uri="http://schemas.openxmlformats.org/drawingml/2006/table">
            <a:tbl>
              <a:tblPr firstRow="1" bandRow="1">
                <a:noFill/>
                <a:tableStyleId>{EB7F9B93-AD4A-49E3-8812-75D814DBD533}</a:tableStyleId>
              </a:tblPr>
              <a:tblGrid>
                <a:gridCol w="2546500">
                  <a:extLst>
                    <a:ext uri="{9D8B030D-6E8A-4147-A177-3AD203B41FA5}">
                      <a16:colId xmlns:a16="http://schemas.microsoft.com/office/drawing/2014/main" val="20000"/>
                    </a:ext>
                  </a:extLst>
                </a:gridCol>
                <a:gridCol w="3024325">
                  <a:extLst>
                    <a:ext uri="{9D8B030D-6E8A-4147-A177-3AD203B41FA5}">
                      <a16:colId xmlns:a16="http://schemas.microsoft.com/office/drawing/2014/main" val="20001"/>
                    </a:ext>
                  </a:extLst>
                </a:gridCol>
                <a:gridCol w="2658775">
                  <a:extLst>
                    <a:ext uri="{9D8B030D-6E8A-4147-A177-3AD203B41FA5}">
                      <a16:colId xmlns:a16="http://schemas.microsoft.com/office/drawing/2014/main" val="20002"/>
                    </a:ext>
                  </a:extLst>
                </a:gridCol>
              </a:tblGrid>
              <a:tr h="370850">
                <a:tc>
                  <a:txBody>
                    <a:bodyPr/>
                    <a:lstStyle/>
                    <a:p>
                      <a:pPr marL="0" marR="0" lvl="0" indent="0" algn="ctr" rtl="0">
                        <a:spcBef>
                          <a:spcPts val="0"/>
                        </a:spcBef>
                        <a:buSzPct val="25000"/>
                        <a:buNone/>
                      </a:pPr>
                      <a:endParaRPr sz="1800" u="none" strike="noStrike" cap="none"/>
                    </a:p>
                  </a:txBody>
                  <a:tcPr marL="91450" marR="91450" marT="45725" marB="45725"/>
                </a:tc>
                <a:tc>
                  <a:txBody>
                    <a:bodyPr/>
                    <a:lstStyle/>
                    <a:p>
                      <a:pPr marL="0" marR="0" lvl="0" indent="0" algn="ctr" rtl="0">
                        <a:spcBef>
                          <a:spcPts val="0"/>
                        </a:spcBef>
                        <a:buSzPct val="25000"/>
                        <a:buNone/>
                      </a:pPr>
                      <a:r>
                        <a:rPr lang="en-GB" sz="1800" u="none" strike="noStrike" cap="none"/>
                        <a:t>VHDL</a:t>
                      </a:r>
                    </a:p>
                  </a:txBody>
                  <a:tcPr marL="91450" marR="91450" marT="45725" marB="45725"/>
                </a:tc>
                <a:tc>
                  <a:txBody>
                    <a:bodyPr/>
                    <a:lstStyle/>
                    <a:p>
                      <a:pPr marL="0" marR="0" lvl="0" indent="0" algn="ctr" rtl="0">
                        <a:spcBef>
                          <a:spcPts val="0"/>
                        </a:spcBef>
                        <a:buSzPct val="25000"/>
                        <a:buNone/>
                      </a:pPr>
                      <a:r>
                        <a:rPr lang="en-GB" sz="1800" u="none" strike="noStrike" cap="none"/>
                        <a:t>Verilog</a:t>
                      </a: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buSzPct val="25000"/>
                        <a:buNone/>
                      </a:pPr>
                      <a:r>
                        <a:rPr lang="en-GB" sz="1800" b="1" u="none" strike="noStrike" cap="none"/>
                        <a:t>Reusability</a:t>
                      </a:r>
                    </a:p>
                  </a:txBody>
                  <a:tcPr marL="91450" marR="91450" marT="45725" marB="45725"/>
                </a:tc>
                <a:tc>
                  <a:txBody>
                    <a:bodyPr/>
                    <a:lstStyle/>
                    <a:p>
                      <a:pPr marL="0" marR="0" lvl="0" indent="0" algn="ctr" rtl="0">
                        <a:spcBef>
                          <a:spcPts val="0"/>
                        </a:spcBef>
                        <a:buSzPct val="25000"/>
                        <a:buNone/>
                      </a:pPr>
                      <a:r>
                        <a:rPr lang="en-GB" sz="1800" u="none" strike="noStrike" cap="none"/>
                        <a:t>Packages</a:t>
                      </a:r>
                    </a:p>
                  </a:txBody>
                  <a:tcPr marL="91450" marR="91450" marT="45725" marB="45725"/>
                </a:tc>
                <a:tc>
                  <a:txBody>
                    <a:bodyPr/>
                    <a:lstStyle/>
                    <a:p>
                      <a:pPr marL="0" marR="0" lvl="0" indent="0" algn="ctr" rtl="0">
                        <a:spcBef>
                          <a:spcPts val="0"/>
                        </a:spcBef>
                        <a:buSzPct val="25000"/>
                        <a:buNone/>
                      </a:pPr>
                      <a:r>
                        <a:rPr lang="en-GB" sz="1800" u="none" strike="noStrike" cap="none"/>
                        <a:t>-</a:t>
                      </a: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buSzPct val="25000"/>
                        <a:buNone/>
                      </a:pPr>
                      <a:r>
                        <a:rPr lang="en-GB" sz="1800" b="1" u="none" strike="noStrike" cap="none"/>
                        <a:t>Easy to understand</a:t>
                      </a:r>
                    </a:p>
                  </a:txBody>
                  <a:tcPr marL="91450" marR="91450" marT="45725" marB="45725"/>
                </a:tc>
                <a:tc>
                  <a:txBody>
                    <a:bodyPr/>
                    <a:lstStyle/>
                    <a:p>
                      <a:pPr marL="0" marR="0" lvl="0" indent="0" algn="ctr" rtl="0">
                        <a:spcBef>
                          <a:spcPts val="0"/>
                        </a:spcBef>
                        <a:buSzPct val="25000"/>
                        <a:buNone/>
                      </a:pPr>
                      <a:r>
                        <a:rPr lang="en-GB" sz="1800" u="none" strike="noStrike" cap="none"/>
                        <a:t>Strongly typed</a:t>
                      </a:r>
                    </a:p>
                  </a:txBody>
                  <a:tcPr marL="91450" marR="91450" marT="45725" marB="45725"/>
                </a:tc>
                <a:tc>
                  <a:txBody>
                    <a:bodyPr/>
                    <a:lstStyle/>
                    <a:p>
                      <a:pPr marL="0" marR="0" lvl="0" indent="0" algn="ctr" rtl="0">
                        <a:spcBef>
                          <a:spcPts val="0"/>
                        </a:spcBef>
                        <a:buSzPct val="25000"/>
                        <a:buNone/>
                      </a:pPr>
                      <a:r>
                        <a:rPr lang="en-GB" sz="1800" u="none" strike="noStrike" cap="none"/>
                        <a:t>More intuitive</a:t>
                      </a: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buSzPct val="25000"/>
                        <a:buNone/>
                      </a:pPr>
                      <a:r>
                        <a:rPr lang="en-GB" sz="1800" b="1" u="none" strike="noStrike" cap="none"/>
                        <a:t>Back annotation</a:t>
                      </a:r>
                    </a:p>
                  </a:txBody>
                  <a:tcPr marL="91450" marR="91450" marT="45725" marB="45725"/>
                </a:tc>
                <a:tc>
                  <a:txBody>
                    <a:bodyPr/>
                    <a:lstStyle/>
                    <a:p>
                      <a:pPr marL="0" marR="0" lvl="0" indent="0" algn="ctr" rtl="0">
                        <a:spcBef>
                          <a:spcPts val="0"/>
                        </a:spcBef>
                        <a:buSzPct val="25000"/>
                        <a:buNone/>
                      </a:pPr>
                      <a:r>
                        <a:rPr lang="en-GB" sz="1800" u="none" strike="noStrike" cap="none"/>
                        <a:t>-</a:t>
                      </a:r>
                    </a:p>
                  </a:txBody>
                  <a:tcPr marL="91450" marR="91450" marT="45725" marB="45725"/>
                </a:tc>
                <a:tc>
                  <a:txBody>
                    <a:bodyPr/>
                    <a:lstStyle/>
                    <a:p>
                      <a:pPr marL="0" marR="0" lvl="0" indent="0" algn="ctr" rtl="0">
                        <a:lnSpc>
                          <a:spcPct val="100000"/>
                        </a:lnSpc>
                        <a:spcBef>
                          <a:spcPts val="0"/>
                        </a:spcBef>
                        <a:spcAft>
                          <a:spcPts val="0"/>
                        </a:spcAft>
                        <a:buClr>
                          <a:schemeClr val="dk1"/>
                        </a:buClr>
                        <a:buSzPct val="25000"/>
                        <a:buFont typeface="Calibri"/>
                        <a:buNone/>
                      </a:pPr>
                      <a:r>
                        <a:rPr lang="en-GB" sz="1800" u="none" strike="noStrike" cap="none"/>
                        <a:t>Verilog uses the Standard Delay Format (SDF)</a:t>
                      </a:r>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buSzPct val="25000"/>
                        <a:buNone/>
                      </a:pPr>
                      <a:r>
                        <a:rPr lang="en-GB" sz="1800" b="1" u="none" strike="noStrike" cap="none"/>
                        <a:t>High level constructs</a:t>
                      </a:r>
                    </a:p>
                  </a:txBody>
                  <a:tcPr marL="91450" marR="91450" marT="45725" marB="45725"/>
                </a:tc>
                <a:tc>
                  <a:txBody>
                    <a:bodyPr/>
                    <a:lstStyle/>
                    <a:p>
                      <a:pPr marL="0" marR="0" lvl="0" indent="0" algn="ctr" rtl="0">
                        <a:spcBef>
                          <a:spcPts val="0"/>
                        </a:spcBef>
                        <a:buSzPct val="25000"/>
                        <a:buNone/>
                      </a:pPr>
                      <a:r>
                        <a:rPr lang="en-GB" sz="1800" u="none" strike="noStrike" cap="none"/>
                        <a:t>Many available</a:t>
                      </a:r>
                    </a:p>
                    <a:p>
                      <a:pPr marL="0" marR="0" lvl="0" indent="0" algn="ctr" rtl="0">
                        <a:spcBef>
                          <a:spcPts val="0"/>
                        </a:spcBef>
                        <a:buSzPct val="25000"/>
                        <a:buNone/>
                      </a:pPr>
                      <a:r>
                        <a:rPr lang="en-GB" sz="1800" u="none" strike="noStrike" cap="none"/>
                        <a:t>constructs</a:t>
                      </a:r>
                    </a:p>
                  </a:txBody>
                  <a:tcPr marL="91450" marR="91450" marT="45725" marB="45725"/>
                </a:tc>
                <a:tc>
                  <a:txBody>
                    <a:bodyPr/>
                    <a:lstStyle/>
                    <a:p>
                      <a:pPr marL="0" marR="0" lvl="0" indent="0" algn="ctr" rtl="0">
                        <a:spcBef>
                          <a:spcPts val="0"/>
                        </a:spcBef>
                        <a:buSzPct val="25000"/>
                        <a:buNone/>
                      </a:pPr>
                      <a:r>
                        <a:rPr lang="en-GB" sz="1800" u="none" strike="noStrike" cap="none"/>
                        <a:t>-</a:t>
                      </a:r>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buSzPct val="25000"/>
                        <a:buNone/>
                      </a:pPr>
                      <a:r>
                        <a:rPr lang="en-GB" sz="1800" b="1" u="none" strike="noStrike" cap="none"/>
                        <a:t>Large designs</a:t>
                      </a:r>
                    </a:p>
                  </a:txBody>
                  <a:tcPr marL="91450" marR="91450" marT="45725" marB="45725"/>
                </a:tc>
                <a:tc>
                  <a:txBody>
                    <a:bodyPr/>
                    <a:lstStyle/>
                    <a:p>
                      <a:pPr marL="0" marR="0" lvl="0" indent="0" algn="ctr" rtl="0">
                        <a:spcBef>
                          <a:spcPts val="0"/>
                        </a:spcBef>
                        <a:buSzPct val="25000"/>
                        <a:buNone/>
                      </a:pPr>
                      <a:r>
                        <a:rPr lang="en-GB" sz="1800" u="none" strike="noStrike" cap="none"/>
                        <a:t>Package and Generate</a:t>
                      </a:r>
                    </a:p>
                  </a:txBody>
                  <a:tcPr marL="91450" marR="91450" marT="45725" marB="45725"/>
                </a:tc>
                <a:tc>
                  <a:txBody>
                    <a:bodyPr/>
                    <a:lstStyle/>
                    <a:p>
                      <a:pPr marL="0" marR="0" lvl="0" indent="0" algn="ctr" rtl="0">
                        <a:spcBef>
                          <a:spcPts val="0"/>
                        </a:spcBef>
                        <a:buSzPct val="25000"/>
                        <a:buNone/>
                      </a:pPr>
                      <a:r>
                        <a:rPr lang="it-IT" sz="1800" u="none" strike="noStrike" cap="none" dirty="0"/>
                        <a:t>v</a:t>
                      </a:r>
                      <a:r>
                        <a:rPr lang="en-GB" sz="1800" u="none" strike="noStrike" cap="none" dirty="0" err="1"/>
                        <a:t>erbose</a:t>
                      </a:r>
                      <a:r>
                        <a:rPr lang="en-GB" sz="1800" u="none" strike="noStrike" cap="none" dirty="0"/>
                        <a:t> descriptions</a:t>
                      </a:r>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buSzPct val="25000"/>
                        <a:buNone/>
                      </a:pPr>
                      <a:r>
                        <a:rPr lang="en-GB" sz="1800" b="1" u="none" strike="noStrike" cap="none"/>
                        <a:t>Readability</a:t>
                      </a:r>
                    </a:p>
                  </a:txBody>
                  <a:tcPr marL="91450" marR="91450" marT="45725" marB="45725"/>
                </a:tc>
                <a:tc>
                  <a:txBody>
                    <a:bodyPr/>
                    <a:lstStyle/>
                    <a:p>
                      <a:pPr marL="0" marR="0" lvl="0" indent="0" algn="ctr" rtl="0">
                        <a:spcBef>
                          <a:spcPts val="0"/>
                        </a:spcBef>
                        <a:buSzPct val="25000"/>
                        <a:buNone/>
                      </a:pPr>
                      <a:r>
                        <a:rPr lang="en-GB" sz="1800" u="none" strike="noStrike" cap="none"/>
                        <a:t>Similar to ADA</a:t>
                      </a:r>
                    </a:p>
                  </a:txBody>
                  <a:tcPr marL="91450" marR="91450" marT="45725" marB="45725"/>
                </a:tc>
                <a:tc>
                  <a:txBody>
                    <a:bodyPr/>
                    <a:lstStyle/>
                    <a:p>
                      <a:pPr marL="0" marR="0" lvl="0" indent="0" algn="ctr" rtl="0">
                        <a:spcBef>
                          <a:spcPts val="0"/>
                        </a:spcBef>
                        <a:buSzPct val="25000"/>
                        <a:buNone/>
                      </a:pPr>
                      <a:r>
                        <a:rPr lang="en-GB" sz="1800" u="none" strike="noStrike" cap="none"/>
                        <a:t>Similar to C</a:t>
                      </a:r>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buSzPct val="25000"/>
                        <a:buNone/>
                      </a:pPr>
                      <a:r>
                        <a:rPr lang="en-GB" sz="1800" b="1" u="none" strike="noStrike" cap="none" dirty="0"/>
                        <a:t>Structural replication</a:t>
                      </a:r>
                    </a:p>
                  </a:txBody>
                  <a:tcPr marL="91450" marR="91450" marT="45725" marB="45725"/>
                </a:tc>
                <a:tc>
                  <a:txBody>
                    <a:bodyPr/>
                    <a:lstStyle/>
                    <a:p>
                      <a:pPr marL="0" marR="0" lvl="0" indent="0" algn="ctr" rtl="0">
                        <a:spcBef>
                          <a:spcPts val="0"/>
                        </a:spcBef>
                        <a:buSzPct val="25000"/>
                        <a:buNone/>
                      </a:pPr>
                      <a:r>
                        <a:rPr lang="en-GB" sz="1800" u="none" strike="noStrike" cap="none"/>
                        <a:t>Generate</a:t>
                      </a:r>
                    </a:p>
                  </a:txBody>
                  <a:tcPr marL="91450" marR="91450" marT="45725" marB="45725"/>
                </a:tc>
                <a:tc>
                  <a:txBody>
                    <a:bodyPr/>
                    <a:lstStyle/>
                    <a:p>
                      <a:pPr marL="0" marR="0" lvl="0" indent="0" algn="ctr" rtl="0">
                        <a:spcBef>
                          <a:spcPts val="0"/>
                        </a:spcBef>
                        <a:buSzPct val="25000"/>
                        <a:buNone/>
                      </a:pPr>
                      <a:r>
                        <a:rPr lang="en-GB" sz="1800" u="none" strike="noStrike" cap="none" dirty="0"/>
                        <a:t>-</a:t>
                      </a:r>
                    </a:p>
                  </a:txBody>
                  <a:tcPr marL="91450" marR="91450" marT="45725" marB="45725"/>
                </a:tc>
                <a:extLst>
                  <a:ext uri="{0D108BD9-81ED-4DB2-BD59-A6C34878D82A}">
                    <a16:rowId xmlns:a16="http://schemas.microsoft.com/office/drawing/2014/main" val="10007"/>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Design units</a:t>
            </a:r>
          </a:p>
        </p:txBody>
      </p:sp>
      <p:sp>
        <p:nvSpPr>
          <p:cNvPr id="234" name="Shape 234"/>
          <p:cNvSpPr txBox="1">
            <a:spLocks noGrp="1"/>
          </p:cNvSpPr>
          <p:nvPr>
            <p:ph idx="1"/>
          </p:nvPr>
        </p:nvSpPr>
        <p:spPr>
          <a:xfrm>
            <a:off x="1945200" y="1650274"/>
            <a:ext cx="6589199"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Design Units are VHDL code segments that can be separately processed and included in a library.</a:t>
            </a:r>
          </a:p>
          <a:p>
            <a:pPr marL="342900" marR="0" lvl="0" indent="-342900" algn="just"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A VHDL description of a digital system must contain at least one entity and one architecture.</a:t>
            </a:r>
          </a:p>
          <a:p>
            <a:pPr marL="742950" marR="0" lvl="1" indent="-285750" algn="just"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An entity specifies univocally the identifying name of a system and the characteristics of its inputs and outputs.</a:t>
            </a:r>
          </a:p>
          <a:p>
            <a:pPr marL="742950" marR="0" lvl="1" indent="-285750" algn="just" rtl="0">
              <a:spcBef>
                <a:spcPts val="480"/>
              </a:spcBef>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In the architecture, instead, the circuit functionality is described.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A simple example: half adder</a:t>
            </a:r>
          </a:p>
        </p:txBody>
      </p:sp>
      <p:sp>
        <p:nvSpPr>
          <p:cNvPr id="242" name="Shape 242"/>
          <p:cNvSpPr txBox="1">
            <a:spLocks noGrp="1"/>
          </p:cNvSpPr>
          <p:nvPr>
            <p:ph idx="1"/>
          </p:nvPr>
        </p:nvSpPr>
        <p:spPr>
          <a:xfrm>
            <a:off x="1945200" y="1717342"/>
            <a:ext cx="6589200" cy="1656185"/>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Half adder:</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Receives 2 bits as input (A,B);</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Generates an output bit equal to the sum of 2 input bits (SUM);</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Generates an output bit equal to carry (CARRY);</a:t>
            </a:r>
          </a:p>
        </p:txBody>
      </p:sp>
      <p:sp>
        <p:nvSpPr>
          <p:cNvPr id="244" name="Shape 244"/>
          <p:cNvSpPr/>
          <p:nvPr/>
        </p:nvSpPr>
        <p:spPr>
          <a:xfrm>
            <a:off x="3510988" y="4156322"/>
            <a:ext cx="2160240" cy="2376263"/>
          </a:xfrm>
          <a:prstGeom prst="rect">
            <a:avLst/>
          </a:prstGeom>
          <a:solidFill>
            <a:schemeClr val="lt1"/>
          </a:solidFill>
          <a:ln w="25400" cap="flat" cmpd="sng">
            <a:solidFill>
              <a:srgbClr val="7F7F7F"/>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Half Adder</a:t>
            </a:r>
          </a:p>
        </p:txBody>
      </p:sp>
      <p:cxnSp>
        <p:nvCxnSpPr>
          <p:cNvPr id="245" name="Shape 245"/>
          <p:cNvCxnSpPr/>
          <p:nvPr/>
        </p:nvCxnSpPr>
        <p:spPr>
          <a:xfrm rot="10800000">
            <a:off x="2718900" y="4588370"/>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246" name="Shape 246"/>
          <p:cNvCxnSpPr/>
          <p:nvPr/>
        </p:nvCxnSpPr>
        <p:spPr>
          <a:xfrm rot="10800000">
            <a:off x="2718900" y="6028530"/>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247" name="Shape 247"/>
          <p:cNvCxnSpPr/>
          <p:nvPr/>
        </p:nvCxnSpPr>
        <p:spPr>
          <a:xfrm rot="10800000">
            <a:off x="5671228" y="6028530"/>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248" name="Shape 248"/>
          <p:cNvCxnSpPr/>
          <p:nvPr/>
        </p:nvCxnSpPr>
        <p:spPr>
          <a:xfrm rot="10800000">
            <a:off x="5671228" y="4588370"/>
            <a:ext cx="792087" cy="0"/>
          </a:xfrm>
          <a:prstGeom prst="straightConnector1">
            <a:avLst/>
          </a:prstGeom>
          <a:noFill/>
          <a:ln w="9525" cap="flat" cmpd="sng">
            <a:solidFill>
              <a:srgbClr val="7F7F7F"/>
            </a:solidFill>
            <a:prstDash val="solid"/>
            <a:round/>
            <a:headEnd type="none" w="med" len="med"/>
            <a:tailEnd type="none" w="med" len="med"/>
          </a:ln>
        </p:spPr>
      </p:cxnSp>
      <p:sp>
        <p:nvSpPr>
          <p:cNvPr id="249" name="Shape 249"/>
          <p:cNvSpPr txBox="1"/>
          <p:nvPr/>
        </p:nvSpPr>
        <p:spPr>
          <a:xfrm>
            <a:off x="2401183" y="4363054"/>
            <a:ext cx="317715"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A</a:t>
            </a:r>
          </a:p>
        </p:txBody>
      </p:sp>
      <p:sp>
        <p:nvSpPr>
          <p:cNvPr id="250" name="Shape 250"/>
          <p:cNvSpPr txBox="1"/>
          <p:nvPr/>
        </p:nvSpPr>
        <p:spPr>
          <a:xfrm>
            <a:off x="2409199" y="5803214"/>
            <a:ext cx="309699"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B</a:t>
            </a:r>
          </a:p>
        </p:txBody>
      </p:sp>
      <p:sp>
        <p:nvSpPr>
          <p:cNvPr id="251" name="Shape 251"/>
          <p:cNvSpPr txBox="1"/>
          <p:nvPr/>
        </p:nvSpPr>
        <p:spPr>
          <a:xfrm>
            <a:off x="6548285" y="4372347"/>
            <a:ext cx="635109"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SUM</a:t>
            </a:r>
          </a:p>
        </p:txBody>
      </p:sp>
      <p:sp>
        <p:nvSpPr>
          <p:cNvPr id="252" name="Shape 252"/>
          <p:cNvSpPr txBox="1"/>
          <p:nvPr/>
        </p:nvSpPr>
        <p:spPr>
          <a:xfrm>
            <a:off x="6535324" y="5812507"/>
            <a:ext cx="800027"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CARRY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b="0" i="0" u="none" strike="noStrike" cap="none" dirty="0">
                <a:solidFill>
                  <a:schemeClr val="dk1"/>
                </a:solidFill>
                <a:latin typeface="Calibri"/>
                <a:ea typeface="Calibri"/>
                <a:cs typeface="Calibri"/>
                <a:sym typeface="Calibri"/>
              </a:rPr>
              <a:t>Half adder: functional specifications</a:t>
            </a:r>
          </a:p>
        </p:txBody>
      </p:sp>
      <p:sp>
        <p:nvSpPr>
          <p:cNvPr id="268" name="Shape 268"/>
          <p:cNvSpPr txBox="1">
            <a:spLocks noGrp="1"/>
          </p:cNvSpPr>
          <p:nvPr>
            <p:ph idx="1"/>
          </p:nvPr>
        </p:nvSpPr>
        <p:spPr>
          <a:xfrm>
            <a:off x="1942415" y="1531210"/>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From functional description it is possible to fill the truth table and obtain the circuit structure</a:t>
            </a:r>
          </a:p>
        </p:txBody>
      </p:sp>
      <p:pic>
        <p:nvPicPr>
          <p:cNvPr id="270" name="Shape 270"/>
          <p:cNvPicPr preferRelativeResize="0"/>
          <p:nvPr/>
        </p:nvPicPr>
        <p:blipFill rotWithShape="1">
          <a:blip r:embed="rId3">
            <a:alphaModFix/>
          </a:blip>
          <a:srcRect/>
          <a:stretch/>
        </p:blipFill>
        <p:spPr>
          <a:xfrm>
            <a:off x="5758019" y="3083172"/>
            <a:ext cx="2924065" cy="1590884"/>
          </a:xfrm>
          <a:prstGeom prst="rect">
            <a:avLst/>
          </a:prstGeom>
          <a:noFill/>
          <a:ln>
            <a:noFill/>
          </a:ln>
        </p:spPr>
      </p:pic>
      <p:graphicFrame>
        <p:nvGraphicFramePr>
          <p:cNvPr id="271" name="Shape 271"/>
          <p:cNvGraphicFramePr/>
          <p:nvPr>
            <p:extLst>
              <p:ext uri="{D42A27DB-BD31-4B8C-83A1-F6EECF244321}">
                <p14:modId xmlns:p14="http://schemas.microsoft.com/office/powerpoint/2010/main" val="2493449240"/>
              </p:ext>
            </p:extLst>
          </p:nvPr>
        </p:nvGraphicFramePr>
        <p:xfrm>
          <a:off x="2090099" y="3083172"/>
          <a:ext cx="3312400" cy="1854250"/>
        </p:xfrm>
        <a:graphic>
          <a:graphicData uri="http://schemas.openxmlformats.org/drawingml/2006/table">
            <a:tbl>
              <a:tblPr firstRow="1" bandRow="1">
                <a:noFill/>
                <a:tableStyleId>{EBDF3672-1CF2-4720-99A3-EA49A1275005}</a:tableStyleId>
              </a:tblPr>
              <a:tblGrid>
                <a:gridCol w="828100">
                  <a:extLst>
                    <a:ext uri="{9D8B030D-6E8A-4147-A177-3AD203B41FA5}">
                      <a16:colId xmlns:a16="http://schemas.microsoft.com/office/drawing/2014/main" val="20000"/>
                    </a:ext>
                  </a:extLst>
                </a:gridCol>
                <a:gridCol w="828100">
                  <a:extLst>
                    <a:ext uri="{9D8B030D-6E8A-4147-A177-3AD203B41FA5}">
                      <a16:colId xmlns:a16="http://schemas.microsoft.com/office/drawing/2014/main" val="20001"/>
                    </a:ext>
                  </a:extLst>
                </a:gridCol>
                <a:gridCol w="828100">
                  <a:extLst>
                    <a:ext uri="{9D8B030D-6E8A-4147-A177-3AD203B41FA5}">
                      <a16:colId xmlns:a16="http://schemas.microsoft.com/office/drawing/2014/main" val="20002"/>
                    </a:ext>
                  </a:extLst>
                </a:gridCol>
                <a:gridCol w="828100">
                  <a:extLst>
                    <a:ext uri="{9D8B030D-6E8A-4147-A177-3AD203B41FA5}">
                      <a16:colId xmlns:a16="http://schemas.microsoft.com/office/drawing/2014/main" val="20003"/>
                    </a:ext>
                  </a:extLst>
                </a:gridCol>
              </a:tblGrid>
              <a:tr h="370850">
                <a:tc>
                  <a:txBody>
                    <a:bodyPr/>
                    <a:lstStyle/>
                    <a:p>
                      <a:pPr marL="0" marR="0" lvl="0" indent="0" algn="ctr" rtl="0">
                        <a:spcBef>
                          <a:spcPts val="0"/>
                        </a:spcBef>
                        <a:buSzPct val="25000"/>
                        <a:buNone/>
                      </a:pPr>
                      <a:r>
                        <a:rPr lang="en-GB" sz="1800" u="none" strike="noStrike" cap="none"/>
                        <a:t>A</a:t>
                      </a:r>
                    </a:p>
                  </a:txBody>
                  <a:tcPr marL="91450" marR="91450" marT="45725" marB="45725"/>
                </a:tc>
                <a:tc>
                  <a:txBody>
                    <a:bodyPr/>
                    <a:lstStyle/>
                    <a:p>
                      <a:pPr marL="0" marR="0" lvl="0" indent="0" algn="ctr" rtl="0">
                        <a:spcBef>
                          <a:spcPts val="0"/>
                        </a:spcBef>
                        <a:buSzPct val="25000"/>
                        <a:buNone/>
                      </a:pPr>
                      <a:r>
                        <a:rPr lang="en-GB" sz="1800" u="none" strike="noStrike" cap="none"/>
                        <a:t>B</a:t>
                      </a:r>
                    </a:p>
                  </a:txBody>
                  <a:tcPr marL="91450" marR="91450" marT="45725" marB="45725"/>
                </a:tc>
                <a:tc>
                  <a:txBody>
                    <a:bodyPr/>
                    <a:lstStyle/>
                    <a:p>
                      <a:pPr marL="0" marR="0" lvl="0" indent="0" algn="ctr" rtl="0">
                        <a:spcBef>
                          <a:spcPts val="0"/>
                        </a:spcBef>
                        <a:buSzPct val="25000"/>
                        <a:buNone/>
                      </a:pPr>
                      <a:r>
                        <a:rPr lang="en-GB" sz="1800" u="none" strike="noStrike" cap="none"/>
                        <a:t>SUM</a:t>
                      </a:r>
                    </a:p>
                  </a:txBody>
                  <a:tcPr marL="91450" marR="91450" marT="45725" marB="45725"/>
                </a:tc>
                <a:tc>
                  <a:txBody>
                    <a:bodyPr/>
                    <a:lstStyle/>
                    <a:p>
                      <a:pPr marL="0" marR="0" lvl="0" indent="0" algn="ctr" rtl="0">
                        <a:spcBef>
                          <a:spcPts val="0"/>
                        </a:spcBef>
                        <a:buSzPct val="25000"/>
                        <a:buNone/>
                      </a:pPr>
                      <a:r>
                        <a:rPr lang="en-GB" sz="1800" u="none" strike="noStrike" cap="none"/>
                        <a:t>CARRY</a:t>
                      </a: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dirty="0"/>
                        <a:t>0</a:t>
                      </a:r>
                    </a:p>
                  </a:txBody>
                  <a:tcPr marL="91450" marR="91450" marT="45725" marB="45725"/>
                </a:tc>
                <a:tc>
                  <a:txBody>
                    <a:bodyPr/>
                    <a:lstStyle/>
                    <a:p>
                      <a:pPr marL="0" marR="0" lvl="0" indent="0" algn="ctr" rtl="0">
                        <a:spcBef>
                          <a:spcPts val="0"/>
                        </a:spcBef>
                        <a:buSzPct val="25000"/>
                        <a:buNone/>
                      </a:pPr>
                      <a:r>
                        <a:rPr lang="en-GB" sz="1800" u="none" strike="noStrike" cap="none" dirty="0"/>
                        <a:t>1</a:t>
                      </a:r>
                    </a:p>
                  </a:txBody>
                  <a:tcPr marL="91450" marR="91450" marT="45725" marB="45725"/>
                </a:tc>
                <a:extLst>
                  <a:ext uri="{0D108BD9-81ED-4DB2-BD59-A6C34878D82A}">
                    <a16:rowId xmlns:a16="http://schemas.microsoft.com/office/drawing/2014/main" val="10004"/>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Half adder: entity</a:t>
            </a:r>
          </a:p>
        </p:txBody>
      </p:sp>
      <p:sp>
        <p:nvSpPr>
          <p:cNvPr id="259" name="Shape 259"/>
          <p:cNvSpPr txBox="1">
            <a:spLocks noGrp="1"/>
          </p:cNvSpPr>
          <p:nvPr>
            <p:ph idx="1"/>
          </p:nvPr>
        </p:nvSpPr>
        <p:spPr>
          <a:xfrm>
            <a:off x="1945200" y="1534291"/>
            <a:ext cx="6589199" cy="648071"/>
          </a:xfrm>
          <a:prstGeom prst="rect">
            <a:avLst/>
          </a:prstGeom>
          <a:noFill/>
          <a:ln>
            <a:noFill/>
          </a:ln>
        </p:spPr>
        <p:txBody>
          <a:bodyPr wrap="square" lIns="91425" tIns="45700" rIns="91425" bIns="45700" anchor="t" anchorCtr="0">
            <a:noAutofit/>
          </a:bodyPr>
          <a:lstStyle/>
          <a:p>
            <a:pPr marL="342900" marR="0" lvl="0" indent="-342900" algn="l" rtl="0">
              <a:lnSpc>
                <a:spcPct val="80000"/>
              </a:lnSpc>
              <a:spcBef>
                <a:spcPts val="0"/>
              </a:spcBef>
              <a:buClr>
                <a:schemeClr val="dk1"/>
              </a:buClr>
              <a:buSzPct val="100909"/>
              <a:buFont typeface="Noto Sans Symbols"/>
              <a:buChar char="▪"/>
            </a:pPr>
            <a:r>
              <a:rPr lang="en-GB" sz="2400" b="0" i="0" u="none" strike="noStrike" cap="none" dirty="0">
                <a:solidFill>
                  <a:schemeClr val="dk1"/>
                </a:solidFill>
                <a:latin typeface="Calibri"/>
                <a:ea typeface="Calibri"/>
                <a:cs typeface="Calibri"/>
                <a:sym typeface="Calibri"/>
              </a:rPr>
              <a:t>The following VHDL entity corresponds to the top level of the circuit:</a:t>
            </a:r>
          </a:p>
        </p:txBody>
      </p:sp>
      <p:sp>
        <p:nvSpPr>
          <p:cNvPr id="261" name="Shape 261"/>
          <p:cNvSpPr txBox="1"/>
          <p:nvPr/>
        </p:nvSpPr>
        <p:spPr>
          <a:xfrm>
            <a:off x="1945201" y="2333627"/>
            <a:ext cx="6589199" cy="3754874"/>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a:solidFill>
                  <a:schemeClr val="dk2"/>
                </a:solidFill>
                <a:latin typeface="Courier New"/>
                <a:ea typeface="Courier New"/>
                <a:cs typeface="Courier New"/>
                <a:sym typeface="Courier New"/>
              </a:rPr>
              <a:t>-- Entity declaration of half adder</a:t>
            </a:r>
          </a:p>
          <a:p>
            <a:pPr marL="0" marR="0" lvl="0" indent="0" algn="l" rtl="0">
              <a:spcBef>
                <a:spcPts val="0"/>
              </a:spcBef>
              <a:buNone/>
            </a:pPr>
            <a:endParaRPr sz="2000">
              <a:solidFill>
                <a:schemeClr val="dk2"/>
              </a:solidFill>
              <a:latin typeface="Courier New"/>
              <a:ea typeface="Courier New"/>
              <a:cs typeface="Courier New"/>
              <a:sym typeface="Courier New"/>
            </a:endParaRP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entity</a:t>
            </a:r>
            <a:r>
              <a:rPr lang="en-GB" sz="2000">
                <a:solidFill>
                  <a:schemeClr val="dk1"/>
                </a:solidFill>
                <a:latin typeface="Courier New"/>
                <a:ea typeface="Courier New"/>
                <a:cs typeface="Courier New"/>
                <a:sym typeface="Courier New"/>
              </a:rPr>
              <a:t> half_adder </a:t>
            </a:r>
            <a:r>
              <a:rPr lang="en-GB" sz="2000" b="1">
                <a:solidFill>
                  <a:schemeClr val="dk1"/>
                </a:solidFill>
                <a:latin typeface="Courier New"/>
                <a:ea typeface="Courier New"/>
                <a:cs typeface="Courier New"/>
                <a:sym typeface="Courier New"/>
              </a:rPr>
              <a:t>is</a:t>
            </a: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port</a:t>
            </a:r>
            <a:r>
              <a:rPr lang="en-GB" sz="2000">
                <a:solidFill>
                  <a:schemeClr val="dk1"/>
                </a:solidFill>
                <a:latin typeface="Courier New"/>
                <a:ea typeface="Courier New"/>
                <a:cs typeface="Courier New"/>
                <a:sym typeface="Courier New"/>
              </a:rPr>
              <a:t> </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a:t>
            </a:r>
          </a:p>
          <a:p>
            <a:pPr marL="457200" marR="0" lvl="1" indent="-63500" algn="l" rtl="0">
              <a:spcBef>
                <a:spcPts val="0"/>
              </a:spcBef>
              <a:buSzPct val="25000"/>
              <a:buNone/>
            </a:pPr>
            <a:r>
              <a:rPr lang="en-GB" sz="2000" b="0" i="0" u="none" strike="noStrike" cap="none">
                <a:solidFill>
                  <a:schemeClr val="dk1"/>
                </a:solidFill>
                <a:latin typeface="Courier New"/>
                <a:ea typeface="Courier New"/>
                <a:cs typeface="Courier New"/>
                <a:sym typeface="Courier New"/>
              </a:rPr>
              <a:t>A:</a:t>
            </a:r>
            <a:r>
              <a:rPr lang="en-GB" sz="2000" b="1" i="0" u="none" strike="noStrike" cap="none">
                <a:solidFill>
                  <a:schemeClr val="dk1"/>
                </a:solidFill>
                <a:latin typeface="Courier New"/>
                <a:ea typeface="Courier New"/>
                <a:cs typeface="Courier New"/>
                <a:sym typeface="Courier New"/>
              </a:rPr>
              <a:t> in</a:t>
            </a:r>
            <a:r>
              <a:rPr lang="en-GB" sz="2000" b="0" i="0" u="none" strike="noStrike" cap="none">
                <a:solidFill>
                  <a:schemeClr val="dk1"/>
                </a:solidFill>
                <a:latin typeface="Courier New"/>
                <a:ea typeface="Courier New"/>
                <a:cs typeface="Courier New"/>
                <a:sym typeface="Courier New"/>
              </a:rPr>
              <a:t> bit; </a:t>
            </a:r>
          </a:p>
          <a:p>
            <a:pPr marL="457200" marR="0" lvl="1" indent="-63500" algn="l" rtl="0">
              <a:spcBef>
                <a:spcPts val="0"/>
              </a:spcBef>
              <a:buSzPct val="25000"/>
              <a:buNone/>
            </a:pPr>
            <a:r>
              <a:rPr lang="en-GB" sz="2000" b="0" i="0" u="none" strike="noStrike" cap="none">
                <a:solidFill>
                  <a:schemeClr val="dk1"/>
                </a:solidFill>
                <a:latin typeface="Courier New"/>
                <a:ea typeface="Courier New"/>
                <a:cs typeface="Courier New"/>
                <a:sym typeface="Courier New"/>
              </a:rPr>
              <a:t>B: </a:t>
            </a:r>
            <a:r>
              <a:rPr lang="en-GB" sz="2000" b="1" i="0" u="none" strike="noStrike" cap="none">
                <a:solidFill>
                  <a:schemeClr val="dk1"/>
                </a:solidFill>
                <a:latin typeface="Courier New"/>
                <a:ea typeface="Courier New"/>
                <a:cs typeface="Courier New"/>
                <a:sym typeface="Courier New"/>
              </a:rPr>
              <a:t>in</a:t>
            </a:r>
            <a:r>
              <a:rPr lang="en-GB" sz="2000" b="0" i="0" u="none" strike="noStrike" cap="none">
                <a:solidFill>
                  <a:schemeClr val="dk1"/>
                </a:solidFill>
                <a:latin typeface="Courier New"/>
                <a:ea typeface="Courier New"/>
                <a:cs typeface="Courier New"/>
                <a:sym typeface="Courier New"/>
              </a:rPr>
              <a:t> bit;</a:t>
            </a:r>
          </a:p>
          <a:p>
            <a:pPr marL="457200" marR="0" lvl="1" indent="-63500" algn="l" rtl="0">
              <a:spcBef>
                <a:spcPts val="0"/>
              </a:spcBef>
              <a:buSzPct val="25000"/>
              <a:buNone/>
            </a:pPr>
            <a:r>
              <a:rPr lang="en-GB" sz="2000" b="0" i="0" u="none" strike="noStrike" cap="none">
                <a:solidFill>
                  <a:schemeClr val="dk1"/>
                </a:solidFill>
                <a:latin typeface="Courier New"/>
                <a:ea typeface="Courier New"/>
                <a:cs typeface="Courier New"/>
                <a:sym typeface="Courier New"/>
              </a:rPr>
              <a:t>SUM: </a:t>
            </a:r>
            <a:r>
              <a:rPr lang="en-GB" sz="2000" b="1" i="0" u="none" strike="noStrike" cap="none">
                <a:solidFill>
                  <a:schemeClr val="dk1"/>
                </a:solidFill>
                <a:latin typeface="Courier New"/>
                <a:ea typeface="Courier New"/>
                <a:cs typeface="Courier New"/>
                <a:sym typeface="Courier New"/>
              </a:rPr>
              <a:t>out</a:t>
            </a:r>
            <a:r>
              <a:rPr lang="en-GB" sz="2000" b="0" i="0" u="none" strike="noStrike" cap="none">
                <a:solidFill>
                  <a:schemeClr val="dk1"/>
                </a:solidFill>
                <a:latin typeface="Courier New"/>
                <a:ea typeface="Courier New"/>
                <a:cs typeface="Courier New"/>
                <a:sym typeface="Courier New"/>
              </a:rPr>
              <a:t> bit;</a:t>
            </a:r>
          </a:p>
          <a:p>
            <a:pPr marL="457200" marR="0" lvl="1" indent="-63500" algn="l" rtl="0">
              <a:spcBef>
                <a:spcPts val="0"/>
              </a:spcBef>
              <a:buSzPct val="25000"/>
              <a:buNone/>
            </a:pPr>
            <a:r>
              <a:rPr lang="en-GB" sz="2000" b="0" i="0" u="none" strike="noStrike" cap="none">
                <a:solidFill>
                  <a:schemeClr val="dk1"/>
                </a:solidFill>
                <a:latin typeface="Courier New"/>
                <a:ea typeface="Courier New"/>
                <a:cs typeface="Courier New"/>
                <a:sym typeface="Courier New"/>
              </a:rPr>
              <a:t>CARRY: </a:t>
            </a:r>
            <a:r>
              <a:rPr lang="en-GB" sz="2000" b="1" i="0" u="none" strike="noStrike" cap="none">
                <a:solidFill>
                  <a:schemeClr val="dk1"/>
                </a:solidFill>
                <a:latin typeface="Courier New"/>
                <a:ea typeface="Courier New"/>
                <a:cs typeface="Courier New"/>
                <a:sym typeface="Courier New"/>
              </a:rPr>
              <a:t>out</a:t>
            </a:r>
            <a:r>
              <a:rPr lang="en-GB" sz="2000" b="0" i="0" u="none" strike="noStrike" cap="none">
                <a:solidFill>
                  <a:schemeClr val="dk1"/>
                </a:solidFill>
                <a:latin typeface="Courier New"/>
                <a:ea typeface="Courier New"/>
                <a:cs typeface="Courier New"/>
                <a:sym typeface="Courier New"/>
              </a:rPr>
              <a:t> bit</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end</a:t>
            </a:r>
            <a:r>
              <a:rPr lang="en-GB" sz="2000">
                <a:solidFill>
                  <a:schemeClr val="dk1"/>
                </a:solidFill>
                <a:latin typeface="Courier New"/>
                <a:ea typeface="Courier New"/>
                <a:cs typeface="Courier New"/>
                <a:sym typeface="Courier New"/>
              </a:rPr>
              <a:t> half_adder ;</a:t>
            </a:r>
          </a:p>
          <a:p>
            <a:pPr marL="0" marR="0" lvl="0" indent="0" algn="l" rtl="0">
              <a:spcBef>
                <a:spcPts val="0"/>
              </a:spcBef>
              <a:buNone/>
            </a:pPr>
            <a:endParaRPr sz="18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Half adder: architecture (1)</a:t>
            </a:r>
          </a:p>
        </p:txBody>
      </p:sp>
      <p:sp>
        <p:nvSpPr>
          <p:cNvPr id="278" name="Shape 278"/>
          <p:cNvSpPr txBox="1">
            <a:spLocks noGrp="1"/>
          </p:cNvSpPr>
          <p:nvPr>
            <p:ph idx="1"/>
          </p:nvPr>
        </p:nvSpPr>
        <p:spPr>
          <a:xfrm>
            <a:off x="1943201" y="1393859"/>
            <a:ext cx="6591199" cy="792086"/>
          </a:xfrm>
          <a:prstGeom prst="rect">
            <a:avLst/>
          </a:prstGeom>
          <a:noFill/>
          <a:ln>
            <a:noFill/>
          </a:ln>
        </p:spPr>
        <p:txBody>
          <a:bodyPr wrap="square"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functionality is described in the architecture associated to the entity</a:t>
            </a:r>
          </a:p>
          <a:p>
            <a:pPr marL="400050" marR="0" lvl="1" indent="-6350" algn="l" rtl="0">
              <a:lnSpc>
                <a:spcPct val="90000"/>
              </a:lnSpc>
              <a:spcBef>
                <a:spcPts val="400"/>
              </a:spcBef>
              <a:spcAft>
                <a:spcPts val="0"/>
              </a:spcAft>
              <a:buClr>
                <a:schemeClr val="dk1"/>
              </a:buClr>
              <a:buSzPct val="25000"/>
              <a:buFont typeface="Arial"/>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lnSpc>
                <a:spcPct val="90000"/>
              </a:lnSpc>
              <a:spcBef>
                <a:spcPts val="400"/>
              </a:spcBef>
              <a:buClr>
                <a:schemeClr val="dk1"/>
              </a:buClr>
              <a:buSzPct val="25000"/>
              <a:buFont typeface="Arial"/>
              <a:buNone/>
            </a:pPr>
            <a:endParaRPr sz="2000" b="0" i="0" u="none" strike="noStrike" cap="none" dirty="0">
              <a:solidFill>
                <a:srgbClr val="17365D"/>
              </a:solidFill>
              <a:latin typeface="Courier New"/>
              <a:ea typeface="Courier New"/>
              <a:cs typeface="Courier New"/>
              <a:sym typeface="Courier New"/>
            </a:endParaRPr>
          </a:p>
        </p:txBody>
      </p:sp>
      <p:sp>
        <p:nvSpPr>
          <p:cNvPr id="280" name="Shape 280"/>
          <p:cNvSpPr txBox="1"/>
          <p:nvPr/>
        </p:nvSpPr>
        <p:spPr>
          <a:xfrm>
            <a:off x="1943201" y="2392912"/>
            <a:ext cx="6591199" cy="2862322"/>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architecture</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ha_arch</a:t>
            </a:r>
            <a:r>
              <a:rPr lang="en-GB" sz="2000" dirty="0">
                <a:solidFill>
                  <a:schemeClr val="dk1"/>
                </a:solidFill>
                <a:latin typeface="Courier New"/>
                <a:ea typeface="Courier New"/>
                <a:cs typeface="Courier New"/>
                <a:sym typeface="Courier New"/>
              </a:rPr>
              <a:t> </a:t>
            </a:r>
            <a:r>
              <a:rPr lang="en-GB" sz="2000" b="1" dirty="0">
                <a:solidFill>
                  <a:schemeClr val="dk1"/>
                </a:solidFill>
                <a:latin typeface="Courier New"/>
                <a:ea typeface="Courier New"/>
                <a:cs typeface="Courier New"/>
                <a:sym typeface="Courier New"/>
              </a:rPr>
              <a:t>of</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half_adder</a:t>
            </a:r>
            <a:r>
              <a:rPr lang="en-GB" sz="2000" dirty="0">
                <a:solidFill>
                  <a:schemeClr val="dk1"/>
                </a:solidFill>
                <a:latin typeface="Courier New"/>
                <a:ea typeface="Courier New"/>
                <a:cs typeface="Courier New"/>
                <a:sym typeface="Courier New"/>
              </a:rPr>
              <a:t> </a:t>
            </a:r>
            <a:r>
              <a:rPr lang="en-GB" sz="2000" b="1" dirty="0">
                <a:solidFill>
                  <a:schemeClr val="dk1"/>
                </a:solidFill>
                <a:latin typeface="Courier New"/>
                <a:ea typeface="Courier New"/>
                <a:cs typeface="Courier New"/>
                <a:sym typeface="Courier New"/>
              </a:rPr>
              <a:t>is</a:t>
            </a: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begin</a:t>
            </a: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ha_arch</a:t>
            </a:r>
            <a:r>
              <a:rPr lang="en-GB" sz="2000" dirty="0">
                <a:solidFill>
                  <a:schemeClr val="dk1"/>
                </a:solidFill>
                <a:latin typeface="Courier New"/>
                <a:ea typeface="Courier New"/>
                <a:cs typeface="Courier New"/>
                <a:sym typeface="Courier New"/>
              </a:rPr>
              <a:t> ;</a:t>
            </a:r>
          </a:p>
        </p:txBody>
      </p:sp>
      <p:sp>
        <p:nvSpPr>
          <p:cNvPr id="281" name="Shape 281"/>
          <p:cNvSpPr/>
          <p:nvPr/>
        </p:nvSpPr>
        <p:spPr>
          <a:xfrm>
            <a:off x="1943201" y="5668682"/>
            <a:ext cx="6591199" cy="830996"/>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dirty="0">
                <a:solidFill>
                  <a:schemeClr val="dk1"/>
                </a:solidFill>
                <a:latin typeface="Calibri"/>
                <a:ea typeface="Calibri"/>
                <a:cs typeface="Calibri"/>
                <a:sym typeface="Calibri"/>
              </a:rPr>
              <a:t>Instructions contained in concurrent area are treated as parallelly evolving</a:t>
            </a:r>
          </a:p>
        </p:txBody>
      </p:sp>
      <p:sp>
        <p:nvSpPr>
          <p:cNvPr id="282" name="Shape 282"/>
          <p:cNvSpPr txBox="1"/>
          <p:nvPr/>
        </p:nvSpPr>
        <p:spPr>
          <a:xfrm>
            <a:off x="2181321" y="3637356"/>
            <a:ext cx="3579400" cy="1015662"/>
          </a:xfrm>
          <a:prstGeom prst="rect">
            <a:avLst/>
          </a:prstGeom>
          <a:solidFill>
            <a:schemeClr val="lt1"/>
          </a:solidFill>
          <a:ln w="25400" cap="flat" cmpd="sng">
            <a:solidFill>
              <a:schemeClr val="accent3"/>
            </a:solidFill>
            <a:prstDash val="solid"/>
            <a:round/>
            <a:headEnd type="none" w="med" len="med"/>
            <a:tailEnd type="none" w="med" len="med"/>
          </a:ln>
        </p:spPr>
        <p:txBody>
          <a:bodyPr wrap="square" lIns="91425" tIns="45700" rIns="91425" bIns="45700" anchor="t" anchorCtr="0">
            <a:noAutofit/>
          </a:bodyPr>
          <a:lstStyle/>
          <a:p>
            <a:pPr marL="0" marR="0" lvl="0" indent="0" algn="ctr" rtl="0">
              <a:spcBef>
                <a:spcPts val="0"/>
              </a:spcBef>
              <a:buNone/>
            </a:pPr>
            <a:endParaRPr sz="2000" dirty="0">
              <a:solidFill>
                <a:schemeClr val="dk1"/>
              </a:solidFill>
              <a:latin typeface="Calibri"/>
              <a:ea typeface="Calibri"/>
              <a:cs typeface="Calibri"/>
              <a:sym typeface="Calibri"/>
            </a:endParaRPr>
          </a:p>
          <a:p>
            <a:pPr marL="0" marR="0" lvl="0" indent="0" algn="ctr" rtl="0">
              <a:spcBef>
                <a:spcPts val="0"/>
              </a:spcBef>
              <a:buSzPct val="25000"/>
              <a:buNone/>
            </a:pPr>
            <a:r>
              <a:rPr lang="en-GB" sz="2000" dirty="0">
                <a:solidFill>
                  <a:schemeClr val="dk1"/>
                </a:solidFill>
                <a:latin typeface="Calibri"/>
                <a:ea typeface="Calibri"/>
                <a:cs typeface="Calibri"/>
                <a:sym typeface="Calibri"/>
              </a:rPr>
              <a:t>Concurrent area</a:t>
            </a:r>
          </a:p>
          <a:p>
            <a:pPr marL="0" marR="0" lvl="0" indent="0" algn="ctr" rtl="0">
              <a:spcBef>
                <a:spcPts val="0"/>
              </a:spcBef>
              <a:buNone/>
            </a:pPr>
            <a:endParaRPr sz="2000" dirty="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Concurrent area: constructs (1)</a:t>
            </a:r>
          </a:p>
        </p:txBody>
      </p:sp>
      <p:sp>
        <p:nvSpPr>
          <p:cNvPr id="289" name="Shape 289"/>
          <p:cNvSpPr txBox="1">
            <a:spLocks noGrp="1"/>
          </p:cNvSpPr>
          <p:nvPr>
            <p:ph idx="1"/>
          </p:nvPr>
        </p:nvSpPr>
        <p:spPr>
          <a:xfrm>
            <a:off x="1945201" y="1282843"/>
            <a:ext cx="6589199" cy="936103"/>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Concurrent assignment:</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a:t>
            </a:r>
            <a:r>
              <a:rPr lang="en-GB" sz="2000" b="1" i="0" u="none" strike="noStrike" cap="none" dirty="0">
                <a:solidFill>
                  <a:schemeClr val="dk1"/>
                </a:solidFill>
                <a:latin typeface="Calibri"/>
                <a:ea typeface="Calibri"/>
                <a:cs typeface="Calibri"/>
                <a:sym typeface="Calibri"/>
              </a:rPr>
              <a:t>&lt;=</a:t>
            </a:r>
            <a:r>
              <a:rPr lang="en-GB" sz="2000" b="0" i="0" u="none" strike="noStrike" cap="none" dirty="0">
                <a:solidFill>
                  <a:schemeClr val="dk1"/>
                </a:solidFill>
                <a:latin typeface="Calibri"/>
                <a:ea typeface="Calibri"/>
                <a:cs typeface="Calibri"/>
                <a:sym typeface="Calibri"/>
              </a:rPr>
              <a:t> operator is used to assign values to a signal</a:t>
            </a:r>
          </a:p>
        </p:txBody>
      </p:sp>
      <p:sp>
        <p:nvSpPr>
          <p:cNvPr id="291" name="Shape 291"/>
          <p:cNvSpPr txBox="1"/>
          <p:nvPr/>
        </p:nvSpPr>
        <p:spPr>
          <a:xfrm>
            <a:off x="2926158" y="2325558"/>
            <a:ext cx="3312367" cy="1015662"/>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a:solidFill>
                  <a:schemeClr val="dk1"/>
                </a:solidFill>
                <a:latin typeface="Courier New"/>
                <a:ea typeface="Courier New"/>
                <a:cs typeface="Courier New"/>
                <a:sym typeface="Courier New"/>
              </a:rPr>
              <a:t>Z &lt;= A;</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Z &lt;= '1';</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Z_vector &lt;= "10001";</a:t>
            </a:r>
          </a:p>
        </p:txBody>
      </p:sp>
      <p:sp>
        <p:nvSpPr>
          <p:cNvPr id="292" name="Shape 292"/>
          <p:cNvSpPr txBox="1"/>
          <p:nvPr/>
        </p:nvSpPr>
        <p:spPr>
          <a:xfrm>
            <a:off x="1945201" y="3624619"/>
            <a:ext cx="6589199" cy="1152126"/>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dirty="0">
                <a:solidFill>
                  <a:schemeClr val="dk1"/>
                </a:solidFill>
                <a:latin typeface="Calibri"/>
                <a:ea typeface="Calibri"/>
                <a:cs typeface="Calibri"/>
                <a:sym typeface="Calibri"/>
              </a:rPr>
              <a:t>Conditional assignment:</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When a certain condition is verified, a value is assigned to a signal</a:t>
            </a:r>
          </a:p>
        </p:txBody>
      </p:sp>
      <p:sp>
        <p:nvSpPr>
          <p:cNvPr id="293" name="Shape 293"/>
          <p:cNvSpPr txBox="1"/>
          <p:nvPr/>
        </p:nvSpPr>
        <p:spPr>
          <a:xfrm>
            <a:off x="2926158" y="5262180"/>
            <a:ext cx="4968551" cy="1015662"/>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Z &lt;= A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SEL = "00" </a:t>
            </a:r>
            <a:r>
              <a:rPr lang="en-GB" sz="2000" b="1" i="0" u="none" strike="noStrike" cap="none" dirty="0">
                <a:solidFill>
                  <a:schemeClr val="dk1"/>
                </a:solidFill>
                <a:latin typeface="Courier New"/>
                <a:ea typeface="Courier New"/>
                <a:cs typeface="Courier New"/>
                <a:sym typeface="Courier New"/>
              </a:rPr>
              <a:t>else</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B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SEL = "11" </a:t>
            </a:r>
            <a:r>
              <a:rPr lang="en-GB" sz="2000" b="1" i="0" u="none" strike="noStrike" cap="none" dirty="0">
                <a:solidFill>
                  <a:schemeClr val="dk1"/>
                </a:solidFill>
                <a:latin typeface="Courier New"/>
                <a:ea typeface="Courier New"/>
                <a:cs typeface="Courier New"/>
                <a:sym typeface="Courier New"/>
              </a:rPr>
              <a:t>else</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title"/>
          </p:nvPr>
        </p:nvSpPr>
        <p:spPr>
          <a:prstGeom prst="rect">
            <a:avLst/>
          </a:prstGeom>
          <a:noFill/>
          <a:ln>
            <a:noFill/>
          </a:ln>
        </p:spPr>
        <p:txBody>
          <a:bodyPr wrap="square" lIns="91425" tIns="45700" rIns="91425" bIns="45700" anchor="ctr" anchorCtr="0">
            <a:noAutofit/>
          </a:bodyPr>
          <a:lstStyle/>
          <a:p>
            <a:pPr lvl="0">
              <a:spcBef>
                <a:spcPts val="0"/>
              </a:spcBef>
              <a:buClr>
                <a:schemeClr val="dk1"/>
              </a:buClr>
              <a:buSzPct val="25000"/>
            </a:pPr>
            <a:r>
              <a:rPr lang="en-GB" sz="3600" dirty="0">
                <a:solidFill>
                  <a:schemeClr val="dk1"/>
                </a:solidFill>
                <a:latin typeface="Calibri"/>
                <a:ea typeface="Calibri"/>
                <a:cs typeface="Calibri"/>
                <a:sym typeface="Calibri"/>
              </a:rPr>
              <a:t>Concurrent area: constructs (2)</a:t>
            </a:r>
            <a:endParaRPr lang="en-GB" sz="3600" b="0" i="0" u="none" strike="noStrike" cap="none" dirty="0">
              <a:solidFill>
                <a:schemeClr val="dk1"/>
              </a:solidFill>
              <a:latin typeface="Calibri"/>
              <a:ea typeface="Calibri"/>
              <a:cs typeface="Calibri"/>
              <a:sym typeface="Calibri"/>
            </a:endParaRPr>
          </a:p>
        </p:txBody>
      </p:sp>
      <p:sp>
        <p:nvSpPr>
          <p:cNvPr id="300" name="Shape 300"/>
          <p:cNvSpPr txBox="1">
            <a:spLocks noGrp="1"/>
          </p:cNvSpPr>
          <p:nvPr>
            <p:ph idx="1"/>
          </p:nvPr>
        </p:nvSpPr>
        <p:spPr>
          <a:xfrm>
            <a:off x="1945201" y="1401526"/>
            <a:ext cx="6589199" cy="1584175"/>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Assignment with selection: </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Similar to the conditional assignment, it allows to quickly enumerate a lot of different cases </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Similar to if and switch-case instructions of C language</a:t>
            </a:r>
          </a:p>
        </p:txBody>
      </p:sp>
      <p:sp>
        <p:nvSpPr>
          <p:cNvPr id="302" name="Shape 302"/>
          <p:cNvSpPr txBox="1"/>
          <p:nvPr/>
        </p:nvSpPr>
        <p:spPr>
          <a:xfrm>
            <a:off x="2483443" y="3636707"/>
            <a:ext cx="4464496" cy="1938991"/>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with</a:t>
            </a:r>
            <a:r>
              <a:rPr lang="en-GB" sz="2000" b="0" i="0" u="none" strike="noStrike" cap="none" dirty="0">
                <a:solidFill>
                  <a:schemeClr val="dk1"/>
                </a:solidFill>
                <a:latin typeface="Courier New"/>
                <a:ea typeface="Courier New"/>
                <a:cs typeface="Courier New"/>
                <a:sym typeface="Courier New"/>
              </a:rPr>
              <a:t> SEL </a:t>
            </a:r>
            <a:r>
              <a:rPr lang="en-GB" sz="2000" b="1" i="0" u="none" strike="noStrike" cap="none" dirty="0">
                <a:solidFill>
                  <a:schemeClr val="dk1"/>
                </a:solidFill>
                <a:latin typeface="Courier New"/>
                <a:ea typeface="Courier New"/>
                <a:cs typeface="Courier New"/>
                <a:sym typeface="Courier New"/>
              </a:rPr>
              <a:t>select</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Z &lt;= A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"000",</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B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"001",</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C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"010",</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D </a:t>
            </a: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"011"</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E </a:t>
            </a:r>
            <a:r>
              <a:rPr lang="en-GB" sz="2000" b="1" i="0" u="none" strike="noStrike" cap="none" dirty="0">
                <a:solidFill>
                  <a:schemeClr val="dk1"/>
                </a:solidFill>
                <a:latin typeface="Courier New"/>
                <a:ea typeface="Courier New"/>
                <a:cs typeface="Courier New"/>
                <a:sym typeface="Courier New"/>
              </a:rPr>
              <a:t>when others</a:t>
            </a:r>
            <a:r>
              <a:rPr lang="en-GB" sz="2000" b="0"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240" b="0" i="0" u="none" strike="noStrike" cap="none">
                <a:solidFill>
                  <a:schemeClr val="dk1"/>
                </a:solidFill>
                <a:latin typeface="Calibri"/>
                <a:ea typeface="Calibri"/>
                <a:cs typeface="Calibri"/>
                <a:sym typeface="Calibri"/>
              </a:rPr>
              <a:t>Outline</a:t>
            </a:r>
          </a:p>
        </p:txBody>
      </p:sp>
      <p:sp>
        <p:nvSpPr>
          <p:cNvPr id="99" name="Shape 99"/>
          <p:cNvSpPr txBox="1">
            <a:spLocks noGrp="1"/>
          </p:cNvSpPr>
          <p:nvPr>
            <p:ph idx="1"/>
          </p:nvPr>
        </p:nvSpPr>
        <p:spPr>
          <a:xfrm>
            <a:off x="1942415" y="2133600"/>
            <a:ext cx="6591985" cy="3777622"/>
          </a:xfrm>
          <a:prstGeom prst="rect">
            <a:avLst/>
          </a:prstGeom>
          <a:noFill/>
          <a:ln>
            <a:noFill/>
          </a:ln>
        </p:spPr>
        <p:txBody>
          <a:bodyPr wrap="square" lIns="91425" tIns="45700" rIns="91425" bIns="45700" anchor="t" anchorCtr="0">
            <a:noAutofit/>
          </a:bodyPr>
          <a:lstStyle/>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Hardware Description Languages</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Concurrent and sequential area of VHDL</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Simulation</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GCD Calculator</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Testbench</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FPGA Design Tools</a:t>
            </a:r>
          </a:p>
          <a:p>
            <a:pPr marL="342900" marR="0" lvl="0" indent="-342900" algn="l" rtl="0">
              <a:spcBef>
                <a:spcPts val="480"/>
              </a:spcBef>
              <a:spcAft>
                <a:spcPts val="0"/>
              </a:spcAft>
              <a:buClr>
                <a:schemeClr val="dk1"/>
              </a:buClr>
              <a:buSzPct val="100000"/>
              <a:buFont typeface="Arial"/>
              <a:buChar char="•"/>
            </a:pPr>
            <a:r>
              <a:rPr lang="en-GB" sz="2400" b="0" i="0" u="none" strike="noStrike" cap="none" dirty="0">
                <a:solidFill>
                  <a:schemeClr val="dk1"/>
                </a:solidFill>
                <a:latin typeface="Calibri"/>
                <a:ea typeface="Calibri"/>
                <a:cs typeface="Calibri"/>
                <a:sym typeface="Calibri"/>
              </a:rPr>
              <a:t>References</a:t>
            </a:r>
          </a:p>
          <a:p>
            <a:pPr marL="342900" marR="0" lvl="0" indent="-342900" algn="l" rtl="0">
              <a:spcBef>
                <a:spcPts val="480"/>
              </a:spcBef>
              <a:spcAft>
                <a:spcPts val="0"/>
              </a:spcAft>
              <a:buClr>
                <a:schemeClr val="dk1"/>
              </a:buClr>
              <a:buSzPct val="100000"/>
              <a:buFont typeface="Arial"/>
              <a:buNone/>
            </a:pPr>
            <a:endParaRPr lang="en-GB"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Arial"/>
              <a:buNone/>
            </a:pPr>
            <a:endParaRPr lang="en-GB"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Arial"/>
              <a:buNone/>
            </a:pPr>
            <a:endParaRPr lang="en-GB" sz="2400" b="0" i="0" u="none" strike="noStrike" cap="none" dirty="0">
              <a:solidFill>
                <a:schemeClr val="dk1"/>
              </a:solidFill>
              <a:latin typeface="Calibri"/>
              <a:ea typeface="Calibri"/>
              <a:cs typeface="Calibri"/>
              <a:sym typeface="Calibri"/>
            </a:endParaRPr>
          </a:p>
          <a:p>
            <a:pPr marL="342900" marR="0" lvl="0" indent="-342900" algn="l" rtl="0">
              <a:spcBef>
                <a:spcPts val="480"/>
              </a:spcBef>
              <a:buClr>
                <a:schemeClr val="dk1"/>
              </a:buClr>
              <a:buSzPct val="100000"/>
              <a:buFont typeface="Arial"/>
              <a:buNone/>
            </a:pPr>
            <a:endParaRPr lang="en-GB" sz="24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title"/>
          </p:nvPr>
        </p:nvSpPr>
        <p:spPr>
          <a:prstGeom prst="rect">
            <a:avLst/>
          </a:prstGeom>
          <a:noFill/>
          <a:ln>
            <a:noFill/>
          </a:ln>
        </p:spPr>
        <p:txBody>
          <a:bodyPr wrap="square" lIns="91425" tIns="45700" rIns="91425" bIns="45700" anchor="ctr" anchorCtr="0">
            <a:noAutofit/>
          </a:bodyPr>
          <a:lstStyle/>
          <a:p>
            <a:pPr lvl="0">
              <a:spcBef>
                <a:spcPts val="0"/>
              </a:spcBef>
              <a:buClr>
                <a:schemeClr val="dk1"/>
              </a:buClr>
              <a:buSzPct val="25000"/>
            </a:pPr>
            <a:r>
              <a:rPr lang="en-GB" sz="3600" dirty="0">
                <a:solidFill>
                  <a:schemeClr val="dk1"/>
                </a:solidFill>
                <a:latin typeface="Calibri"/>
                <a:ea typeface="Calibri"/>
                <a:cs typeface="Calibri"/>
                <a:sym typeface="Calibri"/>
              </a:rPr>
              <a:t>Half adder: architecture (2)</a:t>
            </a:r>
            <a:endParaRPr lang="en-GB" sz="3600" b="0" i="0" u="none" strike="noStrike" cap="none" dirty="0">
              <a:solidFill>
                <a:schemeClr val="dk1"/>
              </a:solidFill>
              <a:latin typeface="Calibri"/>
              <a:ea typeface="Calibri"/>
              <a:cs typeface="Calibri"/>
              <a:sym typeface="Calibri"/>
            </a:endParaRPr>
          </a:p>
        </p:txBody>
      </p:sp>
      <p:sp>
        <p:nvSpPr>
          <p:cNvPr id="309" name="Shape 309"/>
          <p:cNvSpPr txBox="1">
            <a:spLocks noGrp="1"/>
          </p:cNvSpPr>
          <p:nvPr>
            <p:ph idx="1"/>
          </p:nvPr>
        </p:nvSpPr>
        <p:spPr>
          <a:xfrm>
            <a:off x="1945201" y="1448778"/>
            <a:ext cx="6589199" cy="864095"/>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Boolean operators are used </a:t>
            </a:r>
            <a:r>
              <a:rPr lang="en-GB" sz="2400" dirty="0">
                <a:solidFill>
                  <a:schemeClr val="tx1"/>
                </a:solidFill>
                <a:latin typeface="Calibri" panose="020F0502020204030204" pitchFamily="34" charset="0"/>
                <a:cs typeface="Calibri" panose="020F0502020204030204" pitchFamily="34" charset="0"/>
              </a:rPr>
              <a:t>to describe computations</a:t>
            </a: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 while </a:t>
            </a:r>
            <a:r>
              <a:rPr lang="en-GB" sz="2400" dirty="0">
                <a:solidFill>
                  <a:schemeClr val="tx1"/>
                </a:solidFill>
                <a:latin typeface="Calibri" panose="020F0502020204030204" pitchFamily="34" charset="0"/>
                <a:cs typeface="Calibri" panose="020F0502020204030204" pitchFamily="34" charset="0"/>
              </a:rPr>
              <a:t>the</a:t>
            </a: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 assignment operator is used to describe the functionality</a:t>
            </a:r>
          </a:p>
        </p:txBody>
      </p:sp>
      <p:sp>
        <p:nvSpPr>
          <p:cNvPr id="311" name="Shape 311"/>
          <p:cNvSpPr txBox="1"/>
          <p:nvPr/>
        </p:nvSpPr>
        <p:spPr>
          <a:xfrm>
            <a:off x="1945201" y="2848438"/>
            <a:ext cx="6192687" cy="190821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architecture</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ha_arch</a:t>
            </a:r>
            <a:r>
              <a:rPr lang="en-GB" sz="2000" dirty="0">
                <a:solidFill>
                  <a:schemeClr val="dk1"/>
                </a:solidFill>
                <a:latin typeface="Courier New"/>
                <a:ea typeface="Courier New"/>
                <a:cs typeface="Courier New"/>
                <a:sym typeface="Courier New"/>
              </a:rPr>
              <a:t> </a:t>
            </a:r>
            <a:r>
              <a:rPr lang="en-GB" sz="2000" b="1" dirty="0">
                <a:solidFill>
                  <a:schemeClr val="dk1"/>
                </a:solidFill>
                <a:latin typeface="Courier New"/>
                <a:ea typeface="Courier New"/>
                <a:cs typeface="Courier New"/>
                <a:sym typeface="Courier New"/>
              </a:rPr>
              <a:t>of</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half_adder</a:t>
            </a:r>
            <a:r>
              <a:rPr lang="en-GB" sz="2000" dirty="0">
                <a:solidFill>
                  <a:schemeClr val="dk1"/>
                </a:solidFill>
                <a:latin typeface="Courier New"/>
                <a:ea typeface="Courier New"/>
                <a:cs typeface="Courier New"/>
                <a:sym typeface="Courier New"/>
              </a:rPr>
              <a:t> </a:t>
            </a:r>
            <a:r>
              <a:rPr lang="en-GB" sz="2000" b="1" dirty="0">
                <a:solidFill>
                  <a:schemeClr val="dk1"/>
                </a:solidFill>
                <a:latin typeface="Courier New"/>
                <a:ea typeface="Courier New"/>
                <a:cs typeface="Courier New"/>
                <a:sym typeface="Courier New"/>
              </a:rPr>
              <a:t>is</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begin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SUM &lt;= A </a:t>
            </a:r>
            <a:r>
              <a:rPr lang="en-GB" sz="2000" b="1" dirty="0" err="1">
                <a:solidFill>
                  <a:schemeClr val="dk1"/>
                </a:solidFill>
                <a:latin typeface="Courier New"/>
                <a:ea typeface="Courier New"/>
                <a:cs typeface="Courier New"/>
                <a:sym typeface="Courier New"/>
              </a:rPr>
              <a:t>xor</a:t>
            </a:r>
            <a:r>
              <a:rPr lang="en-GB" sz="2000" dirty="0">
                <a:solidFill>
                  <a:schemeClr val="dk1"/>
                </a:solidFill>
                <a:latin typeface="Courier New"/>
                <a:ea typeface="Courier New"/>
                <a:cs typeface="Courier New"/>
                <a:sym typeface="Courier New"/>
              </a:rPr>
              <a:t> B;</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CARRY &lt;= A </a:t>
            </a:r>
            <a:r>
              <a:rPr lang="en-GB" sz="2000" b="1" dirty="0">
                <a:solidFill>
                  <a:schemeClr val="dk1"/>
                </a:solidFill>
                <a:latin typeface="Courier New"/>
                <a:ea typeface="Courier New"/>
                <a:cs typeface="Courier New"/>
                <a:sym typeface="Courier New"/>
              </a:rPr>
              <a:t>and</a:t>
            </a:r>
            <a:r>
              <a:rPr lang="en-GB" sz="2000" dirty="0">
                <a:solidFill>
                  <a:schemeClr val="dk1"/>
                </a:solidFill>
                <a:latin typeface="Courier New"/>
                <a:ea typeface="Courier New"/>
                <a:cs typeface="Courier New"/>
                <a:sym typeface="Courier New"/>
              </a:rPr>
              <a:t> B;</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ha_arch</a:t>
            </a:r>
            <a:r>
              <a:rPr lang="en-GB" sz="2000" dirty="0">
                <a:solidFill>
                  <a:schemeClr val="dk1"/>
                </a:solidFill>
                <a:latin typeface="Courier New"/>
                <a:ea typeface="Courier New"/>
                <a:cs typeface="Courier New"/>
                <a:sym typeface="Courier New"/>
              </a:rPr>
              <a:t> ;</a:t>
            </a:r>
          </a:p>
          <a:p>
            <a:pPr marL="0" marR="0" lvl="0" indent="0" algn="l" rtl="0">
              <a:spcBef>
                <a:spcPts val="0"/>
              </a:spcBef>
              <a:buNone/>
            </a:pPr>
            <a:endParaRPr sz="1800" dirty="0">
              <a:solidFill>
                <a:schemeClr val="dk1"/>
              </a:solidFill>
              <a:latin typeface="Calibri"/>
              <a:ea typeface="Calibri"/>
              <a:cs typeface="Calibri"/>
              <a:sym typeface="Calibri"/>
            </a:endParaRPr>
          </a:p>
        </p:txBody>
      </p:sp>
      <p:sp>
        <p:nvSpPr>
          <p:cNvPr id="312" name="Shape 312"/>
          <p:cNvSpPr txBox="1"/>
          <p:nvPr/>
        </p:nvSpPr>
        <p:spPr>
          <a:xfrm>
            <a:off x="1945200" y="4978710"/>
            <a:ext cx="6589199" cy="1107995"/>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dirty="0">
                <a:solidFill>
                  <a:schemeClr val="dk1"/>
                </a:solidFill>
                <a:latin typeface="Calibri"/>
                <a:ea typeface="Calibri"/>
                <a:cs typeface="Calibri"/>
                <a:sym typeface="Calibri"/>
              </a:rPr>
              <a:t>Each architecture makes reference at only one entity, but multiple architectures can refer to the same entity (set by means of an opportune configuration file, not detailed here).</a:t>
            </a:r>
          </a:p>
          <a:p>
            <a:pPr marL="0" marR="0" lvl="0" indent="0" algn="l" rtl="0">
              <a:spcBef>
                <a:spcPts val="0"/>
              </a:spcBef>
              <a:buNone/>
            </a:pPr>
            <a:endParaRPr sz="1800" dirty="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1514127" y="292589"/>
            <a:ext cx="783887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Description styles and abstraction levels</a:t>
            </a:r>
          </a:p>
        </p:txBody>
      </p:sp>
      <p:sp>
        <p:nvSpPr>
          <p:cNvPr id="329" name="Shape 329"/>
          <p:cNvSpPr txBox="1">
            <a:spLocks noGrp="1"/>
          </p:cNvSpPr>
          <p:nvPr>
            <p:ph idx="1"/>
          </p:nvPr>
        </p:nvSpPr>
        <p:spPr>
          <a:xfrm>
            <a:off x="1945201" y="1666690"/>
            <a:ext cx="6589199" cy="4392600"/>
          </a:xfrm>
          <a:prstGeom prst="rect">
            <a:avLst/>
          </a:prstGeom>
          <a:noFill/>
          <a:ln>
            <a:noFill/>
          </a:ln>
        </p:spPr>
        <p:txBody>
          <a:bodyPr wrap="square"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VHDL language allows the description of the circuit behaviour following three different styles:</a:t>
            </a:r>
          </a:p>
          <a:p>
            <a:pPr marL="742950" marR="0" lvl="1" indent="-285750" algn="just"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Behavioural: the circuit functionality in algorithmic terms is described, or it is specified how data move internally to the system;</a:t>
            </a:r>
          </a:p>
          <a:p>
            <a:pPr marL="742950" marR="0" lvl="1" indent="-285750" algn="just"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Structural: the system is described as interconnection of base components;</a:t>
            </a:r>
          </a:p>
          <a:p>
            <a:pPr marL="742950" marR="0" lvl="1" indent="-285750" algn="just"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Dataflow: the flow of data internally to the system is described, using concurrent assignments;</a:t>
            </a:r>
          </a:p>
          <a:p>
            <a:pPr marL="342900" marR="0" lvl="0" indent="-342900" algn="just" rtl="0">
              <a:lnSpc>
                <a:spcPct val="90000"/>
              </a:lnSpc>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Different types of descriptions can be combined with respect of necessity.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Example: full adder</a:t>
            </a:r>
          </a:p>
        </p:txBody>
      </p:sp>
      <p:sp>
        <p:nvSpPr>
          <p:cNvPr id="337" name="Shape 337"/>
          <p:cNvSpPr txBox="1">
            <a:spLocks noGrp="1"/>
          </p:cNvSpPr>
          <p:nvPr>
            <p:ph idx="1"/>
          </p:nvPr>
        </p:nvSpPr>
        <p:spPr>
          <a:xfrm>
            <a:off x="1778561" y="1339690"/>
            <a:ext cx="6755839" cy="1560848"/>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A full adder is a digital circuit with three inputs and two outputs. </a:t>
            </a:r>
          </a:p>
          <a:p>
            <a:pPr marL="342900" marR="0" lvl="0" indent="-342900" algn="l" rtl="0">
              <a:spcBef>
                <a:spcPts val="48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sum of the two input bits is calculated, and it is able to account </a:t>
            </a:r>
            <a:r>
              <a:rPr lang="en-GB" sz="2000" dirty="0">
                <a:solidFill>
                  <a:schemeClr val="dk1"/>
                </a:solidFill>
                <a:latin typeface="Calibri"/>
                <a:ea typeface="Calibri"/>
                <a:cs typeface="Calibri"/>
                <a:sym typeface="Calibri"/>
              </a:rPr>
              <a:t>for</a:t>
            </a:r>
            <a:r>
              <a:rPr lang="en-GB" sz="2000" b="0" i="0" u="none" strike="noStrike" cap="none" dirty="0">
                <a:solidFill>
                  <a:schemeClr val="dk1"/>
                </a:solidFill>
                <a:latin typeface="Calibri"/>
                <a:ea typeface="Calibri"/>
                <a:cs typeface="Calibri"/>
                <a:sym typeface="Calibri"/>
              </a:rPr>
              <a:t> a carry coming from previous sum</a:t>
            </a:r>
          </a:p>
        </p:txBody>
      </p:sp>
      <p:grpSp>
        <p:nvGrpSpPr>
          <p:cNvPr id="339" name="Shape 339"/>
          <p:cNvGrpSpPr/>
          <p:nvPr/>
        </p:nvGrpSpPr>
        <p:grpSpPr>
          <a:xfrm>
            <a:off x="1096206" y="3986827"/>
            <a:ext cx="4122548" cy="2025515"/>
            <a:chOff x="755575" y="2708919"/>
            <a:chExt cx="5030694" cy="2376263"/>
          </a:xfrm>
        </p:grpSpPr>
        <p:sp>
          <p:nvSpPr>
            <p:cNvPr id="340" name="Shape 340"/>
            <p:cNvSpPr/>
            <p:nvPr/>
          </p:nvSpPr>
          <p:spPr>
            <a:xfrm>
              <a:off x="1994742" y="2708919"/>
              <a:ext cx="2160240" cy="2376263"/>
            </a:xfrm>
            <a:prstGeom prst="rect">
              <a:avLst/>
            </a:prstGeom>
            <a:solidFill>
              <a:schemeClr val="lt1"/>
            </a:solidFill>
            <a:ln w="25400" cap="flat" cmpd="sng">
              <a:solidFill>
                <a:srgbClr val="7F7F7F"/>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Full Adder</a:t>
              </a:r>
            </a:p>
          </p:txBody>
        </p:sp>
        <p:cxnSp>
          <p:nvCxnSpPr>
            <p:cNvPr id="341" name="Shape 341"/>
            <p:cNvCxnSpPr/>
            <p:nvPr/>
          </p:nvCxnSpPr>
          <p:spPr>
            <a:xfrm rot="10800000">
              <a:off x="1202654" y="3140967"/>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342" name="Shape 342"/>
            <p:cNvCxnSpPr/>
            <p:nvPr/>
          </p:nvCxnSpPr>
          <p:spPr>
            <a:xfrm rot="10800000">
              <a:off x="1202654" y="3870339"/>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343" name="Shape 343"/>
            <p:cNvCxnSpPr/>
            <p:nvPr/>
          </p:nvCxnSpPr>
          <p:spPr>
            <a:xfrm rot="10800000">
              <a:off x="4154983" y="4581128"/>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344" name="Shape 344"/>
            <p:cNvCxnSpPr/>
            <p:nvPr/>
          </p:nvCxnSpPr>
          <p:spPr>
            <a:xfrm rot="10800000">
              <a:off x="4154983" y="3140967"/>
              <a:ext cx="792087" cy="0"/>
            </a:xfrm>
            <a:prstGeom prst="straightConnector1">
              <a:avLst/>
            </a:prstGeom>
            <a:noFill/>
            <a:ln w="9525" cap="flat" cmpd="sng">
              <a:solidFill>
                <a:srgbClr val="7F7F7F"/>
              </a:solidFill>
              <a:prstDash val="solid"/>
              <a:round/>
              <a:headEnd type="none" w="med" len="med"/>
              <a:tailEnd type="none" w="med" len="med"/>
            </a:ln>
          </p:spPr>
        </p:cxnSp>
        <p:sp>
          <p:nvSpPr>
            <p:cNvPr id="345" name="Shape 345"/>
            <p:cNvSpPr txBox="1"/>
            <p:nvPr/>
          </p:nvSpPr>
          <p:spPr>
            <a:xfrm>
              <a:off x="884938" y="2915651"/>
              <a:ext cx="387704" cy="4332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A</a:t>
              </a:r>
            </a:p>
          </p:txBody>
        </p:sp>
        <p:sp>
          <p:nvSpPr>
            <p:cNvPr id="346" name="Shape 346"/>
            <p:cNvSpPr txBox="1"/>
            <p:nvPr/>
          </p:nvSpPr>
          <p:spPr>
            <a:xfrm>
              <a:off x="892954" y="3645025"/>
              <a:ext cx="377922" cy="4332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B</a:t>
              </a:r>
            </a:p>
          </p:txBody>
        </p:sp>
        <p:sp>
          <p:nvSpPr>
            <p:cNvPr id="347" name="Shape 347"/>
            <p:cNvSpPr txBox="1"/>
            <p:nvPr/>
          </p:nvSpPr>
          <p:spPr>
            <a:xfrm>
              <a:off x="5032041" y="2924943"/>
              <a:ext cx="354450" cy="4332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S</a:t>
              </a:r>
            </a:p>
          </p:txBody>
        </p:sp>
        <p:sp>
          <p:nvSpPr>
            <p:cNvPr id="348" name="Shape 348"/>
            <p:cNvSpPr txBox="1"/>
            <p:nvPr/>
          </p:nvSpPr>
          <p:spPr>
            <a:xfrm>
              <a:off x="5019078" y="4365103"/>
              <a:ext cx="767191" cy="4332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Cout</a:t>
              </a:r>
            </a:p>
          </p:txBody>
        </p:sp>
        <p:cxnSp>
          <p:nvCxnSpPr>
            <p:cNvPr id="349" name="Shape 349"/>
            <p:cNvCxnSpPr/>
            <p:nvPr/>
          </p:nvCxnSpPr>
          <p:spPr>
            <a:xfrm rot="10800000">
              <a:off x="1187623" y="4581128"/>
              <a:ext cx="792087" cy="0"/>
            </a:xfrm>
            <a:prstGeom prst="straightConnector1">
              <a:avLst/>
            </a:prstGeom>
            <a:noFill/>
            <a:ln w="9525" cap="flat" cmpd="sng">
              <a:solidFill>
                <a:srgbClr val="7F7F7F"/>
              </a:solidFill>
              <a:prstDash val="solid"/>
              <a:round/>
              <a:headEnd type="none" w="med" len="med"/>
              <a:tailEnd type="none" w="med" len="med"/>
            </a:ln>
          </p:spPr>
        </p:cxnSp>
        <p:sp>
          <p:nvSpPr>
            <p:cNvPr id="350" name="Shape 350"/>
            <p:cNvSpPr txBox="1"/>
            <p:nvPr/>
          </p:nvSpPr>
          <p:spPr>
            <a:xfrm>
              <a:off x="755575" y="4355812"/>
              <a:ext cx="589184" cy="4332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Cin</a:t>
              </a:r>
            </a:p>
          </p:txBody>
        </p:sp>
      </p:grpSp>
      <p:graphicFrame>
        <p:nvGraphicFramePr>
          <p:cNvPr id="351" name="Shape 351"/>
          <p:cNvGraphicFramePr/>
          <p:nvPr>
            <p:extLst>
              <p:ext uri="{D42A27DB-BD31-4B8C-83A1-F6EECF244321}">
                <p14:modId xmlns:p14="http://schemas.microsoft.com/office/powerpoint/2010/main" val="2974118863"/>
              </p:ext>
            </p:extLst>
          </p:nvPr>
        </p:nvGraphicFramePr>
        <p:xfrm>
          <a:off x="5668625" y="3115934"/>
          <a:ext cx="2865775" cy="3337650"/>
        </p:xfrm>
        <a:graphic>
          <a:graphicData uri="http://schemas.openxmlformats.org/drawingml/2006/table">
            <a:tbl>
              <a:tblPr firstRow="1" bandRow="1">
                <a:noFill/>
                <a:tableStyleId>{EBDF3672-1CF2-4720-99A3-EA49A1275005}</a:tableStyleId>
              </a:tblPr>
              <a:tblGrid>
                <a:gridCol w="489500">
                  <a:extLst>
                    <a:ext uri="{9D8B030D-6E8A-4147-A177-3AD203B41FA5}">
                      <a16:colId xmlns:a16="http://schemas.microsoft.com/office/drawing/2014/main" val="20000"/>
                    </a:ext>
                  </a:extLst>
                </a:gridCol>
                <a:gridCol w="504050">
                  <a:extLst>
                    <a:ext uri="{9D8B030D-6E8A-4147-A177-3AD203B41FA5}">
                      <a16:colId xmlns:a16="http://schemas.microsoft.com/office/drawing/2014/main" val="20001"/>
                    </a:ext>
                  </a:extLst>
                </a:gridCol>
                <a:gridCol w="576075">
                  <a:extLst>
                    <a:ext uri="{9D8B030D-6E8A-4147-A177-3AD203B41FA5}">
                      <a16:colId xmlns:a16="http://schemas.microsoft.com/office/drawing/2014/main" val="20002"/>
                    </a:ext>
                  </a:extLst>
                </a:gridCol>
                <a:gridCol w="648075">
                  <a:extLst>
                    <a:ext uri="{9D8B030D-6E8A-4147-A177-3AD203B41FA5}">
                      <a16:colId xmlns:a16="http://schemas.microsoft.com/office/drawing/2014/main" val="20003"/>
                    </a:ext>
                  </a:extLst>
                </a:gridCol>
                <a:gridCol w="648075">
                  <a:extLst>
                    <a:ext uri="{9D8B030D-6E8A-4147-A177-3AD203B41FA5}">
                      <a16:colId xmlns:a16="http://schemas.microsoft.com/office/drawing/2014/main" val="20004"/>
                    </a:ext>
                  </a:extLst>
                </a:gridCol>
              </a:tblGrid>
              <a:tr h="370850">
                <a:tc>
                  <a:txBody>
                    <a:bodyPr/>
                    <a:lstStyle/>
                    <a:p>
                      <a:pPr marL="0" marR="0" lvl="0" indent="0" algn="ctr" rtl="0">
                        <a:spcBef>
                          <a:spcPts val="0"/>
                        </a:spcBef>
                        <a:buSzPct val="25000"/>
                        <a:buNone/>
                      </a:pPr>
                      <a:r>
                        <a:rPr lang="en-GB" sz="1800" u="none" strike="noStrike" cap="none"/>
                        <a:t>A</a:t>
                      </a:r>
                    </a:p>
                  </a:txBody>
                  <a:tcPr marL="91450" marR="91450" marT="45725" marB="45725"/>
                </a:tc>
                <a:tc>
                  <a:txBody>
                    <a:bodyPr/>
                    <a:lstStyle/>
                    <a:p>
                      <a:pPr marL="0" marR="0" lvl="0" indent="0" algn="ctr" rtl="0">
                        <a:spcBef>
                          <a:spcPts val="0"/>
                        </a:spcBef>
                        <a:buSzPct val="25000"/>
                        <a:buNone/>
                      </a:pPr>
                      <a:r>
                        <a:rPr lang="en-GB" sz="1800" u="none" strike="noStrike" cap="none"/>
                        <a:t>B</a:t>
                      </a:r>
                    </a:p>
                  </a:txBody>
                  <a:tcPr marL="91450" marR="91450" marT="45725" marB="45725"/>
                </a:tc>
                <a:tc>
                  <a:txBody>
                    <a:bodyPr/>
                    <a:lstStyle/>
                    <a:p>
                      <a:pPr marL="0" marR="0" lvl="0" indent="0" algn="ctr" rtl="0">
                        <a:spcBef>
                          <a:spcPts val="0"/>
                        </a:spcBef>
                        <a:buSzPct val="25000"/>
                        <a:buNone/>
                      </a:pPr>
                      <a:r>
                        <a:rPr lang="en-GB" sz="1800" u="none" strike="noStrike" cap="none"/>
                        <a:t>Cin</a:t>
                      </a:r>
                    </a:p>
                  </a:txBody>
                  <a:tcPr marL="91450" marR="91450" marT="45725" marB="45725"/>
                </a:tc>
                <a:tc>
                  <a:txBody>
                    <a:bodyPr/>
                    <a:lstStyle/>
                    <a:p>
                      <a:pPr marL="0" marR="0" lvl="0" indent="0" algn="ctr" rtl="0">
                        <a:spcBef>
                          <a:spcPts val="0"/>
                        </a:spcBef>
                        <a:buSzPct val="25000"/>
                        <a:buNone/>
                      </a:pPr>
                      <a:r>
                        <a:rPr lang="en-GB" sz="1800" u="none" strike="noStrike" cap="none"/>
                        <a:t>S</a:t>
                      </a:r>
                    </a:p>
                  </a:txBody>
                  <a:tcPr marL="91450" marR="91450" marT="45725" marB="45725"/>
                </a:tc>
                <a:tc>
                  <a:txBody>
                    <a:bodyPr/>
                    <a:lstStyle/>
                    <a:p>
                      <a:pPr marL="0" marR="0" lvl="0" indent="0" algn="ctr" rtl="0">
                        <a:spcBef>
                          <a:spcPts val="0"/>
                        </a:spcBef>
                        <a:buSzPct val="25000"/>
                        <a:buNone/>
                      </a:pPr>
                      <a:r>
                        <a:rPr lang="en-GB" sz="1800" u="none" strike="noStrike" cap="none"/>
                        <a:t>Cout</a:t>
                      </a: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7"/>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dirty="0"/>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dirty="0"/>
                        <a:t>1</a:t>
                      </a:r>
                    </a:p>
                  </a:txBody>
                  <a:tcPr marL="91450" marR="91450" marT="45725" marB="45725"/>
                </a:tc>
                <a:extLst>
                  <a:ext uri="{0D108BD9-81ED-4DB2-BD59-A6C34878D82A}">
                    <a16:rowId xmlns:a16="http://schemas.microsoft.com/office/drawing/2014/main" val="10008"/>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Shape 35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Full adder: entity</a:t>
            </a:r>
          </a:p>
        </p:txBody>
      </p:sp>
      <p:sp>
        <p:nvSpPr>
          <p:cNvPr id="358" name="Shape 358"/>
          <p:cNvSpPr txBox="1">
            <a:spLocks noGrp="1"/>
          </p:cNvSpPr>
          <p:nvPr>
            <p:ph idx="1"/>
          </p:nvPr>
        </p:nvSpPr>
        <p:spPr>
          <a:xfrm>
            <a:off x="1945201" y="1800058"/>
            <a:ext cx="8229600" cy="576064"/>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full adder entity:</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sp>
        <p:nvSpPr>
          <p:cNvPr id="360" name="Shape 360"/>
          <p:cNvSpPr txBox="1"/>
          <p:nvPr/>
        </p:nvSpPr>
        <p:spPr>
          <a:xfrm>
            <a:off x="2051720" y="2628781"/>
            <a:ext cx="5040559" cy="1600437"/>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entity</a:t>
            </a:r>
            <a:r>
              <a:rPr lang="en-GB" sz="2000" dirty="0">
                <a:solidFill>
                  <a:schemeClr val="dk1"/>
                </a:solidFill>
                <a:latin typeface="Courier New"/>
                <a:ea typeface="Courier New"/>
                <a:cs typeface="Courier New"/>
                <a:sym typeface="Courier New"/>
              </a:rPr>
              <a:t> FULL_ADDER </a:t>
            </a:r>
            <a:r>
              <a:rPr lang="en-GB" sz="2000" b="1" dirty="0">
                <a:solidFill>
                  <a:schemeClr val="dk1"/>
                </a:solidFill>
                <a:latin typeface="Courier New"/>
                <a:ea typeface="Courier New"/>
                <a:cs typeface="Courier New"/>
                <a:sym typeface="Courier New"/>
              </a:rPr>
              <a:t>is</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port</a:t>
            </a:r>
            <a:r>
              <a:rPr lang="en-GB" sz="2000" dirty="0">
                <a:solidFill>
                  <a:schemeClr val="dk1"/>
                </a:solidFill>
                <a:latin typeface="Courier New"/>
                <a:ea typeface="Courier New"/>
                <a:cs typeface="Courier New"/>
                <a:sym typeface="Courier New"/>
              </a:rPr>
              <a:t> (A, B, </a:t>
            </a:r>
            <a:r>
              <a:rPr lang="en-GB" sz="2000" dirty="0" err="1">
                <a:solidFill>
                  <a:schemeClr val="dk1"/>
                </a:solidFill>
                <a:latin typeface="Courier New"/>
                <a:ea typeface="Courier New"/>
                <a:cs typeface="Courier New"/>
                <a:sym typeface="Courier New"/>
              </a:rPr>
              <a:t>Cin</a:t>
            </a:r>
            <a:r>
              <a:rPr lang="en-GB" sz="2000" dirty="0">
                <a:solidFill>
                  <a:schemeClr val="dk1"/>
                </a:solidFill>
                <a:latin typeface="Courier New"/>
                <a:ea typeface="Courier New"/>
                <a:cs typeface="Courier New"/>
                <a:sym typeface="Courier New"/>
              </a:rPr>
              <a:t> : in bit ;</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 ,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 : out bit );</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FULL_ADDER ;</a:t>
            </a:r>
          </a:p>
          <a:p>
            <a:pPr marL="0" marR="0" lvl="0" indent="0" algn="l" rtl="0">
              <a:spcBef>
                <a:spcPts val="0"/>
              </a:spcBef>
              <a:buNone/>
            </a:pPr>
            <a:endParaRPr sz="1800" dirty="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Shape 35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Full adder: entity</a:t>
            </a:r>
          </a:p>
        </p:txBody>
      </p:sp>
      <p:sp>
        <p:nvSpPr>
          <p:cNvPr id="358" name="Shape 358"/>
          <p:cNvSpPr txBox="1">
            <a:spLocks noGrp="1"/>
          </p:cNvSpPr>
          <p:nvPr>
            <p:ph idx="1"/>
          </p:nvPr>
        </p:nvSpPr>
        <p:spPr>
          <a:xfrm>
            <a:off x="1945201" y="1800058"/>
            <a:ext cx="8229600" cy="576064"/>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full adder entity:</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sp>
        <p:nvSpPr>
          <p:cNvPr id="360" name="Shape 360"/>
          <p:cNvSpPr txBox="1"/>
          <p:nvPr/>
        </p:nvSpPr>
        <p:spPr>
          <a:xfrm>
            <a:off x="2051720" y="2628781"/>
            <a:ext cx="5040559" cy="1600437"/>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entity</a:t>
            </a:r>
            <a:r>
              <a:rPr lang="en-GB" sz="2000" dirty="0">
                <a:solidFill>
                  <a:schemeClr val="dk1"/>
                </a:solidFill>
                <a:latin typeface="Courier New"/>
                <a:ea typeface="Courier New"/>
                <a:cs typeface="Courier New"/>
                <a:sym typeface="Courier New"/>
              </a:rPr>
              <a:t> FULL_ADDER </a:t>
            </a:r>
            <a:r>
              <a:rPr lang="en-GB" sz="2000" b="1" dirty="0">
                <a:solidFill>
                  <a:schemeClr val="dk1"/>
                </a:solidFill>
                <a:latin typeface="Courier New"/>
                <a:ea typeface="Courier New"/>
                <a:cs typeface="Courier New"/>
                <a:sym typeface="Courier New"/>
              </a:rPr>
              <a:t>is</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port</a:t>
            </a:r>
            <a:r>
              <a:rPr lang="en-GB" sz="2000" dirty="0">
                <a:solidFill>
                  <a:schemeClr val="dk1"/>
                </a:solidFill>
                <a:latin typeface="Courier New"/>
                <a:ea typeface="Courier New"/>
                <a:cs typeface="Courier New"/>
                <a:sym typeface="Courier New"/>
              </a:rPr>
              <a:t> (A, B, </a:t>
            </a:r>
            <a:r>
              <a:rPr lang="en-GB" sz="2000" dirty="0" err="1">
                <a:solidFill>
                  <a:schemeClr val="dk1"/>
                </a:solidFill>
                <a:latin typeface="Courier New"/>
                <a:ea typeface="Courier New"/>
                <a:cs typeface="Courier New"/>
                <a:sym typeface="Courier New"/>
              </a:rPr>
              <a:t>Cin</a:t>
            </a:r>
            <a:r>
              <a:rPr lang="en-GB" sz="2000" dirty="0">
                <a:solidFill>
                  <a:schemeClr val="dk1"/>
                </a:solidFill>
                <a:latin typeface="Courier New"/>
                <a:ea typeface="Courier New"/>
                <a:cs typeface="Courier New"/>
                <a:sym typeface="Courier New"/>
              </a:rPr>
              <a:t> : in bit ;</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 ,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 : out bit );</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FULL_ADDER ;</a:t>
            </a:r>
          </a:p>
          <a:p>
            <a:pPr marL="0" marR="0" lvl="0" indent="0" algn="l" rtl="0">
              <a:spcBef>
                <a:spcPts val="0"/>
              </a:spcBef>
              <a:buNone/>
            </a:pPr>
            <a:endParaRPr sz="1800" dirty="0">
              <a:solidFill>
                <a:schemeClr val="dk1"/>
              </a:solidFill>
              <a:latin typeface="Calibri"/>
              <a:ea typeface="Calibri"/>
              <a:cs typeface="Calibri"/>
              <a:sym typeface="Calibri"/>
            </a:endParaRPr>
          </a:p>
        </p:txBody>
      </p:sp>
      <p:sp>
        <p:nvSpPr>
          <p:cNvPr id="2" name="Segno di moltiplicazione 1">
            <a:extLst>
              <a:ext uri="{FF2B5EF4-FFF2-40B4-BE49-F238E27FC236}">
                <a16:creationId xmlns:a16="http://schemas.microsoft.com/office/drawing/2014/main" id="{31ECFEF2-CCED-4727-A0E9-B0BAED48FE0B}"/>
              </a:ext>
            </a:extLst>
          </p:cNvPr>
          <p:cNvSpPr/>
          <p:nvPr/>
        </p:nvSpPr>
        <p:spPr>
          <a:xfrm>
            <a:off x="2051719" y="1534291"/>
            <a:ext cx="5040559" cy="437291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hape 358">
            <a:extLst>
              <a:ext uri="{FF2B5EF4-FFF2-40B4-BE49-F238E27FC236}">
                <a16:creationId xmlns:a16="http://schemas.microsoft.com/office/drawing/2014/main" id="{33A6CAAF-3ED5-4D10-A6F3-A3FF9A16F087}"/>
              </a:ext>
            </a:extLst>
          </p:cNvPr>
          <p:cNvSpPr txBox="1">
            <a:spLocks/>
          </p:cNvSpPr>
          <p:nvPr/>
        </p:nvSpPr>
        <p:spPr>
          <a:xfrm>
            <a:off x="2822428" y="5457467"/>
            <a:ext cx="8229600" cy="576064"/>
          </a:xfrm>
          <a:prstGeom prst="rect">
            <a:avLst/>
          </a:prstGeom>
          <a:noFill/>
          <a:ln>
            <a:noFill/>
          </a:ln>
        </p:spPr>
        <p:txBody>
          <a:bodyPr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1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0"/>
              </a:spcBef>
              <a:buClr>
                <a:schemeClr val="dk1"/>
              </a:buClr>
              <a:buSzPct val="100000"/>
              <a:buNone/>
            </a:pPr>
            <a:r>
              <a:rPr lang="en-GB" sz="2400" dirty="0">
                <a:solidFill>
                  <a:schemeClr val="dk1"/>
                </a:solidFill>
                <a:latin typeface="Calibri"/>
                <a:ea typeface="Calibri"/>
                <a:cs typeface="Calibri"/>
                <a:sym typeface="Calibri"/>
              </a:rPr>
              <a:t>BAD DESCRIPTION STYLE !</a:t>
            </a:r>
          </a:p>
          <a:p>
            <a:pPr marL="0" indent="0">
              <a:spcBef>
                <a:spcPts val="640"/>
              </a:spcBef>
              <a:buClr>
                <a:schemeClr val="dk1"/>
              </a:buClr>
              <a:buSzPct val="25000"/>
              <a:buFont typeface="Arial"/>
              <a:buNone/>
            </a:pPr>
            <a:endParaRPr lang="en-GB" sz="3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5470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Shape 35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Full adder: entity</a:t>
            </a:r>
          </a:p>
        </p:txBody>
      </p:sp>
      <p:sp>
        <p:nvSpPr>
          <p:cNvPr id="358" name="Shape 358"/>
          <p:cNvSpPr txBox="1">
            <a:spLocks noGrp="1"/>
          </p:cNvSpPr>
          <p:nvPr>
            <p:ph idx="1"/>
          </p:nvPr>
        </p:nvSpPr>
        <p:spPr>
          <a:xfrm>
            <a:off x="1945201" y="1800058"/>
            <a:ext cx="8229600" cy="576064"/>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full adder entity:</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sp>
        <p:nvSpPr>
          <p:cNvPr id="360" name="Shape 360"/>
          <p:cNvSpPr txBox="1"/>
          <p:nvPr/>
        </p:nvSpPr>
        <p:spPr>
          <a:xfrm>
            <a:off x="2051720" y="2628781"/>
            <a:ext cx="5040559" cy="2544110"/>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entity</a:t>
            </a:r>
            <a:r>
              <a:rPr lang="en-GB" sz="2000" dirty="0">
                <a:solidFill>
                  <a:schemeClr val="dk1"/>
                </a:solidFill>
                <a:latin typeface="Courier New"/>
                <a:ea typeface="Courier New"/>
                <a:cs typeface="Courier New"/>
                <a:sym typeface="Courier New"/>
              </a:rPr>
              <a:t> FULL_ADDER </a:t>
            </a:r>
            <a:r>
              <a:rPr lang="en-GB" sz="2000" b="1" dirty="0">
                <a:solidFill>
                  <a:schemeClr val="dk1"/>
                </a:solidFill>
                <a:latin typeface="Courier New"/>
                <a:ea typeface="Courier New"/>
                <a:cs typeface="Courier New"/>
                <a:sym typeface="Courier New"/>
              </a:rPr>
              <a:t>is</a:t>
            </a:r>
          </a:p>
          <a:p>
            <a:pPr lvl="0">
              <a:buSzPct val="25000"/>
            </a:pPr>
            <a:r>
              <a:rPr lang="en-GB" sz="2000" b="1" dirty="0">
                <a:solidFill>
                  <a:schemeClr val="dk1"/>
                </a:solidFill>
                <a:latin typeface="Courier New"/>
                <a:ea typeface="Courier New"/>
                <a:cs typeface="Courier New"/>
                <a:sym typeface="Courier New"/>
              </a:rPr>
              <a:t>port</a:t>
            </a:r>
            <a:r>
              <a:rPr lang="en-GB" sz="2000" dirty="0">
                <a:solidFill>
                  <a:schemeClr val="dk1"/>
                </a:solidFill>
                <a:latin typeface="Courier New"/>
                <a:ea typeface="Courier New"/>
                <a:cs typeface="Courier New"/>
                <a:sym typeface="Courier New"/>
              </a:rPr>
              <a:t> (A : in bit;</a:t>
            </a:r>
          </a:p>
          <a:p>
            <a:pPr lvl="0">
              <a:buSzPct val="25000"/>
            </a:pPr>
            <a:r>
              <a:rPr lang="en-GB" sz="2000" dirty="0">
                <a:solidFill>
                  <a:schemeClr val="dk1"/>
                </a:solidFill>
                <a:latin typeface="Courier New"/>
                <a:ea typeface="Courier New"/>
                <a:cs typeface="Courier New"/>
                <a:sym typeface="Courier New"/>
              </a:rPr>
              <a:t>		B : in bit;</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Cin</a:t>
            </a:r>
            <a:r>
              <a:rPr lang="en-GB" sz="2000" dirty="0">
                <a:solidFill>
                  <a:schemeClr val="dk1"/>
                </a:solidFill>
                <a:latin typeface="Courier New"/>
                <a:ea typeface="Courier New"/>
                <a:cs typeface="Courier New"/>
                <a:sym typeface="Courier New"/>
              </a:rPr>
              <a:t> : in bit ;</a:t>
            </a:r>
          </a:p>
          <a:p>
            <a:pPr lvl="0">
              <a:buSzPct val="25000"/>
            </a:pPr>
            <a:r>
              <a:rPr lang="en-GB" sz="2000" dirty="0">
                <a:solidFill>
                  <a:schemeClr val="dk1"/>
                </a:solidFill>
                <a:latin typeface="Courier New"/>
                <a:ea typeface="Courier New"/>
                <a:cs typeface="Courier New"/>
                <a:sym typeface="Courier New"/>
              </a:rPr>
              <a:t>      S : out bit; </a:t>
            </a:r>
          </a:p>
          <a:p>
            <a:pPr lvl="0">
              <a:buSzPct val="25000"/>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 : out bit </a:t>
            </a:r>
          </a:p>
          <a:p>
            <a:pPr lvl="0">
              <a:buSzPct val="25000"/>
            </a:pPr>
            <a:r>
              <a:rPr lang="en-GB" sz="2000" dirty="0">
                <a:solidFill>
                  <a:schemeClr val="dk1"/>
                </a:solidFill>
                <a:latin typeface="Courier New"/>
                <a:ea typeface="Courier New"/>
                <a:cs typeface="Courier New"/>
                <a:sym typeface="Courier New"/>
              </a:rPr>
              <a:t>		);</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FULL_ADDER ;</a:t>
            </a:r>
          </a:p>
          <a:p>
            <a:pPr marL="0" marR="0" lvl="0" indent="0" algn="l" rtl="0">
              <a:spcBef>
                <a:spcPts val="0"/>
              </a:spcBef>
              <a:buNone/>
            </a:pPr>
            <a:endParaRPr sz="1800" dirty="0">
              <a:solidFill>
                <a:schemeClr val="dk1"/>
              </a:solidFill>
              <a:latin typeface="Calibri"/>
              <a:ea typeface="Calibri"/>
              <a:cs typeface="Calibri"/>
              <a:sym typeface="Calibri"/>
            </a:endParaRPr>
          </a:p>
        </p:txBody>
      </p:sp>
      <p:sp>
        <p:nvSpPr>
          <p:cNvPr id="5" name="Shape 358">
            <a:extLst>
              <a:ext uri="{FF2B5EF4-FFF2-40B4-BE49-F238E27FC236}">
                <a16:creationId xmlns:a16="http://schemas.microsoft.com/office/drawing/2014/main" id="{9063C64C-9B03-4A23-82B7-5E3D9BAE1D32}"/>
              </a:ext>
            </a:extLst>
          </p:cNvPr>
          <p:cNvSpPr txBox="1">
            <a:spLocks/>
          </p:cNvSpPr>
          <p:nvPr/>
        </p:nvSpPr>
        <p:spPr>
          <a:xfrm>
            <a:off x="2051720" y="5535844"/>
            <a:ext cx="8229600" cy="576064"/>
          </a:xfrm>
          <a:prstGeom prst="rect">
            <a:avLst/>
          </a:prstGeom>
          <a:noFill/>
          <a:ln>
            <a:noFill/>
          </a:ln>
        </p:spPr>
        <p:txBody>
          <a:bodyPr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1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0"/>
              </a:spcBef>
              <a:buClr>
                <a:schemeClr val="dk1"/>
              </a:buClr>
              <a:buSzPct val="100000"/>
              <a:buNone/>
            </a:pPr>
            <a:r>
              <a:rPr lang="en-GB" sz="2400" dirty="0">
                <a:solidFill>
                  <a:schemeClr val="dk1"/>
                </a:solidFill>
                <a:latin typeface="Calibri"/>
                <a:ea typeface="Calibri"/>
                <a:cs typeface="Calibri"/>
                <a:sym typeface="Calibri"/>
              </a:rPr>
              <a:t>GOOD DESCRIPTION STYLE !</a:t>
            </a:r>
          </a:p>
          <a:p>
            <a:pPr marL="0" indent="0">
              <a:spcBef>
                <a:spcPts val="640"/>
              </a:spcBef>
              <a:buClr>
                <a:schemeClr val="dk1"/>
              </a:buClr>
              <a:buSzPct val="25000"/>
              <a:buFont typeface="Arial"/>
              <a:buNone/>
            </a:pPr>
            <a:endParaRPr lang="en-GB" sz="3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0499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dirty="0">
                <a:latin typeface="Calibri" panose="020F0502020204030204" pitchFamily="34" charset="0"/>
                <a:cs typeface="Calibri" panose="020F0502020204030204" pitchFamily="34" charset="0"/>
              </a:rPr>
              <a:t>Full Adder: architecture</a:t>
            </a:r>
            <a:endPar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369" name="Shape 369"/>
          <p:cNvSpPr txBox="1"/>
          <p:nvPr/>
        </p:nvSpPr>
        <p:spPr>
          <a:xfrm>
            <a:off x="1461876" y="1783294"/>
            <a:ext cx="7072524" cy="2622365"/>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full_adder</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Font typeface="Calibri"/>
              <a:buNone/>
            </a:pPr>
            <a:endParaRPr lang="it-IT"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endParaRPr lang="en-GB" sz="2000" b="1" i="0" u="none" strike="noStrike" cap="none" dirty="0">
              <a:solidFill>
                <a:schemeClr val="dk1"/>
              </a:solidFill>
              <a:latin typeface="Courier New"/>
              <a:ea typeface="Courier New"/>
              <a:cs typeface="Courier New"/>
              <a:sym typeface="Courier New"/>
            </a:endParaRPr>
          </a:p>
        </p:txBody>
      </p:sp>
      <p:sp>
        <p:nvSpPr>
          <p:cNvPr id="4" name="Rettangolo 3">
            <a:extLst>
              <a:ext uri="{FF2B5EF4-FFF2-40B4-BE49-F238E27FC236}">
                <a16:creationId xmlns:a16="http://schemas.microsoft.com/office/drawing/2014/main" id="{46F7D663-59FF-48D5-BDC0-27A42AA7989F}"/>
              </a:ext>
            </a:extLst>
          </p:cNvPr>
          <p:cNvSpPr/>
          <p:nvPr/>
        </p:nvSpPr>
        <p:spPr>
          <a:xfrm>
            <a:off x="2429690" y="2481943"/>
            <a:ext cx="5252433" cy="1071154"/>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dirty="0">
                <a:latin typeface="Calibri" panose="020F0502020204030204" pitchFamily="34" charset="0"/>
                <a:cs typeface="Calibri" panose="020F0502020204030204" pitchFamily="34" charset="0"/>
              </a:rPr>
              <a:t>Full Adder architecture (Behavioural</a:t>
            </a:r>
            <a:r>
              <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p>
        </p:txBody>
      </p:sp>
      <p:sp>
        <p:nvSpPr>
          <p:cNvPr id="367" name="Shape 367"/>
          <p:cNvSpPr txBox="1">
            <a:spLocks noGrp="1"/>
          </p:cNvSpPr>
          <p:nvPr>
            <p:ph idx="1"/>
          </p:nvPr>
        </p:nvSpPr>
        <p:spPr>
          <a:xfrm>
            <a:off x="1945201" y="1387072"/>
            <a:ext cx="6589199" cy="2016224"/>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a:t>
            </a:r>
            <a:r>
              <a:rPr lang="en-GB" sz="2000" dirty="0">
                <a:solidFill>
                  <a:schemeClr val="tx1"/>
                </a:solidFill>
                <a:latin typeface="Calibri" panose="020F0502020204030204" pitchFamily="34" charset="0"/>
                <a:cs typeface="Calibri" panose="020F0502020204030204" pitchFamily="34" charset="0"/>
              </a:rPr>
              <a:t>behavioural</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 level is the highest level description available in VHDL language.</a:t>
            </a:r>
          </a:p>
          <a:p>
            <a:pPr marL="342900" marR="0" lvl="0" indent="-342900" algn="just" rtl="0">
              <a:spcBef>
                <a:spcPts val="48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base construct is the process: a process allows to open a "sequential execution area" internally to a concurrent area.</a:t>
            </a: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369" name="Shape 369"/>
          <p:cNvSpPr txBox="1"/>
          <p:nvPr/>
        </p:nvSpPr>
        <p:spPr>
          <a:xfrm>
            <a:off x="1461876" y="3033852"/>
            <a:ext cx="7072524" cy="2622365"/>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full_adder</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sum : </a:t>
            </a: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A,B,Cin</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Font typeface="Calibri"/>
              <a:buNone/>
            </a:pP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endParaRPr lang="en-GB" sz="2000" b="1" i="0" u="none" strike="noStrike" cap="none" dirty="0">
              <a:solidFill>
                <a:schemeClr val="dk1"/>
              </a:solidFill>
              <a:latin typeface="Courier New"/>
              <a:ea typeface="Courier New"/>
              <a:cs typeface="Courier New"/>
              <a:sym typeface="Courier New"/>
            </a:endParaRPr>
          </a:p>
        </p:txBody>
      </p:sp>
      <p:sp>
        <p:nvSpPr>
          <p:cNvPr id="4" name="Rettangolo 3">
            <a:extLst>
              <a:ext uri="{FF2B5EF4-FFF2-40B4-BE49-F238E27FC236}">
                <a16:creationId xmlns:a16="http://schemas.microsoft.com/office/drawing/2014/main" id="{46F7D663-59FF-48D5-BDC0-27A42AA7989F}"/>
              </a:ext>
            </a:extLst>
          </p:cNvPr>
          <p:cNvSpPr/>
          <p:nvPr/>
        </p:nvSpPr>
        <p:spPr>
          <a:xfrm>
            <a:off x="3200400" y="4654662"/>
            <a:ext cx="4114800" cy="522514"/>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Sequential</a:t>
            </a:r>
            <a:r>
              <a:rPr lang="it-IT" dirty="0">
                <a:solidFill>
                  <a:schemeClr val="tx1"/>
                </a:solidFill>
              </a:rPr>
              <a:t> Area</a:t>
            </a:r>
            <a:endParaRPr lang="en-GB" dirty="0">
              <a:solidFill>
                <a:schemeClr val="tx1"/>
              </a:solidFill>
            </a:endParaRPr>
          </a:p>
        </p:txBody>
      </p:sp>
      <p:sp>
        <p:nvSpPr>
          <p:cNvPr id="6" name="Rettangolo 5">
            <a:extLst>
              <a:ext uri="{FF2B5EF4-FFF2-40B4-BE49-F238E27FC236}">
                <a16:creationId xmlns:a16="http://schemas.microsoft.com/office/drawing/2014/main" id="{1C782D27-7F79-4D07-8597-84ADC3220226}"/>
              </a:ext>
            </a:extLst>
          </p:cNvPr>
          <p:cNvSpPr/>
          <p:nvPr/>
        </p:nvSpPr>
        <p:spPr>
          <a:xfrm>
            <a:off x="1828800" y="3657601"/>
            <a:ext cx="6413863" cy="1519576"/>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Tree>
    <p:extLst>
      <p:ext uri="{BB962C8B-B14F-4D97-AF65-F5344CB8AC3E}">
        <p14:creationId xmlns:p14="http://schemas.microsoft.com/office/powerpoint/2010/main" val="3738105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dirty="0">
                <a:latin typeface="Calibri" panose="020F0502020204030204" pitchFamily="34" charset="0"/>
                <a:cs typeface="Calibri" panose="020F0502020204030204" pitchFamily="34" charset="0"/>
              </a:rPr>
              <a:t>Full Adder architecture (Behavioural</a:t>
            </a:r>
            <a:r>
              <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p>
        </p:txBody>
      </p:sp>
      <p:sp>
        <p:nvSpPr>
          <p:cNvPr id="367" name="Shape 367"/>
          <p:cNvSpPr txBox="1">
            <a:spLocks noGrp="1"/>
          </p:cNvSpPr>
          <p:nvPr>
            <p:ph idx="1"/>
          </p:nvPr>
        </p:nvSpPr>
        <p:spPr>
          <a:xfrm>
            <a:off x="1945201" y="1387072"/>
            <a:ext cx="6589199" cy="2016224"/>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a:t>
            </a:r>
            <a:r>
              <a:rPr lang="en-GB" sz="2000" dirty="0">
                <a:solidFill>
                  <a:schemeClr val="tx1"/>
                </a:solidFill>
                <a:latin typeface="Calibri" panose="020F0502020204030204" pitchFamily="34" charset="0"/>
                <a:cs typeface="Calibri" panose="020F0502020204030204" pitchFamily="34" charset="0"/>
              </a:rPr>
              <a:t>behavioural</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 level is the highest level description available in VHDL language.</a:t>
            </a:r>
          </a:p>
          <a:p>
            <a:pPr marL="342900" marR="0" lvl="0" indent="-342900" algn="just" rtl="0">
              <a:spcBef>
                <a:spcPts val="48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base construct is the process: a process allows to open a "sequential execution area" internally to a concurrent area.</a:t>
            </a: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buClr>
                <a:schemeClr val="dk1"/>
              </a:buClr>
              <a:buSzPct val="100000"/>
              <a:buFont typeface="Noto Sans Symbols"/>
              <a:buChar char="▪"/>
            </a:pPr>
            <a:endPar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369" name="Shape 369"/>
          <p:cNvSpPr txBox="1"/>
          <p:nvPr/>
        </p:nvSpPr>
        <p:spPr>
          <a:xfrm>
            <a:off x="1461876" y="3033852"/>
            <a:ext cx="7072524" cy="2857497"/>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full_adder</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SzPct val="25000"/>
              <a:buFont typeface="Courier New"/>
              <a:buNone/>
            </a:pPr>
            <a:r>
              <a:rPr lang="en-GB" sz="2000" b="1" dirty="0">
                <a:solidFill>
                  <a:schemeClr val="dk1"/>
                </a:solidFill>
                <a:latin typeface="Courier New"/>
                <a:ea typeface="Courier New"/>
                <a:cs typeface="Courier New"/>
                <a:sym typeface="Courier New"/>
              </a:rPr>
              <a:t>b</a:t>
            </a:r>
            <a:r>
              <a:rPr lang="en-GB" sz="2000" b="1" i="0" u="none" strike="noStrike" cap="none" dirty="0">
                <a:solidFill>
                  <a:schemeClr val="dk1"/>
                </a:solidFill>
                <a:latin typeface="Courier New"/>
                <a:ea typeface="Courier New"/>
                <a:cs typeface="Courier New"/>
                <a:sym typeface="Courier New"/>
              </a:rPr>
              <a:t>egin</a:t>
            </a:r>
          </a:p>
          <a:p>
            <a:pPr marL="400050" marR="0" lvl="1" indent="-6350" algn="l" rtl="0">
              <a:spcBef>
                <a:spcPts val="0"/>
              </a:spcBef>
              <a:buClr>
                <a:schemeClr val="dk1"/>
              </a:buClr>
              <a:buSzPct val="25000"/>
              <a:buFont typeface="Courier New"/>
              <a:buNone/>
            </a:pPr>
            <a:endParaRPr lang="en-GB"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sum : </a:t>
            </a: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A,B,Cin</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Font typeface="Calibri"/>
              <a:buNone/>
            </a:pP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endParaRPr lang="en-GB" sz="2000" b="1" i="0" u="none" strike="noStrike" cap="none" dirty="0">
              <a:solidFill>
                <a:schemeClr val="dk1"/>
              </a:solidFill>
              <a:latin typeface="Courier New"/>
              <a:ea typeface="Courier New"/>
              <a:cs typeface="Courier New"/>
              <a:sym typeface="Courier New"/>
            </a:endParaRPr>
          </a:p>
        </p:txBody>
      </p:sp>
      <p:sp>
        <p:nvSpPr>
          <p:cNvPr id="4" name="Rettangolo 3">
            <a:extLst>
              <a:ext uri="{FF2B5EF4-FFF2-40B4-BE49-F238E27FC236}">
                <a16:creationId xmlns:a16="http://schemas.microsoft.com/office/drawing/2014/main" id="{46F7D663-59FF-48D5-BDC0-27A42AA7989F}"/>
              </a:ext>
            </a:extLst>
          </p:cNvPr>
          <p:cNvSpPr/>
          <p:nvPr/>
        </p:nvSpPr>
        <p:spPr>
          <a:xfrm>
            <a:off x="1828800" y="4023360"/>
            <a:ext cx="6413862" cy="1153816"/>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Sequential</a:t>
            </a:r>
            <a:r>
              <a:rPr lang="it-IT" dirty="0">
                <a:solidFill>
                  <a:schemeClr val="tx1"/>
                </a:solidFill>
              </a:rPr>
              <a:t> Area</a:t>
            </a:r>
            <a:endParaRPr lang="en-GB" dirty="0">
              <a:solidFill>
                <a:schemeClr val="tx1"/>
              </a:solidFill>
            </a:endParaRPr>
          </a:p>
        </p:txBody>
      </p:sp>
      <p:sp>
        <p:nvSpPr>
          <p:cNvPr id="6" name="Rettangolo 5">
            <a:extLst>
              <a:ext uri="{FF2B5EF4-FFF2-40B4-BE49-F238E27FC236}">
                <a16:creationId xmlns:a16="http://schemas.microsoft.com/office/drawing/2014/main" id="{1C782D27-7F79-4D07-8597-84ADC3220226}"/>
              </a:ext>
            </a:extLst>
          </p:cNvPr>
          <p:cNvSpPr/>
          <p:nvPr/>
        </p:nvSpPr>
        <p:spPr>
          <a:xfrm>
            <a:off x="1828800" y="3657601"/>
            <a:ext cx="6413863" cy="365759"/>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
        <p:nvSpPr>
          <p:cNvPr id="7" name="Rettangolo 6">
            <a:extLst>
              <a:ext uri="{FF2B5EF4-FFF2-40B4-BE49-F238E27FC236}">
                <a16:creationId xmlns:a16="http://schemas.microsoft.com/office/drawing/2014/main" id="{7081A400-3B2E-4C58-8E5A-C9F306003D7F}"/>
              </a:ext>
            </a:extLst>
          </p:cNvPr>
          <p:cNvSpPr/>
          <p:nvPr/>
        </p:nvSpPr>
        <p:spPr>
          <a:xfrm>
            <a:off x="1828799" y="5165871"/>
            <a:ext cx="6413863" cy="365759"/>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Tree>
    <p:extLst>
      <p:ext uri="{BB962C8B-B14F-4D97-AF65-F5344CB8AC3E}">
        <p14:creationId xmlns:p14="http://schemas.microsoft.com/office/powerpoint/2010/main" val="711951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dirty="0">
                <a:latin typeface="Calibri" panose="020F0502020204030204" pitchFamily="34" charset="0"/>
                <a:cs typeface="Calibri" panose="020F0502020204030204" pitchFamily="34" charset="0"/>
              </a:rPr>
              <a:t>Full Adder architecture (Behavioural</a:t>
            </a:r>
            <a:r>
              <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p>
        </p:txBody>
      </p:sp>
      <p:sp>
        <p:nvSpPr>
          <p:cNvPr id="367" name="Shape 367"/>
          <p:cNvSpPr txBox="1">
            <a:spLocks noGrp="1"/>
          </p:cNvSpPr>
          <p:nvPr>
            <p:ph idx="1"/>
          </p:nvPr>
        </p:nvSpPr>
        <p:spPr>
          <a:xfrm>
            <a:off x="1945201" y="1387072"/>
            <a:ext cx="6589199" cy="2016224"/>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a:t>
            </a:r>
            <a:r>
              <a:rPr lang="en-GB" sz="2000" dirty="0">
                <a:solidFill>
                  <a:schemeClr val="tx1"/>
                </a:solidFill>
                <a:latin typeface="Calibri" panose="020F0502020204030204" pitchFamily="34" charset="0"/>
                <a:cs typeface="Calibri" panose="020F0502020204030204" pitchFamily="34" charset="0"/>
              </a:rPr>
              <a:t>behavioural</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 level is the highest level description available in VHDL language.</a:t>
            </a:r>
          </a:p>
          <a:p>
            <a:pPr marL="342900" marR="0" lvl="0" indent="-342900" algn="just" rtl="0">
              <a:spcBef>
                <a:spcPts val="48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base construct is the process: a process allows to open a "sequential evolution area" internally to a concurrent area.</a:t>
            </a: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spcAft>
                <a:spcPts val="0"/>
              </a:spcAft>
              <a:buClr>
                <a:schemeClr val="dk1"/>
              </a:buClr>
              <a:buSzPct val="100000"/>
              <a:buFont typeface="Noto Sans Symbols"/>
              <a:buNone/>
            </a:pPr>
            <a:endParaRPr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buClr>
                <a:schemeClr val="dk1"/>
              </a:buClr>
              <a:buSzPct val="100000"/>
              <a:buFont typeface="Noto Sans Symbols"/>
              <a:buChar char="▪"/>
            </a:pPr>
            <a:endPar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a:p>
            <a:pPr marL="342900" marR="0" lvl="0" indent="-342900" algn="just" rtl="0">
              <a:spcBef>
                <a:spcPts val="480"/>
              </a:spcBef>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Description of the Truth Table of the Full Adder using a Process</a:t>
            </a:r>
          </a:p>
        </p:txBody>
      </p:sp>
      <p:sp>
        <p:nvSpPr>
          <p:cNvPr id="369" name="Shape 369"/>
          <p:cNvSpPr txBox="1"/>
          <p:nvPr/>
        </p:nvSpPr>
        <p:spPr>
          <a:xfrm>
            <a:off x="1461876" y="3033852"/>
            <a:ext cx="7072524" cy="2857497"/>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full_adder</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SzPct val="25000"/>
              <a:buFont typeface="Courier New"/>
              <a:buNone/>
            </a:pPr>
            <a:r>
              <a:rPr lang="en-GB" sz="2000" b="1" dirty="0">
                <a:solidFill>
                  <a:schemeClr val="dk1"/>
                </a:solidFill>
                <a:latin typeface="Courier New"/>
                <a:ea typeface="Courier New"/>
                <a:cs typeface="Courier New"/>
                <a:sym typeface="Courier New"/>
              </a:rPr>
              <a:t>b</a:t>
            </a:r>
            <a:r>
              <a:rPr lang="en-GB" sz="2000" b="1" i="0" u="none" strike="noStrike" cap="none" dirty="0">
                <a:solidFill>
                  <a:schemeClr val="dk1"/>
                </a:solidFill>
                <a:latin typeface="Courier New"/>
                <a:ea typeface="Courier New"/>
                <a:cs typeface="Courier New"/>
                <a:sym typeface="Courier New"/>
              </a:rPr>
              <a:t>egin</a:t>
            </a:r>
          </a:p>
          <a:p>
            <a:pPr marL="400050" marR="0" lvl="1" indent="-6350" algn="l" rtl="0">
              <a:spcBef>
                <a:spcPts val="0"/>
              </a:spcBef>
              <a:buClr>
                <a:schemeClr val="dk1"/>
              </a:buClr>
              <a:buSzPct val="25000"/>
              <a:buFont typeface="Courier New"/>
              <a:buNone/>
            </a:pPr>
            <a:endParaRPr lang="en-GB"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sum : </a:t>
            </a: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A,B,Cin</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1" dirty="0">
                <a:solidFill>
                  <a:schemeClr val="dk1"/>
                </a:solidFill>
                <a:latin typeface="Courier New"/>
                <a:ea typeface="Courier New"/>
                <a:cs typeface="Courier New"/>
                <a:sym typeface="Courier New"/>
              </a:rPr>
              <a:t>b</a:t>
            </a:r>
            <a:r>
              <a:rPr lang="en-GB" sz="2000" b="1" i="0" u="none" strike="noStrike" cap="none" dirty="0">
                <a:solidFill>
                  <a:schemeClr val="dk1"/>
                </a:solidFill>
                <a:latin typeface="Courier New"/>
                <a:ea typeface="Courier New"/>
                <a:cs typeface="Courier New"/>
                <a:sym typeface="Courier New"/>
              </a:rPr>
              <a:t>egin</a:t>
            </a:r>
          </a:p>
          <a:p>
            <a:pPr marL="400050" marR="0" lvl="1" indent="-6350" algn="l" rtl="0">
              <a:spcBef>
                <a:spcPts val="0"/>
              </a:spcBef>
              <a:buClr>
                <a:schemeClr val="dk1"/>
              </a:buClr>
              <a:buSzPct val="25000"/>
              <a:buFont typeface="Courier New"/>
              <a:buNone/>
            </a:pPr>
            <a:endParaRPr lang="en-GB"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r>
              <a:rPr lang="it-IT" sz="2000" b="1" i="0" u="none" strike="noStrike" cap="none" dirty="0">
                <a:solidFill>
                  <a:schemeClr val="dk1"/>
                </a:solidFill>
                <a:latin typeface="Courier New"/>
                <a:ea typeface="Courier New"/>
                <a:cs typeface="Courier New"/>
                <a:sym typeface="Courier New"/>
              </a:rPr>
              <a:t>end </a:t>
            </a:r>
            <a:r>
              <a:rPr lang="it-IT" sz="2000" b="1" i="0" u="none" strike="noStrike" cap="none" dirty="0" err="1">
                <a:solidFill>
                  <a:schemeClr val="dk1"/>
                </a:solidFill>
                <a:latin typeface="Courier New"/>
                <a:ea typeface="Courier New"/>
                <a:cs typeface="Courier New"/>
                <a:sym typeface="Courier New"/>
              </a:rPr>
              <a:t>process</a:t>
            </a:r>
            <a:r>
              <a:rPr lang="it-IT" sz="2000" b="1" i="0" u="none" strike="noStrike" cap="none" dirty="0">
                <a:solidFill>
                  <a:schemeClr val="dk1"/>
                </a:solidFill>
                <a:latin typeface="Courier New"/>
                <a:ea typeface="Courier New"/>
                <a:cs typeface="Courier New"/>
                <a:sym typeface="Courier New"/>
              </a:rPr>
              <a:t>;</a:t>
            </a: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endParaRPr lang="en-GB" sz="2000" b="1" i="0" u="none" strike="noStrike" cap="none" dirty="0">
              <a:solidFill>
                <a:schemeClr val="dk1"/>
              </a:solidFill>
              <a:latin typeface="Courier New"/>
              <a:ea typeface="Courier New"/>
              <a:cs typeface="Courier New"/>
              <a:sym typeface="Courier New"/>
            </a:endParaRPr>
          </a:p>
        </p:txBody>
      </p:sp>
      <p:sp>
        <p:nvSpPr>
          <p:cNvPr id="6" name="Rettangolo 5">
            <a:extLst>
              <a:ext uri="{FF2B5EF4-FFF2-40B4-BE49-F238E27FC236}">
                <a16:creationId xmlns:a16="http://schemas.microsoft.com/office/drawing/2014/main" id="{1C782D27-7F79-4D07-8597-84ADC3220226}"/>
              </a:ext>
            </a:extLst>
          </p:cNvPr>
          <p:cNvSpPr/>
          <p:nvPr/>
        </p:nvSpPr>
        <p:spPr>
          <a:xfrm>
            <a:off x="1828800" y="3657601"/>
            <a:ext cx="6413863" cy="365759"/>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
        <p:nvSpPr>
          <p:cNvPr id="7" name="Rettangolo 6">
            <a:extLst>
              <a:ext uri="{FF2B5EF4-FFF2-40B4-BE49-F238E27FC236}">
                <a16:creationId xmlns:a16="http://schemas.microsoft.com/office/drawing/2014/main" id="{7081A400-3B2E-4C58-8E5A-C9F306003D7F}"/>
              </a:ext>
            </a:extLst>
          </p:cNvPr>
          <p:cNvSpPr/>
          <p:nvPr/>
        </p:nvSpPr>
        <p:spPr>
          <a:xfrm>
            <a:off x="1828799" y="5165871"/>
            <a:ext cx="6413863" cy="365759"/>
          </a:xfrm>
          <a:prstGeom prst="rect">
            <a:avLst/>
          </a:prstGeom>
          <a:solidFill>
            <a:schemeClr val="bg1"/>
          </a:solid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a:solidFill>
                  <a:schemeClr val="tx1"/>
                </a:solidFill>
              </a:rPr>
              <a:t>Concurrent</a:t>
            </a:r>
            <a:r>
              <a:rPr lang="it-IT" dirty="0">
                <a:solidFill>
                  <a:schemeClr val="tx1"/>
                </a:solidFill>
              </a:rPr>
              <a:t> Area</a:t>
            </a:r>
            <a:endParaRPr lang="en-GB" dirty="0">
              <a:solidFill>
                <a:schemeClr val="tx1"/>
              </a:solidFill>
            </a:endParaRPr>
          </a:p>
        </p:txBody>
      </p:sp>
    </p:spTree>
    <p:extLst>
      <p:ext uri="{BB962C8B-B14F-4D97-AF65-F5344CB8AC3E}">
        <p14:creationId xmlns:p14="http://schemas.microsoft.com/office/powerpoint/2010/main" val="3630109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Hardware description languages</a:t>
            </a:r>
          </a:p>
        </p:txBody>
      </p:sp>
      <p:sp>
        <p:nvSpPr>
          <p:cNvPr id="127" name="Shape 127"/>
          <p:cNvSpPr txBox="1">
            <a:spLocks noGrp="1"/>
          </p:cNvSpPr>
          <p:nvPr>
            <p:ph idx="1"/>
          </p:nvPr>
        </p:nvSpPr>
        <p:spPr>
          <a:xfrm>
            <a:off x="1945201" y="2060199"/>
            <a:ext cx="6589199" cy="2952328"/>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An HDL (Hardware Description Language) is a language for the </a:t>
            </a:r>
            <a:r>
              <a:rPr lang="en-GB" sz="2400" i="0" u="none" strike="noStrike" cap="none" dirty="0">
                <a:solidFill>
                  <a:schemeClr val="dk1"/>
                </a:solidFill>
                <a:latin typeface="Calibri"/>
                <a:ea typeface="Calibri"/>
                <a:cs typeface="Calibri"/>
                <a:sym typeface="Calibri"/>
              </a:rPr>
              <a:t>description</a:t>
            </a:r>
            <a:r>
              <a:rPr lang="en-GB" sz="2400" b="0" i="0" u="none" strike="noStrike" cap="none" dirty="0">
                <a:solidFill>
                  <a:schemeClr val="dk1"/>
                </a:solidFill>
                <a:latin typeface="Calibri"/>
                <a:ea typeface="Calibri"/>
                <a:cs typeface="Calibri"/>
                <a:sym typeface="Calibri"/>
              </a:rPr>
              <a:t> of digital electronic circuits</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Hardware functionalities are described independently from the implementation</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How many types of implementation do you know?</a:t>
            </a:r>
          </a:p>
          <a:p>
            <a:pPr lvl="1" indent="-342900" algn="just">
              <a:spcBef>
                <a:spcPts val="480"/>
              </a:spcBef>
              <a:buClr>
                <a:schemeClr val="dk1"/>
              </a:buClr>
              <a:buSzPct val="100000"/>
              <a:buFont typeface="Noto Sans Symbols"/>
              <a:buChar char="▪"/>
            </a:pPr>
            <a:r>
              <a:rPr lang="en-GB" sz="2200" dirty="0">
                <a:solidFill>
                  <a:schemeClr val="dk1"/>
                </a:solidFill>
                <a:latin typeface="Calibri"/>
                <a:ea typeface="Calibri"/>
                <a:cs typeface="Calibri"/>
                <a:sym typeface="Calibri"/>
              </a:rPr>
              <a:t>Recall the Hardware Technologies chapter</a:t>
            </a:r>
            <a:endParaRPr lang="en-GB" sz="2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8195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Shape 37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Process</a:t>
            </a:r>
          </a:p>
        </p:txBody>
      </p:sp>
      <p:sp>
        <p:nvSpPr>
          <p:cNvPr id="377" name="Shape 377"/>
          <p:cNvSpPr txBox="1">
            <a:spLocks noGrp="1"/>
          </p:cNvSpPr>
          <p:nvPr>
            <p:ph idx="1"/>
          </p:nvPr>
        </p:nvSpPr>
        <p:spPr>
          <a:xfrm>
            <a:off x="1945201" y="1719266"/>
            <a:ext cx="6589199" cy="3312367"/>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process can be declared everywhere in the architecture body, </a:t>
            </a:r>
            <a:r>
              <a:rPr lang="en-GB" sz="2400" dirty="0">
                <a:solidFill>
                  <a:schemeClr val="dk1"/>
                </a:solidFill>
                <a:latin typeface="Calibri"/>
                <a:ea typeface="Calibri"/>
                <a:cs typeface="Calibri"/>
                <a:sym typeface="Calibri"/>
              </a:rPr>
              <a:t>because what there is inside it evolves </a:t>
            </a:r>
            <a:r>
              <a:rPr lang="en-GB" sz="2400" b="0" i="0" u="none" strike="noStrike" cap="none" dirty="0">
                <a:solidFill>
                  <a:schemeClr val="dk1"/>
                </a:solidFill>
                <a:latin typeface="Calibri"/>
                <a:ea typeface="Calibri"/>
                <a:cs typeface="Calibri"/>
                <a:sym typeface="Calibri"/>
              </a:rPr>
              <a:t>in concurrent manner with other </a:t>
            </a:r>
            <a:r>
              <a:rPr lang="en-GB" sz="2400" dirty="0">
                <a:solidFill>
                  <a:schemeClr val="dk1"/>
                </a:solidFill>
                <a:latin typeface="Calibri"/>
                <a:ea typeface="Calibri"/>
                <a:cs typeface="Calibri"/>
                <a:sym typeface="Calibri"/>
              </a:rPr>
              <a:t>statements in concurrent area</a:t>
            </a:r>
            <a:r>
              <a:rPr lang="en-GB" sz="2400" b="0" i="0" u="none" strike="noStrike" cap="none" dirty="0">
                <a:solidFill>
                  <a:schemeClr val="dk1"/>
                </a:solidFill>
                <a:latin typeface="Calibri"/>
                <a:ea typeface="Calibri"/>
                <a:cs typeface="Calibri"/>
                <a:sym typeface="Calibri"/>
              </a:rPr>
              <a:t>.</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process opens a sequential area internally to the concurrent area: statements contained in a process </a:t>
            </a:r>
            <a:r>
              <a:rPr lang="en-GB" sz="2400" dirty="0">
                <a:solidFill>
                  <a:schemeClr val="dk1"/>
                </a:solidFill>
                <a:latin typeface="Calibri"/>
                <a:ea typeface="Calibri"/>
                <a:cs typeface="Calibri"/>
                <a:sym typeface="Calibri"/>
              </a:rPr>
              <a:t>evolve serially</a:t>
            </a:r>
            <a:r>
              <a:rPr lang="en-GB" sz="2400" b="0" i="0" u="none" strike="noStrike" cap="none" dirty="0">
                <a:solidFill>
                  <a:schemeClr val="dk1"/>
                </a:solidFill>
                <a:latin typeface="Calibri"/>
                <a:ea typeface="Calibri"/>
                <a:cs typeface="Calibri"/>
                <a:sym typeface="Calibri"/>
              </a:rPr>
              <a:t>.</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evolution happens in correspondence of a specified event in the sensitivity list.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Sensitivity list</a:t>
            </a:r>
          </a:p>
        </p:txBody>
      </p:sp>
      <p:sp>
        <p:nvSpPr>
          <p:cNvPr id="385" name="Shape 385"/>
          <p:cNvSpPr txBox="1">
            <a:spLocks noGrp="1"/>
          </p:cNvSpPr>
          <p:nvPr>
            <p:ph idx="1"/>
          </p:nvPr>
        </p:nvSpPr>
        <p:spPr>
          <a:xfrm>
            <a:off x="1945201" y="1278488"/>
            <a:ext cx="6589199" cy="3528391"/>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sensitivity list contains all the signals to which the process must be sensible.</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Each time that a signal in the sensitivity list changes value, the process is activated.</a:t>
            </a:r>
          </a:p>
        </p:txBody>
      </p:sp>
      <p:sp>
        <p:nvSpPr>
          <p:cNvPr id="388" name="Shape 388"/>
          <p:cNvSpPr txBox="1"/>
          <p:nvPr/>
        </p:nvSpPr>
        <p:spPr>
          <a:xfrm>
            <a:off x="1835696" y="3221829"/>
            <a:ext cx="6912767" cy="3382769"/>
          </a:xfrm>
          <a:prstGeom prst="rect">
            <a:avLst/>
          </a:prstGeom>
          <a:solidFill>
            <a:srgbClr val="DAE5F1"/>
          </a:solidFill>
          <a:ln>
            <a:noFill/>
          </a:ln>
        </p:spPr>
        <p:txBody>
          <a:bodyPr wrap="square" lIns="91425" tIns="45700" rIns="91425" bIns="45700" anchor="t" anchorCtr="0">
            <a:noAutofit/>
          </a:bodyPr>
          <a:lstStyle/>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full_adder</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sum : </a:t>
            </a: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A,B,Cin</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Font typeface="Calibri"/>
              <a:buNone/>
            </a:pP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Font typeface="Calibri"/>
              <a:buNone/>
            </a:pPr>
            <a:endParaRPr sz="20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end process;</a:t>
            </a:r>
          </a:p>
          <a:p>
            <a:pPr marL="400050" lvl="1" indent="-6350">
              <a:buClr>
                <a:schemeClr val="dk1"/>
              </a:buClr>
              <a:buSzPct val="25000"/>
            </a:pPr>
            <a:r>
              <a:rPr lang="en-GB" sz="2000" b="1" i="0" u="none" strike="noStrike" cap="none"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endParaRPr lang="en-GB" sz="2000" b="1" i="0" u="none" strike="noStrike" cap="none" dirty="0">
              <a:solidFill>
                <a:schemeClr val="dk1"/>
              </a:solidFill>
              <a:latin typeface="Courier New"/>
              <a:ea typeface="Courier New"/>
              <a:cs typeface="Courier New"/>
              <a:sym typeface="Courier New"/>
            </a:endParaRPr>
          </a:p>
        </p:txBody>
      </p:sp>
      <p:sp>
        <p:nvSpPr>
          <p:cNvPr id="389" name="Shape 389"/>
          <p:cNvSpPr txBox="1"/>
          <p:nvPr/>
        </p:nvSpPr>
        <p:spPr>
          <a:xfrm>
            <a:off x="2606404" y="4816304"/>
            <a:ext cx="5040559" cy="1015662"/>
          </a:xfrm>
          <a:prstGeom prst="rect">
            <a:avLst/>
          </a:prstGeom>
          <a:solidFill>
            <a:schemeClr val="lt1"/>
          </a:solidFill>
          <a:ln w="25400" cap="flat" cmpd="sng">
            <a:solidFill>
              <a:schemeClr val="accent3"/>
            </a:solidFill>
            <a:prstDash val="solid"/>
            <a:round/>
            <a:headEnd type="none" w="med" len="med"/>
            <a:tailEnd type="none" w="med" len="med"/>
          </a:ln>
        </p:spPr>
        <p:txBody>
          <a:bodyPr wrap="square" lIns="91425" tIns="45700" rIns="91425" bIns="45700" anchor="t" anchorCtr="0">
            <a:noAutofit/>
          </a:bodyPr>
          <a:lstStyle/>
          <a:p>
            <a:pPr marL="0" marR="0" lvl="0" indent="0" algn="ctr" rtl="0">
              <a:spcBef>
                <a:spcPts val="0"/>
              </a:spcBef>
              <a:buNone/>
            </a:pPr>
            <a:endParaRPr sz="2000">
              <a:solidFill>
                <a:schemeClr val="dk1"/>
              </a:solidFill>
              <a:latin typeface="Calibri"/>
              <a:ea typeface="Calibri"/>
              <a:cs typeface="Calibri"/>
              <a:sym typeface="Calibri"/>
            </a:endParaRPr>
          </a:p>
          <a:p>
            <a:pPr marL="0" marR="0" lvl="0" indent="0" algn="ctr" rtl="0">
              <a:spcBef>
                <a:spcPts val="0"/>
              </a:spcBef>
              <a:buSzPct val="25000"/>
              <a:buNone/>
            </a:pPr>
            <a:r>
              <a:rPr lang="en-GB" sz="2000">
                <a:solidFill>
                  <a:schemeClr val="dk1"/>
                </a:solidFill>
                <a:latin typeface="Calibri"/>
                <a:ea typeface="Calibri"/>
                <a:cs typeface="Calibri"/>
                <a:sym typeface="Calibri"/>
              </a:rPr>
              <a:t>Sequential Area</a:t>
            </a:r>
          </a:p>
          <a:p>
            <a:pPr marL="0" marR="0" lvl="0" indent="0" algn="ctr" rtl="0">
              <a:spcBef>
                <a:spcPts val="0"/>
              </a:spcBef>
              <a:buNone/>
            </a:pPr>
            <a:endParaRPr sz="2000">
              <a:solidFill>
                <a:schemeClr val="dk1"/>
              </a:solidFill>
              <a:latin typeface="Calibri"/>
              <a:ea typeface="Calibri"/>
              <a:cs typeface="Calibri"/>
              <a:sym typeface="Calibri"/>
            </a:endParaRPr>
          </a:p>
        </p:txBody>
      </p:sp>
      <p:sp>
        <p:nvSpPr>
          <p:cNvPr id="390" name="Shape 390"/>
          <p:cNvSpPr/>
          <p:nvPr/>
        </p:nvSpPr>
        <p:spPr>
          <a:xfrm>
            <a:off x="4370599" y="3810104"/>
            <a:ext cx="1512167" cy="439598"/>
          </a:xfrm>
          <a:prstGeom prst="ellipse">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cxnSp>
        <p:nvCxnSpPr>
          <p:cNvPr id="391" name="Shape 391"/>
          <p:cNvCxnSpPr>
            <a:cxnSpLocks/>
            <a:stCxn id="390" idx="7"/>
          </p:cNvCxnSpPr>
          <p:nvPr/>
        </p:nvCxnSpPr>
        <p:spPr>
          <a:xfrm flipV="1">
            <a:off x="5661314" y="3861048"/>
            <a:ext cx="566869" cy="13434"/>
          </a:xfrm>
          <a:prstGeom prst="straightConnector1">
            <a:avLst/>
          </a:prstGeom>
          <a:noFill/>
          <a:ln w="9525" cap="flat" cmpd="sng">
            <a:solidFill>
              <a:srgbClr val="4A7DBA"/>
            </a:solidFill>
            <a:prstDash val="solid"/>
            <a:round/>
            <a:headEnd type="none" w="med" len="med"/>
            <a:tailEnd type="triangle" w="lg" len="lg"/>
          </a:ln>
        </p:spPr>
      </p:cxnSp>
      <p:sp>
        <p:nvSpPr>
          <p:cNvPr id="392" name="Shape 392"/>
          <p:cNvSpPr/>
          <p:nvPr/>
        </p:nvSpPr>
        <p:spPr>
          <a:xfrm>
            <a:off x="6228183" y="3707739"/>
            <a:ext cx="1584175" cy="369332"/>
          </a:xfrm>
          <a:prstGeom prst="rect">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93" name="Shape 393"/>
          <p:cNvSpPr txBox="1"/>
          <p:nvPr/>
        </p:nvSpPr>
        <p:spPr>
          <a:xfrm>
            <a:off x="6252066" y="3707739"/>
            <a:ext cx="1584175"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b="1">
                <a:solidFill>
                  <a:schemeClr val="dk1"/>
                </a:solidFill>
                <a:latin typeface="Calibri"/>
                <a:ea typeface="Calibri"/>
                <a:cs typeface="Calibri"/>
                <a:sym typeface="Calibri"/>
              </a:rPr>
              <a:t>Sensitivity List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Shape 39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Sequential area constructs (1)</a:t>
            </a:r>
          </a:p>
        </p:txBody>
      </p:sp>
      <p:sp>
        <p:nvSpPr>
          <p:cNvPr id="399" name="Shape 399"/>
          <p:cNvSpPr txBox="1">
            <a:spLocks noGrp="1"/>
          </p:cNvSpPr>
          <p:nvPr>
            <p:ph idx="1"/>
          </p:nvPr>
        </p:nvSpPr>
        <p:spPr>
          <a:xfrm>
            <a:off x="1945201" y="1431560"/>
            <a:ext cx="6589199" cy="20162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Internally to the process, VHDL statements evolve sequentially "as in a classical programming language".</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Conditional choice, for example, is available: </a:t>
            </a:r>
          </a:p>
        </p:txBody>
      </p:sp>
      <p:sp>
        <p:nvSpPr>
          <p:cNvPr id="401" name="Shape 401"/>
          <p:cNvSpPr txBox="1"/>
          <p:nvPr/>
        </p:nvSpPr>
        <p:spPr>
          <a:xfrm>
            <a:off x="2678344" y="3502556"/>
            <a:ext cx="5122911" cy="2246769"/>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a:solidFill>
                  <a:schemeClr val="dk1"/>
                </a:solidFill>
                <a:latin typeface="Courier New"/>
                <a:ea typeface="Courier New"/>
                <a:cs typeface="Courier New"/>
                <a:sym typeface="Courier New"/>
              </a:rPr>
              <a:t>if</a:t>
            </a:r>
            <a:r>
              <a:rPr lang="en-GB" sz="2000">
                <a:solidFill>
                  <a:schemeClr val="dk1"/>
                </a:solidFill>
                <a:latin typeface="Courier New"/>
                <a:ea typeface="Courier New"/>
                <a:cs typeface="Courier New"/>
                <a:sym typeface="Courier New"/>
              </a:rPr>
              <a:t> condition </a:t>
            </a:r>
            <a:r>
              <a:rPr lang="en-GB" sz="2000" b="1">
                <a:solidFill>
                  <a:schemeClr val="dk1"/>
                </a:solidFill>
                <a:latin typeface="Courier New"/>
                <a:ea typeface="Courier New"/>
                <a:cs typeface="Courier New"/>
                <a:sym typeface="Courier New"/>
              </a:rPr>
              <a:t>then</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sequential statements</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elsif</a:t>
            </a:r>
            <a:r>
              <a:rPr lang="en-GB" sz="2000">
                <a:solidFill>
                  <a:schemeClr val="dk1"/>
                </a:solidFill>
                <a:latin typeface="Courier New"/>
                <a:ea typeface="Courier New"/>
                <a:cs typeface="Courier New"/>
                <a:sym typeface="Courier New"/>
              </a:rPr>
              <a:t> condition then</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sequential statements ]</a:t>
            </a:r>
          </a:p>
          <a:p>
            <a:pPr marL="0" marR="0" lvl="0" indent="0" algn="just" rtl="0">
              <a:spcBef>
                <a:spcPts val="0"/>
              </a:spcBef>
              <a:buSzPct val="25000"/>
              <a:buNone/>
            </a:pP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else</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sequential statements ]</a:t>
            </a: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end</a:t>
            </a:r>
            <a:r>
              <a:rPr lang="en-GB" sz="2000">
                <a:solidFill>
                  <a:schemeClr val="dk1"/>
                </a:solidFill>
                <a:latin typeface="Courier New"/>
                <a:ea typeface="Courier New"/>
                <a:cs typeface="Courier New"/>
                <a:sym typeface="Courier New"/>
              </a:rPr>
              <a:t> if;</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Shape 40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Sequential area constructs (2)</a:t>
            </a:r>
          </a:p>
        </p:txBody>
      </p:sp>
      <p:sp>
        <p:nvSpPr>
          <p:cNvPr id="408" name="Shape 408"/>
          <p:cNvSpPr txBox="1">
            <a:spLocks noGrp="1"/>
          </p:cNvSpPr>
          <p:nvPr>
            <p:ph idx="1"/>
          </p:nvPr>
        </p:nvSpPr>
        <p:spPr>
          <a:xfrm>
            <a:off x="1945201" y="1376350"/>
            <a:ext cx="6589199" cy="504056"/>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Multiple choice: it is the same of switch-case construct:</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sp>
        <p:nvSpPr>
          <p:cNvPr id="410" name="Shape 410"/>
          <p:cNvSpPr txBox="1"/>
          <p:nvPr/>
        </p:nvSpPr>
        <p:spPr>
          <a:xfrm>
            <a:off x="2624470" y="2317778"/>
            <a:ext cx="4608512" cy="2831544"/>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case</a:t>
            </a:r>
            <a:r>
              <a:rPr lang="en-GB" sz="2000" dirty="0">
                <a:solidFill>
                  <a:schemeClr val="dk1"/>
                </a:solidFill>
                <a:latin typeface="Courier New"/>
                <a:ea typeface="Courier New"/>
                <a:cs typeface="Courier New"/>
                <a:sym typeface="Courier New"/>
              </a:rPr>
              <a:t> expression </a:t>
            </a:r>
            <a:r>
              <a:rPr lang="en-GB" sz="2000" b="1" dirty="0">
                <a:solidFill>
                  <a:schemeClr val="dk1"/>
                </a:solidFill>
                <a:latin typeface="Courier New"/>
                <a:ea typeface="Courier New"/>
                <a:cs typeface="Courier New"/>
                <a:sym typeface="Courier New"/>
              </a:rPr>
              <a:t>is</a:t>
            </a:r>
          </a:p>
          <a:p>
            <a:pPr marL="342900" marR="0" lvl="1" indent="0" algn="l" rtl="0">
              <a:spcBef>
                <a:spcPts val="0"/>
              </a:spcBef>
              <a:buSzPct val="25000"/>
              <a:buNone/>
            </a:pPr>
            <a:r>
              <a:rPr lang="en-GB" sz="2000" b="1" i="0" u="none" strike="noStrike" cap="none" dirty="0">
                <a:solidFill>
                  <a:schemeClr val="dk1"/>
                </a:solidFill>
                <a:latin typeface="Courier New"/>
                <a:ea typeface="Courier New"/>
                <a:cs typeface="Courier New"/>
                <a:sym typeface="Courier New"/>
              </a:rPr>
              <a:t>when </a:t>
            </a:r>
            <a:r>
              <a:rPr lang="en-GB" sz="2000" b="0" i="0" u="none" strike="noStrike" cap="none" dirty="0">
                <a:solidFill>
                  <a:schemeClr val="dk1"/>
                </a:solidFill>
                <a:latin typeface="Courier New"/>
                <a:ea typeface="Courier New"/>
                <a:cs typeface="Courier New"/>
                <a:sym typeface="Courier New"/>
              </a:rPr>
              <a:t>choice =&gt;</a:t>
            </a:r>
          </a:p>
          <a:p>
            <a:pPr marL="342900" marR="0" lvl="1" indent="0" algn="l" rtl="0">
              <a:spcBef>
                <a:spcPts val="0"/>
              </a:spcBef>
              <a:buSzPct val="25000"/>
              <a:buNone/>
            </a:pPr>
            <a:r>
              <a:rPr lang="en-GB" sz="2000" b="0" i="0" u="none" strike="noStrike" cap="none" dirty="0">
                <a:solidFill>
                  <a:schemeClr val="dk1"/>
                </a:solidFill>
                <a:latin typeface="Courier New"/>
                <a:ea typeface="Courier New"/>
                <a:cs typeface="Courier New"/>
                <a:sym typeface="Courier New"/>
              </a:rPr>
              <a:t>	sequential statements</a:t>
            </a:r>
          </a:p>
          <a:p>
            <a:pPr marL="342900" marR="0" lvl="1" indent="0" algn="l" rtl="0">
              <a:spcBef>
                <a:spcPts val="0"/>
              </a:spcBef>
              <a:buSzPct val="25000"/>
              <a:buNone/>
            </a:pPr>
            <a:r>
              <a:rPr lang="en-GB" sz="2000" b="1" i="0" u="none" strike="noStrike" cap="none" dirty="0">
                <a:solidFill>
                  <a:schemeClr val="dk1"/>
                </a:solidFill>
                <a:latin typeface="Courier New"/>
                <a:ea typeface="Courier New"/>
                <a:cs typeface="Courier New"/>
                <a:sym typeface="Courier New"/>
              </a:rPr>
              <a:t>when</a:t>
            </a:r>
            <a:r>
              <a:rPr lang="en-GB" sz="2000" b="0" i="0" u="none" strike="noStrike" cap="none" dirty="0">
                <a:solidFill>
                  <a:schemeClr val="dk1"/>
                </a:solidFill>
                <a:latin typeface="Courier New"/>
                <a:ea typeface="Courier New"/>
                <a:cs typeface="Courier New"/>
                <a:sym typeface="Courier New"/>
              </a:rPr>
              <a:t> choice =&gt;</a:t>
            </a:r>
          </a:p>
          <a:p>
            <a:pPr marL="342900" marR="0" lvl="1" indent="0" algn="l" rtl="0">
              <a:spcBef>
                <a:spcPts val="0"/>
              </a:spcBef>
              <a:buSzPct val="25000"/>
              <a:buNone/>
            </a:pPr>
            <a:r>
              <a:rPr lang="en-GB" sz="2000" b="0" i="0" u="none" strike="noStrike" cap="none" dirty="0">
                <a:solidFill>
                  <a:schemeClr val="dk1"/>
                </a:solidFill>
                <a:latin typeface="Courier New"/>
                <a:ea typeface="Courier New"/>
                <a:cs typeface="Courier New"/>
                <a:sym typeface="Courier New"/>
              </a:rPr>
              <a:t>	sequential statements</a:t>
            </a:r>
          </a:p>
          <a:p>
            <a:pPr marL="342900" marR="0" lvl="1" indent="0" algn="l" rtl="0">
              <a:spcBef>
                <a:spcPts val="0"/>
              </a:spcBef>
              <a:buSzPct val="25000"/>
              <a:buNone/>
            </a:pPr>
            <a:r>
              <a:rPr lang="en-GB" sz="2000" b="0" i="0" u="none" strike="noStrike" cap="none" dirty="0">
                <a:solidFill>
                  <a:schemeClr val="dk1"/>
                </a:solidFill>
                <a:latin typeface="Courier New"/>
                <a:ea typeface="Courier New"/>
                <a:cs typeface="Courier New"/>
                <a:sym typeface="Courier New"/>
              </a:rPr>
              <a:t>[</a:t>
            </a:r>
            <a:r>
              <a:rPr lang="en-GB" sz="2000" b="1" i="0" u="none" strike="noStrike" cap="none" dirty="0">
                <a:solidFill>
                  <a:schemeClr val="dk1"/>
                </a:solidFill>
                <a:latin typeface="Courier New"/>
                <a:ea typeface="Courier New"/>
                <a:cs typeface="Courier New"/>
                <a:sym typeface="Courier New"/>
              </a:rPr>
              <a:t>when others </a:t>
            </a:r>
            <a:r>
              <a:rPr lang="en-GB" sz="2000" b="0" i="0" u="none" strike="noStrike" cap="none" dirty="0">
                <a:solidFill>
                  <a:schemeClr val="dk1"/>
                </a:solidFill>
                <a:latin typeface="Courier New"/>
                <a:ea typeface="Courier New"/>
                <a:cs typeface="Courier New"/>
                <a:sym typeface="Courier New"/>
              </a:rPr>
              <a:t>=&gt; </a:t>
            </a:r>
          </a:p>
          <a:p>
            <a:pPr marL="342900" marR="0" lvl="1"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b="0" i="0" u="none" strike="noStrike" cap="none" dirty="0">
                <a:solidFill>
                  <a:schemeClr val="dk1"/>
                </a:solidFill>
                <a:latin typeface="Courier New"/>
                <a:ea typeface="Courier New"/>
                <a:cs typeface="Courier New"/>
                <a:sym typeface="Courier New"/>
              </a:rPr>
              <a:t>seq</a:t>
            </a:r>
            <a:r>
              <a:rPr lang="en-GB" sz="2000" dirty="0">
                <a:solidFill>
                  <a:schemeClr val="dk1"/>
                </a:solidFill>
                <a:latin typeface="Courier New"/>
                <a:ea typeface="Courier New"/>
                <a:cs typeface="Courier New"/>
                <a:sym typeface="Courier New"/>
              </a:rPr>
              <a:t>uential</a:t>
            </a:r>
            <a:r>
              <a:rPr lang="en-GB" sz="2000" b="0" i="0" u="none" strike="noStrike" cap="none" dirty="0">
                <a:solidFill>
                  <a:schemeClr val="dk1"/>
                </a:solidFill>
                <a:latin typeface="Courier New"/>
                <a:ea typeface="Courier New"/>
                <a:cs typeface="Courier New"/>
                <a:sym typeface="Courier New"/>
              </a:rPr>
              <a:t> statements]</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end</a:t>
            </a:r>
            <a:r>
              <a:rPr lang="en-GB" sz="2000" dirty="0">
                <a:solidFill>
                  <a:schemeClr val="dk1"/>
                </a:solidFill>
                <a:latin typeface="Courier New"/>
                <a:ea typeface="Courier New"/>
                <a:cs typeface="Courier New"/>
                <a:sym typeface="Courier New"/>
              </a:rPr>
              <a:t> case ;</a:t>
            </a:r>
          </a:p>
          <a:p>
            <a:pPr marL="0" marR="0" lvl="0" indent="0" algn="l" rtl="0">
              <a:spcBef>
                <a:spcPts val="0"/>
              </a:spcBef>
              <a:buNone/>
            </a:pPr>
            <a:endParaRPr sz="1800" dirty="0">
              <a:solidFill>
                <a:schemeClr val="dk1"/>
              </a:solidFill>
              <a:latin typeface="Calibri"/>
              <a:ea typeface="Calibri"/>
              <a:cs typeface="Calibri"/>
              <a:sym typeface="Calibri"/>
            </a:endParaRPr>
          </a:p>
        </p:txBody>
      </p:sp>
      <p:sp>
        <p:nvSpPr>
          <p:cNvPr id="412" name="Shape 412"/>
          <p:cNvSpPr txBox="1"/>
          <p:nvPr/>
        </p:nvSpPr>
        <p:spPr>
          <a:xfrm>
            <a:off x="1945201" y="5390934"/>
            <a:ext cx="8229600" cy="504056"/>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dirty="0">
                <a:solidFill>
                  <a:schemeClr val="dk1"/>
                </a:solidFill>
                <a:latin typeface="Calibri"/>
                <a:ea typeface="Calibri"/>
                <a:cs typeface="Calibri"/>
                <a:sym typeface="Calibri"/>
              </a:rPr>
              <a:t>Others constructs are available in sequential area.</a:t>
            </a:r>
          </a:p>
          <a:p>
            <a:pPr marL="0" marR="0" lvl="0" indent="0" algn="l" rtl="0">
              <a:spcBef>
                <a:spcPts val="640"/>
              </a:spcBef>
              <a:buClr>
                <a:schemeClr val="dk1"/>
              </a:buClr>
              <a:buFont typeface="Arial"/>
              <a:buNone/>
            </a:pPr>
            <a:endParaRPr sz="3200" dirty="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1945201" y="253401"/>
            <a:ext cx="71987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rPr>
              <a:t>Full Adder architecture (</a:t>
            </a:r>
            <a:r>
              <a:rPr lang="en-GB" dirty="0">
                <a:latin typeface="Calibri" panose="020F0502020204030204" pitchFamily="34" charset="0"/>
                <a:cs typeface="Calibri" panose="020F0502020204030204" pitchFamily="34" charset="0"/>
              </a:rPr>
              <a:t>Behavioural</a:t>
            </a:r>
            <a:r>
              <a:rPr lang="en-GB" b="0" i="0" u="none" strike="noStrike" cap="none" dirty="0">
                <a:solidFill>
                  <a:schemeClr val="dk1"/>
                </a:solidFill>
                <a:latin typeface="Calibri" panose="020F0502020204030204" pitchFamily="34" charset="0"/>
                <a:ea typeface="Calibri"/>
                <a:cs typeface="Calibri" panose="020F0502020204030204" pitchFamily="34" charset="0"/>
                <a:sym typeface="Calibri"/>
              </a:rPr>
              <a:t>) (1)</a:t>
            </a:r>
          </a:p>
        </p:txBody>
      </p:sp>
      <p:sp>
        <p:nvSpPr>
          <p:cNvPr id="420" name="Shape 420"/>
          <p:cNvSpPr txBox="1"/>
          <p:nvPr/>
        </p:nvSpPr>
        <p:spPr>
          <a:xfrm>
            <a:off x="1611435" y="1385678"/>
            <a:ext cx="6922965" cy="5002059"/>
          </a:xfrm>
          <a:prstGeom prst="rect">
            <a:avLst/>
          </a:prstGeom>
          <a:solidFill>
            <a:srgbClr val="DAE5F1"/>
          </a:solidFill>
          <a:ln>
            <a:noFill/>
          </a:ln>
        </p:spPr>
        <p:txBody>
          <a:bodyPr wrap="square" lIns="91425" tIns="45700" rIns="91425" bIns="45700" anchor="t" anchorCtr="0">
            <a:noAutofit/>
          </a:bodyPr>
          <a:lstStyle/>
          <a:p>
            <a:pPr lvl="0">
              <a:buSzPct val="25000"/>
            </a:pPr>
            <a:r>
              <a:rPr lang="en-GB" sz="2000" dirty="0">
                <a:solidFill>
                  <a:schemeClr val="dk1"/>
                </a:solidFill>
                <a:latin typeface="Courier New"/>
                <a:ea typeface="Courier New"/>
                <a:cs typeface="Courier New"/>
                <a:sym typeface="Courier New"/>
              </a:rPr>
              <a:t>architecture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dirty="0">
                <a:solidFill>
                  <a:schemeClr val="dk1"/>
                </a:solidFill>
                <a:latin typeface="Courier New"/>
                <a:ea typeface="Courier New"/>
                <a:cs typeface="Courier New"/>
                <a:sym typeface="Courier New"/>
              </a:rPr>
              <a:t> of </a:t>
            </a:r>
            <a:r>
              <a:rPr lang="en-GB" sz="2000" dirty="0" err="1">
                <a:solidFill>
                  <a:schemeClr val="dk1"/>
                </a:solidFill>
                <a:latin typeface="Courier New"/>
                <a:ea typeface="Courier New"/>
                <a:cs typeface="Courier New"/>
                <a:sym typeface="Courier New"/>
              </a:rPr>
              <a:t>full_adder</a:t>
            </a:r>
            <a:r>
              <a:rPr lang="en-GB" sz="2000" dirty="0">
                <a:solidFill>
                  <a:schemeClr val="dk1"/>
                </a:solidFill>
                <a:latin typeface="Courier New"/>
                <a:ea typeface="Courier New"/>
                <a:cs typeface="Courier New"/>
                <a:sym typeface="Courier New"/>
              </a:rPr>
              <a:t> is</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begin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process(</a:t>
            </a:r>
            <a:r>
              <a:rPr lang="en-GB" sz="2000" dirty="0" err="1">
                <a:solidFill>
                  <a:schemeClr val="dk1"/>
                </a:solidFill>
                <a:latin typeface="Courier New"/>
                <a:ea typeface="Courier New"/>
                <a:cs typeface="Courier New"/>
                <a:sym typeface="Courier New"/>
              </a:rPr>
              <a:t>A,B,Cin</a:t>
            </a:r>
            <a:r>
              <a:rPr lang="en-GB" sz="2000" dirty="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begin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if(A='0' and B='0' and </a:t>
            </a:r>
            <a:r>
              <a:rPr lang="en-GB" sz="2000" dirty="0" err="1">
                <a:solidFill>
                  <a:schemeClr val="dk1"/>
                </a:solidFill>
                <a:latin typeface="Courier New"/>
                <a:ea typeface="Courier New"/>
                <a:cs typeface="Courier New"/>
                <a:sym typeface="Courier New"/>
              </a:rPr>
              <a:t>Cin</a:t>
            </a:r>
            <a:r>
              <a:rPr lang="en-GB" sz="2000" dirty="0">
                <a:solidFill>
                  <a:schemeClr val="dk1"/>
                </a:solidFill>
                <a:latin typeface="Courier New"/>
                <a:ea typeface="Courier New"/>
                <a:cs typeface="Courier New"/>
                <a:sym typeface="Courier New"/>
              </a:rPr>
              <a:t>='0')then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A='0' and B='0' and C='1')then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A='0' and B='1' and C='0')then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A='0' and B='1' and C='1')then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&lt;='1';</a:t>
            </a:r>
          </a:p>
          <a:p>
            <a:pPr marL="0" marR="0" lvl="0" indent="0" algn="l" rtl="0">
              <a:spcBef>
                <a:spcPts val="0"/>
              </a:spcBef>
              <a:buNone/>
            </a:pPr>
            <a:endParaRPr sz="2000" dirty="0">
              <a:solidFill>
                <a:schemeClr val="dk1"/>
              </a:solidFill>
              <a:latin typeface="Courier New"/>
              <a:ea typeface="Courier New"/>
              <a:cs typeface="Courier New"/>
              <a:sym typeface="Courier New"/>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Shape 425"/>
          <p:cNvSpPr txBox="1">
            <a:spLocks noGrp="1"/>
          </p:cNvSpPr>
          <p:nvPr>
            <p:ph type="title"/>
          </p:nvPr>
        </p:nvSpPr>
        <p:spPr>
          <a:xfrm>
            <a:off x="1945201" y="253401"/>
            <a:ext cx="7198799" cy="1280890"/>
          </a:xfrm>
          <a:prstGeom prst="rect">
            <a:avLst/>
          </a:prstGeom>
          <a:noFill/>
          <a:ln>
            <a:noFill/>
          </a:ln>
        </p:spPr>
        <p:txBody>
          <a:bodyPr wrap="square" lIns="91425" tIns="45700" rIns="91425" bIns="45700" anchor="ctr" anchorCtr="0">
            <a:noAutofit/>
          </a:bodyPr>
          <a:lstStyle/>
          <a:p>
            <a:pPr lvl="0">
              <a:spcBef>
                <a:spcPts val="0"/>
              </a:spcBef>
              <a:buClr>
                <a:schemeClr val="dk1"/>
              </a:buClr>
              <a:buSzPct val="25000"/>
            </a:pPr>
            <a:r>
              <a:rPr lang="en-GB" dirty="0">
                <a:solidFill>
                  <a:prstClr val="black"/>
                </a:solidFill>
                <a:latin typeface="Calibri" panose="020F0502020204030204" pitchFamily="34" charset="0"/>
                <a:ea typeface="Calibri"/>
                <a:cs typeface="Calibri" panose="020F0502020204030204" pitchFamily="34" charset="0"/>
                <a:sym typeface="Calibri"/>
              </a:rPr>
              <a:t>Full Adder architecture (</a:t>
            </a:r>
            <a:r>
              <a:rPr lang="en-GB" dirty="0">
                <a:solidFill>
                  <a:prstClr val="black">
                    <a:lumMod val="85000"/>
                    <a:lumOff val="15000"/>
                  </a:prstClr>
                </a:solidFill>
                <a:latin typeface="Calibri" panose="020F0502020204030204" pitchFamily="34" charset="0"/>
                <a:cs typeface="Calibri" panose="020F0502020204030204" pitchFamily="34" charset="0"/>
              </a:rPr>
              <a:t>Behavioural</a:t>
            </a:r>
            <a:r>
              <a:rPr lang="en-GB" dirty="0">
                <a:solidFill>
                  <a:prstClr val="black"/>
                </a:solidFill>
                <a:latin typeface="Calibri" panose="020F0502020204030204" pitchFamily="34" charset="0"/>
                <a:ea typeface="Calibri"/>
                <a:cs typeface="Calibri" panose="020F0502020204030204" pitchFamily="34" charset="0"/>
                <a:sym typeface="Calibri"/>
              </a:rPr>
              <a:t>) (2)</a:t>
            </a:r>
            <a:endParaRPr lang="en-GB" sz="3959" b="0" i="0" u="none" strike="noStrike" cap="none" dirty="0">
              <a:solidFill>
                <a:schemeClr val="dk1"/>
              </a:solidFill>
              <a:latin typeface="Calibri"/>
              <a:ea typeface="Calibri"/>
              <a:cs typeface="Calibri"/>
              <a:sym typeface="Calibri"/>
            </a:endParaRPr>
          </a:p>
        </p:txBody>
      </p:sp>
      <p:sp>
        <p:nvSpPr>
          <p:cNvPr id="428" name="Shape 428"/>
          <p:cNvSpPr txBox="1"/>
          <p:nvPr/>
        </p:nvSpPr>
        <p:spPr>
          <a:xfrm>
            <a:off x="1945201" y="1843201"/>
            <a:ext cx="6310525" cy="4649039"/>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A='1' and B='0' and C='0')then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A='1' and B='0' and C='1')then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elsif</a:t>
            </a:r>
            <a:r>
              <a:rPr lang="en-GB" sz="2000" dirty="0">
                <a:solidFill>
                  <a:schemeClr val="dk1"/>
                </a:solidFill>
                <a:latin typeface="Courier New"/>
                <a:ea typeface="Courier New"/>
                <a:cs typeface="Courier New"/>
                <a:sym typeface="Courier New"/>
              </a:rPr>
              <a:t>( A='1' and B='1' and C='0')then</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S&lt;='0';</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else</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S&lt;='1';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Cout</a:t>
            </a:r>
            <a:r>
              <a:rPr lang="en-GB" sz="2000" dirty="0">
                <a:solidFill>
                  <a:schemeClr val="dk1"/>
                </a:solidFill>
                <a:latin typeface="Courier New"/>
                <a:ea typeface="Courier New"/>
                <a:cs typeface="Courier New"/>
                <a:sym typeface="Courier New"/>
              </a:rPr>
              <a:t>&lt;='1';</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end if;</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end process;</a:t>
            </a:r>
          </a:p>
          <a:p>
            <a:pPr lvl="0">
              <a:buSzPct val="25000"/>
            </a:pPr>
            <a:r>
              <a:rPr lang="en-GB" sz="2000" dirty="0">
                <a:solidFill>
                  <a:schemeClr val="dk1"/>
                </a:solidFill>
                <a:latin typeface="Courier New"/>
                <a:ea typeface="Courier New"/>
                <a:cs typeface="Courier New"/>
                <a:sym typeface="Courier New"/>
              </a:rPr>
              <a:t>end </a:t>
            </a:r>
            <a:r>
              <a:rPr lang="en-GB" sz="2000" dirty="0">
                <a:solidFill>
                  <a:schemeClr val="dk1"/>
                </a:solidFill>
                <a:latin typeface="Courier New" panose="02070309020205020404" pitchFamily="49" charset="0"/>
                <a:ea typeface="Calibri"/>
                <a:cs typeface="Courier New" panose="02070309020205020404" pitchFamily="49" charset="0"/>
                <a:sym typeface="Calibri"/>
              </a:rPr>
              <a:t>Behavioural</a:t>
            </a:r>
            <a:r>
              <a:rPr lang="en-GB" sz="2000" dirty="0">
                <a:solidFill>
                  <a:schemeClr val="dk1"/>
                </a:solidFill>
                <a:latin typeface="Courier New"/>
                <a:ea typeface="Courier New"/>
                <a:cs typeface="Courier New"/>
                <a:sym typeface="Courier New"/>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Shape 43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Full Adder description</a:t>
            </a:r>
          </a:p>
        </p:txBody>
      </p:sp>
      <p:sp>
        <p:nvSpPr>
          <p:cNvPr id="434" name="Shape 434"/>
          <p:cNvSpPr txBox="1">
            <a:spLocks noGrp="1"/>
          </p:cNvSpPr>
          <p:nvPr>
            <p:ph idx="1"/>
          </p:nvPr>
        </p:nvSpPr>
        <p:spPr>
          <a:xfrm>
            <a:off x="1945201" y="1663337"/>
            <a:ext cx="6589199"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We can synthesize the Full Adder with a "direct synthesis", obtaining a logic gates network.</a:t>
            </a:r>
          </a:p>
        </p:txBody>
      </p:sp>
      <p:pic>
        <p:nvPicPr>
          <p:cNvPr id="436" name="Shape 436" descr="D:\Presentazioni\Introduzione al VHDL - Corso di Sistemi Embedded 2011\full_adder_gates.png.png"/>
          <p:cNvPicPr preferRelativeResize="0"/>
          <p:nvPr/>
        </p:nvPicPr>
        <p:blipFill rotWithShape="1">
          <a:blip r:embed="rId3">
            <a:alphaModFix/>
          </a:blip>
          <a:srcRect/>
          <a:stretch/>
        </p:blipFill>
        <p:spPr>
          <a:xfrm>
            <a:off x="4427144" y="3268249"/>
            <a:ext cx="4716856" cy="2719509"/>
          </a:xfrm>
          <a:prstGeom prst="rect">
            <a:avLst/>
          </a:prstGeom>
          <a:noFill/>
          <a:ln>
            <a:noFill/>
          </a:ln>
        </p:spPr>
      </p:pic>
      <p:graphicFrame>
        <p:nvGraphicFramePr>
          <p:cNvPr id="5" name="Shape 351">
            <a:extLst>
              <a:ext uri="{FF2B5EF4-FFF2-40B4-BE49-F238E27FC236}">
                <a16:creationId xmlns:a16="http://schemas.microsoft.com/office/drawing/2014/main" id="{1183E6E9-F4E5-434B-8F05-494D46E0B38B}"/>
              </a:ext>
            </a:extLst>
          </p:cNvPr>
          <p:cNvGraphicFramePr/>
          <p:nvPr>
            <p:extLst>
              <p:ext uri="{D42A27DB-BD31-4B8C-83A1-F6EECF244321}">
                <p14:modId xmlns:p14="http://schemas.microsoft.com/office/powerpoint/2010/main" val="1188246118"/>
              </p:ext>
            </p:extLst>
          </p:nvPr>
        </p:nvGraphicFramePr>
        <p:xfrm>
          <a:off x="1188065" y="2959179"/>
          <a:ext cx="2865775" cy="3337650"/>
        </p:xfrm>
        <a:graphic>
          <a:graphicData uri="http://schemas.openxmlformats.org/drawingml/2006/table">
            <a:tbl>
              <a:tblPr firstRow="1" bandRow="1">
                <a:noFill/>
                <a:tableStyleId>{EBDF3672-1CF2-4720-99A3-EA49A1275005}</a:tableStyleId>
              </a:tblPr>
              <a:tblGrid>
                <a:gridCol w="489500">
                  <a:extLst>
                    <a:ext uri="{9D8B030D-6E8A-4147-A177-3AD203B41FA5}">
                      <a16:colId xmlns:a16="http://schemas.microsoft.com/office/drawing/2014/main" val="20000"/>
                    </a:ext>
                  </a:extLst>
                </a:gridCol>
                <a:gridCol w="504050">
                  <a:extLst>
                    <a:ext uri="{9D8B030D-6E8A-4147-A177-3AD203B41FA5}">
                      <a16:colId xmlns:a16="http://schemas.microsoft.com/office/drawing/2014/main" val="20001"/>
                    </a:ext>
                  </a:extLst>
                </a:gridCol>
                <a:gridCol w="576075">
                  <a:extLst>
                    <a:ext uri="{9D8B030D-6E8A-4147-A177-3AD203B41FA5}">
                      <a16:colId xmlns:a16="http://schemas.microsoft.com/office/drawing/2014/main" val="20002"/>
                    </a:ext>
                  </a:extLst>
                </a:gridCol>
                <a:gridCol w="648075">
                  <a:extLst>
                    <a:ext uri="{9D8B030D-6E8A-4147-A177-3AD203B41FA5}">
                      <a16:colId xmlns:a16="http://schemas.microsoft.com/office/drawing/2014/main" val="20003"/>
                    </a:ext>
                  </a:extLst>
                </a:gridCol>
                <a:gridCol w="648075">
                  <a:extLst>
                    <a:ext uri="{9D8B030D-6E8A-4147-A177-3AD203B41FA5}">
                      <a16:colId xmlns:a16="http://schemas.microsoft.com/office/drawing/2014/main" val="20004"/>
                    </a:ext>
                  </a:extLst>
                </a:gridCol>
              </a:tblGrid>
              <a:tr h="370850">
                <a:tc>
                  <a:txBody>
                    <a:bodyPr/>
                    <a:lstStyle/>
                    <a:p>
                      <a:pPr marL="0" marR="0" lvl="0" indent="0" algn="ctr" rtl="0">
                        <a:spcBef>
                          <a:spcPts val="0"/>
                        </a:spcBef>
                        <a:buSzPct val="25000"/>
                        <a:buNone/>
                      </a:pPr>
                      <a:r>
                        <a:rPr lang="en-GB" sz="1800" u="none" strike="noStrike" cap="none"/>
                        <a:t>A</a:t>
                      </a:r>
                    </a:p>
                  </a:txBody>
                  <a:tcPr marL="91450" marR="91450" marT="45725" marB="45725"/>
                </a:tc>
                <a:tc>
                  <a:txBody>
                    <a:bodyPr/>
                    <a:lstStyle/>
                    <a:p>
                      <a:pPr marL="0" marR="0" lvl="0" indent="0" algn="ctr" rtl="0">
                        <a:spcBef>
                          <a:spcPts val="0"/>
                        </a:spcBef>
                        <a:buSzPct val="25000"/>
                        <a:buNone/>
                      </a:pPr>
                      <a:r>
                        <a:rPr lang="en-GB" sz="1800" u="none" strike="noStrike" cap="none"/>
                        <a:t>B</a:t>
                      </a:r>
                    </a:p>
                  </a:txBody>
                  <a:tcPr marL="91450" marR="91450" marT="45725" marB="45725"/>
                </a:tc>
                <a:tc>
                  <a:txBody>
                    <a:bodyPr/>
                    <a:lstStyle/>
                    <a:p>
                      <a:pPr marL="0" marR="0" lvl="0" indent="0" algn="ctr" rtl="0">
                        <a:spcBef>
                          <a:spcPts val="0"/>
                        </a:spcBef>
                        <a:buSzPct val="25000"/>
                        <a:buNone/>
                      </a:pPr>
                      <a:r>
                        <a:rPr lang="en-GB" sz="1800" u="none" strike="noStrike" cap="none"/>
                        <a:t>Cin</a:t>
                      </a:r>
                    </a:p>
                  </a:txBody>
                  <a:tcPr marL="91450" marR="91450" marT="45725" marB="45725"/>
                </a:tc>
                <a:tc>
                  <a:txBody>
                    <a:bodyPr/>
                    <a:lstStyle/>
                    <a:p>
                      <a:pPr marL="0" marR="0" lvl="0" indent="0" algn="ctr" rtl="0">
                        <a:spcBef>
                          <a:spcPts val="0"/>
                        </a:spcBef>
                        <a:buSzPct val="25000"/>
                        <a:buNone/>
                      </a:pPr>
                      <a:r>
                        <a:rPr lang="en-GB" sz="1800" u="none" strike="noStrike" cap="none"/>
                        <a:t>S</a:t>
                      </a:r>
                    </a:p>
                  </a:txBody>
                  <a:tcPr marL="91450" marR="91450" marT="45725" marB="45725"/>
                </a:tc>
                <a:tc>
                  <a:txBody>
                    <a:bodyPr/>
                    <a:lstStyle/>
                    <a:p>
                      <a:pPr marL="0" marR="0" lvl="0" indent="0" algn="ctr" rtl="0">
                        <a:spcBef>
                          <a:spcPts val="0"/>
                        </a:spcBef>
                        <a:buSzPct val="25000"/>
                        <a:buNone/>
                      </a:pPr>
                      <a:r>
                        <a:rPr lang="en-GB" sz="1800" u="none" strike="noStrike" cap="none"/>
                        <a:t>Cout</a:t>
                      </a:r>
                    </a:p>
                  </a:txBody>
                  <a:tcPr marL="91450" marR="91450" marT="45725" marB="45725"/>
                </a:tc>
                <a:extLst>
                  <a:ext uri="{0D108BD9-81ED-4DB2-BD59-A6C34878D82A}">
                    <a16:rowId xmlns:a16="http://schemas.microsoft.com/office/drawing/2014/main" val="10000"/>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1"/>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2"/>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3"/>
                  </a:ext>
                </a:extLst>
              </a:tr>
              <a:tr h="370850">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4"/>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extLst>
                  <a:ext uri="{0D108BD9-81ED-4DB2-BD59-A6C34878D82A}">
                    <a16:rowId xmlns:a16="http://schemas.microsoft.com/office/drawing/2014/main" val="10005"/>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6"/>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0</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extLst>
                  <a:ext uri="{0D108BD9-81ED-4DB2-BD59-A6C34878D82A}">
                    <a16:rowId xmlns:a16="http://schemas.microsoft.com/office/drawing/2014/main" val="10007"/>
                  </a:ext>
                </a:extLst>
              </a:tr>
              <a:tr h="370850">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dirty="0"/>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a:t>1</a:t>
                      </a:r>
                    </a:p>
                  </a:txBody>
                  <a:tcPr marL="91450" marR="91450" marT="45725" marB="45725"/>
                </a:tc>
                <a:tc>
                  <a:txBody>
                    <a:bodyPr/>
                    <a:lstStyle/>
                    <a:p>
                      <a:pPr marL="0" marR="0" lvl="0" indent="0" algn="ctr" rtl="0">
                        <a:spcBef>
                          <a:spcPts val="0"/>
                        </a:spcBef>
                        <a:buSzPct val="25000"/>
                        <a:buNone/>
                      </a:pPr>
                      <a:r>
                        <a:rPr lang="en-GB" sz="1800" u="none" strike="noStrike" cap="none" dirty="0"/>
                        <a:t>1</a:t>
                      </a:r>
                    </a:p>
                  </a:txBody>
                  <a:tcPr marL="91450" marR="91450" marT="45725" marB="45725"/>
                </a:tc>
                <a:extLst>
                  <a:ext uri="{0D108BD9-81ED-4DB2-BD59-A6C34878D82A}">
                    <a16:rowId xmlns:a16="http://schemas.microsoft.com/office/drawing/2014/main" val="10008"/>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Shape 44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Full Adder architecture (Dataflow)</a:t>
            </a:r>
          </a:p>
        </p:txBody>
      </p:sp>
      <p:sp>
        <p:nvSpPr>
          <p:cNvPr id="443" name="Shape 443"/>
          <p:cNvSpPr txBox="1">
            <a:spLocks noGrp="1"/>
          </p:cNvSpPr>
          <p:nvPr>
            <p:ph idx="1"/>
          </p:nvPr>
        </p:nvSpPr>
        <p:spPr>
          <a:xfrm>
            <a:off x="1945201" y="1534291"/>
            <a:ext cx="6589199" cy="1728191"/>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propagation of flow of data internally to the circuit is described</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For example in the Full-Adder:</a:t>
            </a:r>
          </a:p>
          <a:p>
            <a:pPr marL="400050" marR="0" lvl="1" indent="-6350" algn="l" rtl="0">
              <a:spcBef>
                <a:spcPts val="400"/>
              </a:spcBef>
              <a:buClr>
                <a:schemeClr val="dk1"/>
              </a:buClr>
              <a:buSzPct val="25000"/>
              <a:buFont typeface="Arial"/>
              <a:buNone/>
            </a:pPr>
            <a:endParaRPr sz="2000" b="1" i="0" u="none" strike="noStrike" cap="none" dirty="0">
              <a:solidFill>
                <a:schemeClr val="dk1"/>
              </a:solidFill>
              <a:latin typeface="Courier New"/>
              <a:ea typeface="Courier New"/>
              <a:cs typeface="Courier New"/>
              <a:sym typeface="Courier New"/>
            </a:endParaRPr>
          </a:p>
        </p:txBody>
      </p:sp>
      <p:sp>
        <p:nvSpPr>
          <p:cNvPr id="445" name="Shape 445"/>
          <p:cNvSpPr txBox="1"/>
          <p:nvPr/>
        </p:nvSpPr>
        <p:spPr>
          <a:xfrm>
            <a:off x="1945201" y="3573876"/>
            <a:ext cx="6589199" cy="1938991"/>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a:solidFill>
                  <a:schemeClr val="dk1"/>
                </a:solidFill>
                <a:latin typeface="Courier New"/>
                <a:ea typeface="Courier New"/>
                <a:cs typeface="Courier New"/>
                <a:sym typeface="Courier New"/>
              </a:rPr>
              <a:t>architecture</a:t>
            </a:r>
            <a:r>
              <a:rPr lang="en-GB" sz="2000">
                <a:solidFill>
                  <a:schemeClr val="dk1"/>
                </a:solidFill>
                <a:latin typeface="Courier New"/>
                <a:ea typeface="Courier New"/>
                <a:cs typeface="Courier New"/>
                <a:sym typeface="Courier New"/>
              </a:rPr>
              <a:t> dataflow </a:t>
            </a:r>
            <a:r>
              <a:rPr lang="en-GB" sz="2000" b="1">
                <a:solidFill>
                  <a:schemeClr val="dk1"/>
                </a:solidFill>
                <a:latin typeface="Courier New"/>
                <a:ea typeface="Courier New"/>
                <a:cs typeface="Courier New"/>
                <a:sym typeface="Courier New"/>
              </a:rPr>
              <a:t>of</a:t>
            </a:r>
            <a:r>
              <a:rPr lang="en-GB" sz="2000">
                <a:solidFill>
                  <a:schemeClr val="dk1"/>
                </a:solidFill>
                <a:latin typeface="Courier New"/>
                <a:ea typeface="Courier New"/>
                <a:cs typeface="Courier New"/>
                <a:sym typeface="Courier New"/>
              </a:rPr>
              <a:t> full_adder </a:t>
            </a:r>
            <a:r>
              <a:rPr lang="en-GB" sz="2000" b="1">
                <a:solidFill>
                  <a:schemeClr val="dk1"/>
                </a:solidFill>
                <a:latin typeface="Courier New"/>
                <a:ea typeface="Courier New"/>
                <a:cs typeface="Courier New"/>
                <a:sym typeface="Courier New"/>
              </a:rPr>
              <a:t>is</a:t>
            </a:r>
          </a:p>
          <a:p>
            <a:pPr marL="0" marR="0" lvl="0" indent="0" algn="l" rtl="0">
              <a:spcBef>
                <a:spcPts val="0"/>
              </a:spcBef>
              <a:buNone/>
            </a:pPr>
            <a:endParaRPr sz="200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S &lt;= A </a:t>
            </a:r>
            <a:r>
              <a:rPr lang="en-GB" sz="2000" b="1">
                <a:solidFill>
                  <a:schemeClr val="dk1"/>
                </a:solidFill>
                <a:latin typeface="Courier New"/>
                <a:ea typeface="Courier New"/>
                <a:cs typeface="Courier New"/>
                <a:sym typeface="Courier New"/>
              </a:rPr>
              <a:t>xor</a:t>
            </a:r>
            <a:r>
              <a:rPr lang="en-GB" sz="2000">
                <a:solidFill>
                  <a:schemeClr val="dk1"/>
                </a:solidFill>
                <a:latin typeface="Courier New"/>
                <a:ea typeface="Courier New"/>
                <a:cs typeface="Courier New"/>
                <a:sym typeface="Courier New"/>
              </a:rPr>
              <a:t> B </a:t>
            </a:r>
            <a:r>
              <a:rPr lang="en-GB" sz="2000" b="1">
                <a:solidFill>
                  <a:schemeClr val="dk1"/>
                </a:solidFill>
                <a:latin typeface="Courier New"/>
                <a:ea typeface="Courier New"/>
                <a:cs typeface="Courier New"/>
                <a:sym typeface="Courier New"/>
              </a:rPr>
              <a:t>xor</a:t>
            </a:r>
            <a:r>
              <a:rPr lang="en-GB" sz="2000">
                <a:solidFill>
                  <a:schemeClr val="dk1"/>
                </a:solidFill>
                <a:latin typeface="Courier New"/>
                <a:ea typeface="Courier New"/>
                <a:cs typeface="Courier New"/>
                <a:sym typeface="Courier New"/>
              </a:rPr>
              <a:t> C_in ;</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Cout &lt;= (A </a:t>
            </a:r>
            <a:r>
              <a:rPr lang="en-GB" sz="2000" b="1">
                <a:solidFill>
                  <a:schemeClr val="dk1"/>
                </a:solidFill>
                <a:latin typeface="Courier New"/>
                <a:ea typeface="Courier New"/>
                <a:cs typeface="Courier New"/>
                <a:sym typeface="Courier New"/>
              </a:rPr>
              <a:t>and</a:t>
            </a:r>
            <a:r>
              <a:rPr lang="en-GB" sz="2000">
                <a:solidFill>
                  <a:schemeClr val="dk1"/>
                </a:solidFill>
                <a:latin typeface="Courier New"/>
                <a:ea typeface="Courier New"/>
                <a:cs typeface="Courier New"/>
                <a:sym typeface="Courier New"/>
              </a:rPr>
              <a:t> B) </a:t>
            </a:r>
            <a:r>
              <a:rPr lang="en-GB" sz="2000" b="1">
                <a:solidFill>
                  <a:schemeClr val="dk1"/>
                </a:solidFill>
                <a:latin typeface="Courier New"/>
                <a:ea typeface="Courier New"/>
                <a:cs typeface="Courier New"/>
                <a:sym typeface="Courier New"/>
              </a:rPr>
              <a:t>or</a:t>
            </a:r>
            <a:r>
              <a:rPr lang="en-GB" sz="2000">
                <a:solidFill>
                  <a:schemeClr val="dk1"/>
                </a:solidFill>
                <a:latin typeface="Courier New"/>
                <a:ea typeface="Courier New"/>
                <a:cs typeface="Courier New"/>
                <a:sym typeface="Courier New"/>
              </a:rPr>
              <a:t> (C_in </a:t>
            </a:r>
            <a:r>
              <a:rPr lang="en-GB" sz="2000" b="1">
                <a:solidFill>
                  <a:schemeClr val="dk1"/>
                </a:solidFill>
                <a:latin typeface="Courier New"/>
                <a:ea typeface="Courier New"/>
                <a:cs typeface="Courier New"/>
                <a:sym typeface="Courier New"/>
              </a:rPr>
              <a:t>and</a:t>
            </a:r>
            <a:r>
              <a:rPr lang="en-GB" sz="2000">
                <a:solidFill>
                  <a:schemeClr val="dk1"/>
                </a:solidFill>
                <a:latin typeface="Courier New"/>
                <a:ea typeface="Courier New"/>
                <a:cs typeface="Courier New"/>
                <a:sym typeface="Courier New"/>
              </a:rPr>
              <a:t> (A or B));</a:t>
            </a:r>
          </a:p>
          <a:p>
            <a:pPr marL="0" marR="0" lvl="0" indent="0" algn="l" rtl="0">
              <a:spcBef>
                <a:spcPts val="0"/>
              </a:spcBef>
              <a:buNone/>
            </a:pPr>
            <a:endParaRPr sz="200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end</a:t>
            </a:r>
            <a:r>
              <a:rPr lang="en-GB" sz="2000">
                <a:solidFill>
                  <a:schemeClr val="dk1"/>
                </a:solidFill>
                <a:latin typeface="Courier New"/>
                <a:ea typeface="Courier New"/>
                <a:cs typeface="Courier New"/>
                <a:sym typeface="Courier New"/>
              </a:rPr>
              <a:t> dataflow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Shape 45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panose="020F0502020204030204" pitchFamily="34" charset="0"/>
                <a:ea typeface="Calibri"/>
                <a:cs typeface="Calibri" panose="020F0502020204030204" pitchFamily="34" charset="0"/>
                <a:sym typeface="Calibri"/>
              </a:rPr>
              <a:t>Full Adder </a:t>
            </a:r>
            <a:r>
              <a:rPr lang="en-GB" sz="3600" dirty="0">
                <a:latin typeface="Calibri" panose="020F0502020204030204" pitchFamily="34" charset="0"/>
                <a:cs typeface="Calibri" panose="020F0502020204030204" pitchFamily="34" charset="0"/>
              </a:rPr>
              <a:t>as multiple Half Adders</a:t>
            </a:r>
          </a:p>
        </p:txBody>
      </p:sp>
      <p:sp>
        <p:nvSpPr>
          <p:cNvPr id="452" name="Shape 452"/>
          <p:cNvSpPr txBox="1">
            <a:spLocks noGrp="1"/>
          </p:cNvSpPr>
          <p:nvPr>
            <p:ph idx="1"/>
          </p:nvPr>
        </p:nvSpPr>
        <p:spPr>
          <a:xfrm>
            <a:off x="1942415" y="1754777"/>
            <a:ext cx="6591985" cy="3777622"/>
          </a:xfrm>
          <a:prstGeom prst="rect">
            <a:avLst/>
          </a:prstGeom>
          <a:noFill/>
          <a:ln>
            <a:noFill/>
          </a:ln>
        </p:spPr>
        <p:txBody>
          <a:bodyPr wrap="square" lIns="91425" tIns="45700" rIns="91425" bIns="45700" anchor="t" anchorCtr="0">
            <a:noAutofit/>
          </a:bodyPr>
          <a:lstStyle/>
          <a:p>
            <a:pPr marL="0" marR="0" lvl="0" indent="0" algn="just" rtl="0">
              <a:spcBef>
                <a:spcPts val="0"/>
              </a:spcBef>
              <a:buClr>
                <a:schemeClr val="dk1"/>
              </a:buClr>
              <a:buSzPct val="25000"/>
              <a:buFont typeface="Arial"/>
              <a:buNone/>
            </a:pPr>
            <a:r>
              <a:rPr lang="en-GB" sz="2800" b="0" i="0" u="none" strike="noStrike" cap="none" dirty="0">
                <a:solidFill>
                  <a:schemeClr val="dk1"/>
                </a:solidFill>
                <a:latin typeface="Calibri"/>
                <a:ea typeface="Calibri"/>
                <a:cs typeface="Calibri"/>
                <a:sym typeface="Calibri"/>
              </a:rPr>
              <a:t>It can be noted, from the Truth Table, that the Full Adder functionality can be obtained by appropriately combining two Half-Adders.</a:t>
            </a:r>
          </a:p>
        </p:txBody>
      </p:sp>
      <p:pic>
        <p:nvPicPr>
          <p:cNvPr id="454" name="Shape 454" descr="D:\Presentazioni\Introduzione al VHDL - Corso di Sistemi Embedded 2011\full_adder_half.png"/>
          <p:cNvPicPr preferRelativeResize="0"/>
          <p:nvPr/>
        </p:nvPicPr>
        <p:blipFill rotWithShape="1">
          <a:blip r:embed="rId3">
            <a:alphaModFix/>
          </a:blip>
          <a:srcRect/>
          <a:stretch/>
        </p:blipFill>
        <p:spPr>
          <a:xfrm>
            <a:off x="1942415" y="3728277"/>
            <a:ext cx="6344625" cy="2176430"/>
          </a:xfrm>
          <a:prstGeom prst="rect">
            <a:avLst/>
          </a:prstGeom>
          <a:noFill/>
          <a:ln>
            <a:noFill/>
          </a:ln>
        </p:spPr>
      </p:pic>
      <p:sp>
        <p:nvSpPr>
          <p:cNvPr id="455" name="Shape 455"/>
          <p:cNvSpPr/>
          <p:nvPr/>
        </p:nvSpPr>
        <p:spPr>
          <a:xfrm>
            <a:off x="2662494" y="3656269"/>
            <a:ext cx="1728191" cy="1944216"/>
          </a:xfrm>
          <a:prstGeom prst="rect">
            <a:avLst/>
          </a:prstGeom>
          <a:solidFill>
            <a:srgbClr val="BFBFBF"/>
          </a:solidFill>
          <a:ln>
            <a:noFill/>
          </a:ln>
        </p:spPr>
        <p:txBody>
          <a:bodyPr wrap="square" lIns="91425" tIns="45700" rIns="91425" bIns="45700" anchor="ctr" anchorCtr="0">
            <a:noAutofit/>
          </a:bodyPr>
          <a:lstStyle/>
          <a:p>
            <a:pPr marL="0" marR="0" lvl="0" indent="0" algn="ctr" rtl="0">
              <a:spcBef>
                <a:spcPts val="0"/>
              </a:spcBef>
              <a:buSzPct val="25000"/>
              <a:buNone/>
            </a:pPr>
            <a:r>
              <a:rPr lang="en-GB" sz="2400">
                <a:solidFill>
                  <a:schemeClr val="dk1"/>
                </a:solidFill>
                <a:latin typeface="Calibri"/>
                <a:ea typeface="Calibri"/>
                <a:cs typeface="Calibri"/>
                <a:sym typeface="Calibri"/>
              </a:rPr>
              <a:t>Half adder</a:t>
            </a:r>
          </a:p>
        </p:txBody>
      </p:sp>
      <p:sp>
        <p:nvSpPr>
          <p:cNvPr id="456" name="Shape 456"/>
          <p:cNvSpPr/>
          <p:nvPr/>
        </p:nvSpPr>
        <p:spPr>
          <a:xfrm>
            <a:off x="4750727" y="3808669"/>
            <a:ext cx="1656183" cy="1944216"/>
          </a:xfrm>
          <a:prstGeom prst="rect">
            <a:avLst/>
          </a:prstGeom>
          <a:solidFill>
            <a:srgbClr val="BFBFBF"/>
          </a:solidFill>
          <a:ln>
            <a:noFill/>
          </a:ln>
        </p:spPr>
        <p:txBody>
          <a:bodyPr wrap="square" lIns="91425" tIns="45700" rIns="91425" bIns="45700" anchor="ctr" anchorCtr="0">
            <a:noAutofit/>
          </a:bodyPr>
          <a:lstStyle/>
          <a:p>
            <a:pPr marL="0" marR="0" lvl="0" indent="0" algn="ctr" rtl="0">
              <a:spcBef>
                <a:spcPts val="0"/>
              </a:spcBef>
              <a:buSzPct val="25000"/>
              <a:buNone/>
            </a:pPr>
            <a:r>
              <a:rPr lang="en-GB" sz="2400">
                <a:solidFill>
                  <a:schemeClr val="dk1"/>
                </a:solidFill>
                <a:latin typeface="Calibri"/>
                <a:ea typeface="Calibri"/>
                <a:cs typeface="Calibri"/>
                <a:sym typeface="Calibri"/>
              </a:rPr>
              <a:t>Half adder</a:t>
            </a:r>
          </a:p>
        </p:txBody>
      </p:sp>
      <p:sp>
        <p:nvSpPr>
          <p:cNvPr id="457" name="Shape 457"/>
          <p:cNvSpPr/>
          <p:nvPr/>
        </p:nvSpPr>
        <p:spPr>
          <a:xfrm rot="-2764256">
            <a:off x="4822734" y="6112280"/>
            <a:ext cx="648072" cy="216024"/>
          </a:xfrm>
          <a:prstGeom prst="rightArrow">
            <a:avLst>
              <a:gd name="adj1" fmla="val 50000"/>
              <a:gd name="adj2" fmla="val 50000"/>
            </a:avLst>
          </a:prstGeom>
          <a:solidFill>
            <a:srgbClr val="C00000"/>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458" name="Shape 458"/>
          <p:cNvSpPr/>
          <p:nvPr/>
        </p:nvSpPr>
        <p:spPr>
          <a:xfrm rot="8226933">
            <a:off x="6420011" y="4760768"/>
            <a:ext cx="648071" cy="216024"/>
          </a:xfrm>
          <a:prstGeom prst="rightArrow">
            <a:avLst>
              <a:gd name="adj1" fmla="val 50000"/>
              <a:gd name="adj2" fmla="val 50000"/>
            </a:avLst>
          </a:prstGeom>
          <a:solidFill>
            <a:srgbClr val="C00000"/>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459" name="Shape 459"/>
          <p:cNvSpPr/>
          <p:nvPr/>
        </p:nvSpPr>
        <p:spPr>
          <a:xfrm rot="6746223">
            <a:off x="4290161" y="3639574"/>
            <a:ext cx="648071" cy="216023"/>
          </a:xfrm>
          <a:prstGeom prst="rightArrow">
            <a:avLst>
              <a:gd name="adj1" fmla="val 50000"/>
              <a:gd name="adj2" fmla="val 50000"/>
            </a:avLst>
          </a:prstGeom>
          <a:solidFill>
            <a:srgbClr val="C00000"/>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461" name="Shape 461"/>
          <p:cNvSpPr/>
          <p:nvPr/>
        </p:nvSpPr>
        <p:spPr>
          <a:xfrm>
            <a:off x="7560837" y="3799478"/>
            <a:ext cx="726203" cy="398656"/>
          </a:xfrm>
          <a:prstGeom prst="rect">
            <a:avLst/>
          </a:prstGeom>
          <a:solidFill>
            <a:schemeClr val="lt1"/>
          </a:solidFill>
          <a:ln w="25400" cap="flat" cmpd="sng">
            <a:solidFill>
              <a:schemeClr val="lt1"/>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5"/>
                                        </p:tgtEl>
                                        <p:attrNameLst>
                                          <p:attrName>style.visibility</p:attrName>
                                        </p:attrNameLst>
                                      </p:cBhvr>
                                      <p:to>
                                        <p:strVal val="visible"/>
                                      </p:to>
                                    </p:set>
                                    <p:animEffect transition="in" filter="fade">
                                      <p:cBhvr>
                                        <p:cTn id="7" dur="500"/>
                                        <p:tgtEl>
                                          <p:spTgt spid="455"/>
                                        </p:tgtEl>
                                      </p:cBhvr>
                                    </p:animEffect>
                                  </p:childTnLst>
                                </p:cTn>
                              </p:par>
                              <p:par>
                                <p:cTn id="8" presetID="10" presetClass="entr" presetSubtype="0" fill="hold" nodeType="withEffect">
                                  <p:stCondLst>
                                    <p:cond delay="0"/>
                                  </p:stCondLst>
                                  <p:childTnLst>
                                    <p:set>
                                      <p:cBhvr>
                                        <p:cTn id="9" dur="1" fill="hold">
                                          <p:stCondLst>
                                            <p:cond delay="0"/>
                                          </p:stCondLst>
                                        </p:cTn>
                                        <p:tgtEl>
                                          <p:spTgt spid="456"/>
                                        </p:tgtEl>
                                        <p:attrNameLst>
                                          <p:attrName>style.visibility</p:attrName>
                                        </p:attrNameLst>
                                      </p:cBhvr>
                                      <p:to>
                                        <p:strVal val="visible"/>
                                      </p:to>
                                    </p:set>
                                    <p:animEffect transition="in" filter="fade">
                                      <p:cBhvr>
                                        <p:cTn id="10" dur="500"/>
                                        <p:tgtEl>
                                          <p:spTgt spid="45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59"/>
                                        </p:tgtEl>
                                        <p:attrNameLst>
                                          <p:attrName>style.visibility</p:attrName>
                                        </p:attrNameLst>
                                      </p:cBhvr>
                                      <p:to>
                                        <p:strVal val="visible"/>
                                      </p:to>
                                    </p:set>
                                    <p:animEffect transition="in" filter="fade">
                                      <p:cBhvr>
                                        <p:cTn id="15" dur="500"/>
                                        <p:tgtEl>
                                          <p:spTgt spid="459"/>
                                        </p:tgtEl>
                                      </p:cBhvr>
                                    </p:animEffect>
                                  </p:childTnLst>
                                </p:cTn>
                              </p:par>
                              <p:par>
                                <p:cTn id="16" presetID="10" presetClass="entr" presetSubtype="0" fill="hold" nodeType="withEffect">
                                  <p:stCondLst>
                                    <p:cond delay="0"/>
                                  </p:stCondLst>
                                  <p:childTnLst>
                                    <p:set>
                                      <p:cBhvr>
                                        <p:cTn id="17" dur="1" fill="hold">
                                          <p:stCondLst>
                                            <p:cond delay="0"/>
                                          </p:stCondLst>
                                        </p:cTn>
                                        <p:tgtEl>
                                          <p:spTgt spid="457"/>
                                        </p:tgtEl>
                                        <p:attrNameLst>
                                          <p:attrName>style.visibility</p:attrName>
                                        </p:attrNameLst>
                                      </p:cBhvr>
                                      <p:to>
                                        <p:strVal val="visible"/>
                                      </p:to>
                                    </p:set>
                                    <p:animEffect transition="in" filter="fade">
                                      <p:cBhvr>
                                        <p:cTn id="18" dur="500"/>
                                        <p:tgtEl>
                                          <p:spTgt spid="457"/>
                                        </p:tgtEl>
                                      </p:cBhvr>
                                    </p:animEffect>
                                  </p:childTnLst>
                                </p:cTn>
                              </p:par>
                              <p:par>
                                <p:cTn id="19" presetID="10" presetClass="entr" presetSubtype="0" fill="hold" nodeType="withEffect">
                                  <p:stCondLst>
                                    <p:cond delay="0"/>
                                  </p:stCondLst>
                                  <p:childTnLst>
                                    <p:set>
                                      <p:cBhvr>
                                        <p:cTn id="20" dur="1" fill="hold">
                                          <p:stCondLst>
                                            <p:cond delay="0"/>
                                          </p:stCondLst>
                                        </p:cTn>
                                        <p:tgtEl>
                                          <p:spTgt spid="458"/>
                                        </p:tgtEl>
                                        <p:attrNameLst>
                                          <p:attrName>style.visibility</p:attrName>
                                        </p:attrNameLst>
                                      </p:cBhvr>
                                      <p:to>
                                        <p:strVal val="visible"/>
                                      </p:to>
                                    </p:set>
                                    <p:animEffect transition="in" filter="fade">
                                      <p:cBhvr>
                                        <p:cTn id="21" dur="500"/>
                                        <p:tgtEl>
                                          <p:spTgt spid="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Shape 4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Signals and Components</a:t>
            </a:r>
          </a:p>
        </p:txBody>
      </p:sp>
      <p:sp>
        <p:nvSpPr>
          <p:cNvPr id="467" name="Shape 467"/>
          <p:cNvSpPr txBox="1">
            <a:spLocks noGrp="1"/>
          </p:cNvSpPr>
          <p:nvPr>
            <p:ph idx="1"/>
          </p:nvPr>
        </p:nvSpPr>
        <p:spPr>
          <a:xfrm>
            <a:off x="1945201" y="1317104"/>
            <a:ext cx="6589199" cy="1944214"/>
          </a:xfrm>
          <a:prstGeom prst="rect">
            <a:avLst/>
          </a:prstGeom>
          <a:noFill/>
          <a:ln>
            <a:noFill/>
          </a:ln>
        </p:spPr>
        <p:txBody>
          <a:bodyPr wrap="square"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000"/>
              <a:buFont typeface="Noto Sans Symbols"/>
              <a:buChar char="▪"/>
            </a:pP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The architecture describes the functionality of the instantiated circuit.</a:t>
            </a:r>
          </a:p>
          <a:p>
            <a:pPr marL="342900" marR="0" lvl="0" indent="-342900" algn="just" rtl="0">
              <a:lnSpc>
                <a:spcPct val="90000"/>
              </a:lnSpc>
              <a:spcBef>
                <a:spcPts val="480"/>
              </a:spcBef>
              <a:buClr>
                <a:schemeClr val="dk1"/>
              </a:buClr>
              <a:buSzPct val="100000"/>
              <a:buFont typeface="Noto Sans Symbols"/>
              <a:buChar char="▪"/>
            </a:pP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Over the architecture body itself it is present </a:t>
            </a:r>
            <a:r>
              <a:rPr lang="en-GB" sz="2400" dirty="0">
                <a:solidFill>
                  <a:schemeClr val="tx1"/>
                </a:solidFill>
                <a:latin typeface="Calibri" panose="020F0502020204030204" pitchFamily="34" charset="0"/>
                <a:cs typeface="Calibri" panose="020F0502020204030204" pitchFamily="34" charset="0"/>
              </a:rPr>
              <a:t>also</a:t>
            </a:r>
            <a:r>
              <a:rPr lang="en-GB" sz="2400" b="0" i="0" u="none" strike="noStrike" cap="none" dirty="0">
                <a:solidFill>
                  <a:schemeClr val="tx1"/>
                </a:solidFill>
                <a:latin typeface="Calibri" panose="020F0502020204030204" pitchFamily="34" charset="0"/>
                <a:ea typeface="Calibri"/>
                <a:cs typeface="Calibri" panose="020F0502020204030204" pitchFamily="34" charset="0"/>
                <a:sym typeface="Calibri"/>
              </a:rPr>
              <a:t> a declarative area in which is possible to declare signals and components:</a:t>
            </a:r>
          </a:p>
        </p:txBody>
      </p:sp>
      <p:sp>
        <p:nvSpPr>
          <p:cNvPr id="469" name="Shape 469"/>
          <p:cNvSpPr txBox="1"/>
          <p:nvPr/>
        </p:nvSpPr>
        <p:spPr>
          <a:xfrm>
            <a:off x="1945201" y="3261318"/>
            <a:ext cx="6284399" cy="2585322"/>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1800" b="1">
                <a:solidFill>
                  <a:schemeClr val="dk1"/>
                </a:solidFill>
                <a:latin typeface="Courier New"/>
                <a:ea typeface="Courier New"/>
                <a:cs typeface="Courier New"/>
                <a:sym typeface="Courier New"/>
              </a:rPr>
              <a:t>architecture</a:t>
            </a:r>
            <a:r>
              <a:rPr lang="en-GB" sz="1800">
                <a:solidFill>
                  <a:schemeClr val="dk1"/>
                </a:solidFill>
                <a:latin typeface="Courier New"/>
                <a:ea typeface="Courier New"/>
                <a:cs typeface="Courier New"/>
                <a:sym typeface="Courier New"/>
              </a:rPr>
              <a:t> name </a:t>
            </a:r>
            <a:r>
              <a:rPr lang="en-GB" sz="1800" b="1">
                <a:solidFill>
                  <a:schemeClr val="dk1"/>
                </a:solidFill>
                <a:latin typeface="Courier New"/>
                <a:ea typeface="Courier New"/>
                <a:cs typeface="Courier New"/>
                <a:sym typeface="Courier New"/>
              </a:rPr>
              <a:t>of</a:t>
            </a:r>
            <a:r>
              <a:rPr lang="en-GB" sz="1800">
                <a:solidFill>
                  <a:schemeClr val="dk1"/>
                </a:solidFill>
                <a:latin typeface="Courier New"/>
                <a:ea typeface="Courier New"/>
                <a:cs typeface="Courier New"/>
                <a:sym typeface="Courier New"/>
              </a:rPr>
              <a:t> entity_name </a:t>
            </a:r>
            <a:r>
              <a:rPr lang="en-GB" sz="1800" b="1">
                <a:solidFill>
                  <a:schemeClr val="dk1"/>
                </a:solidFill>
                <a:latin typeface="Courier New"/>
                <a:ea typeface="Courier New"/>
                <a:cs typeface="Courier New"/>
                <a:sym typeface="Courier New"/>
              </a:rPr>
              <a:t>is</a:t>
            </a:r>
          </a:p>
          <a:p>
            <a:pPr marL="0" marR="0" lvl="0" indent="0" algn="l" rtl="0">
              <a:spcBef>
                <a:spcPts val="0"/>
              </a:spcBef>
              <a:buNone/>
            </a:pPr>
            <a:endParaRPr sz="1800" b="1">
              <a:solidFill>
                <a:schemeClr val="dk1"/>
              </a:solidFill>
              <a:latin typeface="Courier New"/>
              <a:ea typeface="Courier New"/>
              <a:cs typeface="Courier New"/>
              <a:sym typeface="Courier New"/>
            </a:endParaRPr>
          </a:p>
          <a:p>
            <a:pPr marL="0" marR="0" lvl="0" indent="0" algn="l" rtl="0">
              <a:spcBef>
                <a:spcPts val="0"/>
              </a:spcBef>
              <a:buSzPct val="25000"/>
              <a:buNone/>
            </a:pPr>
            <a:r>
              <a:rPr lang="en-GB" sz="1800" b="1">
                <a:solidFill>
                  <a:schemeClr val="dk1"/>
                </a:solidFill>
                <a:latin typeface="Courier New"/>
                <a:ea typeface="Courier New"/>
                <a:cs typeface="Courier New"/>
                <a:sym typeface="Courier New"/>
              </a:rPr>
              <a:t>component</a:t>
            </a:r>
            <a:r>
              <a:rPr lang="en-GB" sz="1800">
                <a:solidFill>
                  <a:schemeClr val="dk1"/>
                </a:solidFill>
                <a:latin typeface="Courier New"/>
                <a:ea typeface="Courier New"/>
                <a:cs typeface="Courier New"/>
                <a:sym typeface="Courier New"/>
              </a:rPr>
              <a:t> INV</a:t>
            </a:r>
          </a:p>
          <a:p>
            <a:pPr marL="0" marR="0" lvl="0" indent="0" algn="l" rtl="0">
              <a:spcBef>
                <a:spcPts val="0"/>
              </a:spcBef>
              <a:buSzPct val="25000"/>
              <a:buNone/>
            </a:pPr>
            <a:r>
              <a:rPr lang="en-GB" sz="1800" b="1">
                <a:solidFill>
                  <a:schemeClr val="dk1"/>
                </a:solidFill>
                <a:latin typeface="Courier New"/>
                <a:ea typeface="Courier New"/>
                <a:cs typeface="Courier New"/>
                <a:sym typeface="Courier New"/>
              </a:rPr>
              <a:t>	port</a:t>
            </a:r>
            <a:r>
              <a:rPr lang="en-GB" sz="1800">
                <a:solidFill>
                  <a:schemeClr val="dk1"/>
                </a:solidFill>
                <a:latin typeface="Courier New"/>
                <a:ea typeface="Courier New"/>
                <a:cs typeface="Courier New"/>
                <a:sym typeface="Courier New"/>
              </a:rPr>
              <a:t> ( ... );</a:t>
            </a:r>
          </a:p>
          <a:p>
            <a:pPr marL="0" marR="0" lvl="0" indent="0" algn="l" rtl="0">
              <a:spcBef>
                <a:spcPts val="0"/>
              </a:spcBef>
              <a:buSzPct val="25000"/>
              <a:buNone/>
            </a:pPr>
            <a:r>
              <a:rPr lang="en-GB" sz="1800" b="1">
                <a:solidFill>
                  <a:schemeClr val="dk1"/>
                </a:solidFill>
                <a:latin typeface="Courier New"/>
                <a:ea typeface="Courier New"/>
                <a:cs typeface="Courier New"/>
                <a:sym typeface="Courier New"/>
              </a:rPr>
              <a:t>end component </a:t>
            </a:r>
            <a:r>
              <a:rPr lang="en-GB" sz="1800">
                <a:solidFill>
                  <a:schemeClr val="dk1"/>
                </a:solidFill>
                <a:latin typeface="Courier New"/>
                <a:ea typeface="Courier New"/>
                <a:cs typeface="Courier New"/>
                <a:sym typeface="Courier New"/>
              </a:rPr>
              <a:t>;</a:t>
            </a:r>
          </a:p>
          <a:p>
            <a:pPr marL="0" marR="0" lvl="0" indent="0" algn="l" rtl="0">
              <a:spcBef>
                <a:spcPts val="0"/>
              </a:spcBef>
              <a:buNone/>
            </a:pPr>
            <a:endParaRPr sz="1800" b="1">
              <a:solidFill>
                <a:schemeClr val="dk1"/>
              </a:solidFill>
              <a:latin typeface="Courier New"/>
              <a:ea typeface="Courier New"/>
              <a:cs typeface="Courier New"/>
              <a:sym typeface="Courier New"/>
            </a:endParaRPr>
          </a:p>
          <a:p>
            <a:pPr marL="0" marR="0" lvl="0" indent="0" algn="l" rtl="0">
              <a:spcBef>
                <a:spcPts val="0"/>
              </a:spcBef>
              <a:buSzPct val="25000"/>
              <a:buNone/>
            </a:pPr>
            <a:r>
              <a:rPr lang="en-GB" sz="1800" b="1">
                <a:solidFill>
                  <a:schemeClr val="dk1"/>
                </a:solidFill>
                <a:latin typeface="Courier New"/>
                <a:ea typeface="Courier New"/>
                <a:cs typeface="Courier New"/>
                <a:sym typeface="Courier New"/>
              </a:rPr>
              <a:t>signal</a:t>
            </a:r>
            <a:r>
              <a:rPr lang="en-GB" sz="1800">
                <a:solidFill>
                  <a:schemeClr val="dk1"/>
                </a:solidFill>
                <a:latin typeface="Courier New"/>
                <a:ea typeface="Courier New"/>
                <a:cs typeface="Courier New"/>
                <a:sym typeface="Courier New"/>
              </a:rPr>
              <a:t> s1,c1,c2 : bit;</a:t>
            </a:r>
          </a:p>
          <a:p>
            <a:pPr marL="0" marR="0" lvl="0" indent="0" algn="l" rtl="0">
              <a:spcBef>
                <a:spcPts val="0"/>
              </a:spcBef>
              <a:buNone/>
            </a:pPr>
            <a:endParaRPr sz="1800" b="1">
              <a:solidFill>
                <a:schemeClr val="dk1"/>
              </a:solidFill>
              <a:latin typeface="Courier New"/>
              <a:ea typeface="Courier New"/>
              <a:cs typeface="Courier New"/>
              <a:sym typeface="Courier New"/>
            </a:endParaRPr>
          </a:p>
          <a:p>
            <a:pPr marL="0" marR="0" lvl="0" indent="0" algn="l" rtl="0">
              <a:spcBef>
                <a:spcPts val="0"/>
              </a:spcBef>
              <a:buSzPct val="25000"/>
              <a:buNone/>
            </a:pPr>
            <a:r>
              <a:rPr lang="en-GB" sz="1800" b="1">
                <a:solidFill>
                  <a:schemeClr val="dk1"/>
                </a:solidFill>
                <a:latin typeface="Courier New"/>
                <a:ea typeface="Courier New"/>
                <a:cs typeface="Courier New"/>
                <a:sym typeface="Courier New"/>
              </a:rPr>
              <a:t>begin</a:t>
            </a:r>
          </a:p>
        </p:txBody>
      </p:sp>
      <p:sp>
        <p:nvSpPr>
          <p:cNvPr id="470" name="Shape 470"/>
          <p:cNvSpPr txBox="1"/>
          <p:nvPr/>
        </p:nvSpPr>
        <p:spPr>
          <a:xfrm>
            <a:off x="1945201" y="3765374"/>
            <a:ext cx="5076564" cy="1477328"/>
          </a:xfrm>
          <a:prstGeom prst="rect">
            <a:avLst/>
          </a:prstGeom>
          <a:noFill/>
          <a:ln w="25400" cap="flat" cmpd="sng">
            <a:solidFill>
              <a:schemeClr val="accent3"/>
            </a:solidFill>
            <a:prstDash val="solid"/>
            <a:round/>
            <a:headEnd type="none" w="med" len="med"/>
            <a:tailEnd type="none" w="med" len="med"/>
          </a:ln>
        </p:spPr>
        <p:txBody>
          <a:bodyPr wrap="square" lIns="91425" tIns="45700" rIns="91425" bIns="45700" anchor="t" anchorCtr="0">
            <a:noAutofit/>
          </a:bodyPr>
          <a:lstStyle/>
          <a:p>
            <a:pPr marL="0" marR="0" lvl="0" indent="0" algn="r" rtl="0">
              <a:spcBef>
                <a:spcPts val="0"/>
              </a:spcBef>
              <a:buSzPct val="25000"/>
              <a:buNone/>
            </a:pPr>
            <a:r>
              <a:rPr lang="en-GB" sz="1800" dirty="0">
                <a:solidFill>
                  <a:schemeClr val="dk1"/>
                </a:solidFill>
                <a:latin typeface="Calibri"/>
                <a:ea typeface="Calibri"/>
                <a:cs typeface="Calibri"/>
                <a:sym typeface="Calibri"/>
              </a:rPr>
              <a:t>Declaration</a:t>
            </a:r>
          </a:p>
          <a:p>
            <a:pPr marL="0" marR="0" lvl="0" indent="0" algn="r" rtl="0">
              <a:spcBef>
                <a:spcPts val="0"/>
              </a:spcBef>
              <a:buSzPct val="25000"/>
              <a:buNone/>
            </a:pPr>
            <a:r>
              <a:rPr lang="en-GB" sz="1800" dirty="0">
                <a:solidFill>
                  <a:schemeClr val="dk1"/>
                </a:solidFill>
                <a:latin typeface="Calibri"/>
                <a:ea typeface="Calibri"/>
                <a:cs typeface="Calibri"/>
                <a:sym typeface="Calibri"/>
              </a:rPr>
              <a:t>Area</a:t>
            </a:r>
          </a:p>
          <a:p>
            <a:pPr marL="0" marR="0" lvl="0" indent="0" algn="r" rtl="0">
              <a:spcBef>
                <a:spcPts val="0"/>
              </a:spcBef>
              <a:buNone/>
            </a:pPr>
            <a:endParaRPr sz="1800" dirty="0">
              <a:solidFill>
                <a:schemeClr val="dk1"/>
              </a:solidFill>
              <a:latin typeface="Calibri"/>
              <a:ea typeface="Calibri"/>
              <a:cs typeface="Calibri"/>
              <a:sym typeface="Calibri"/>
            </a:endParaRPr>
          </a:p>
          <a:p>
            <a:pPr marL="0" marR="0" lvl="0" indent="0" algn="r" rtl="0">
              <a:spcBef>
                <a:spcPts val="0"/>
              </a:spcBef>
              <a:buNone/>
            </a:pPr>
            <a:endParaRPr sz="1800" dirty="0">
              <a:solidFill>
                <a:schemeClr val="dk1"/>
              </a:solidFill>
              <a:latin typeface="Calibri"/>
              <a:ea typeface="Calibri"/>
              <a:cs typeface="Calibri"/>
              <a:sym typeface="Calibri"/>
            </a:endParaRPr>
          </a:p>
          <a:p>
            <a:pPr marL="0" marR="0" lvl="0" indent="0" algn="r" rtl="0">
              <a:spcBef>
                <a:spcPts val="0"/>
              </a:spcBef>
              <a:buNone/>
            </a:pPr>
            <a:endParaRPr sz="1800" dirty="0">
              <a:solidFill>
                <a:schemeClr val="dk1"/>
              </a:solidFill>
              <a:latin typeface="Calibri"/>
              <a:ea typeface="Calibri"/>
              <a:cs typeface="Calibri"/>
              <a:sym typeface="Calibri"/>
            </a:endParaRPr>
          </a:p>
        </p:txBody>
      </p:sp>
      <p:sp>
        <p:nvSpPr>
          <p:cNvPr id="471" name="Shape 471"/>
          <p:cNvSpPr txBox="1"/>
          <p:nvPr/>
        </p:nvSpPr>
        <p:spPr>
          <a:xfrm>
            <a:off x="1945201" y="6020638"/>
            <a:ext cx="7992887" cy="461664"/>
          </a:xfrm>
          <a:prstGeom prst="rect">
            <a:avLst/>
          </a:prstGeom>
          <a:noFill/>
          <a:ln>
            <a:noFill/>
          </a:ln>
        </p:spPr>
        <p:txBody>
          <a:bodyPr wrap="square" lIns="91425" tIns="45700" rIns="91425" bIns="45700" anchor="t" anchorCtr="0">
            <a:noAutofit/>
          </a:bodyPr>
          <a:lstStyle/>
          <a:p>
            <a:pPr marL="285750" marR="0" lvl="0" indent="-285750" algn="just" rtl="0">
              <a:spcBef>
                <a:spcPts val="0"/>
              </a:spcBef>
              <a:buClr>
                <a:schemeClr val="dk1"/>
              </a:buClr>
              <a:buSzPct val="100000"/>
              <a:buFont typeface="Noto Sans Symbols"/>
              <a:buChar char="▪"/>
            </a:pPr>
            <a:r>
              <a:rPr lang="en-GB" sz="2400" dirty="0">
                <a:solidFill>
                  <a:schemeClr val="dk1"/>
                </a:solidFill>
                <a:latin typeface="Calibri"/>
                <a:ea typeface="Calibri"/>
                <a:cs typeface="Calibri"/>
                <a:sym typeface="Calibri"/>
              </a:rPr>
              <a:t>Signals are not visible out of the module itself.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Key distinctive elements of HDL</a:t>
            </a:r>
          </a:p>
        </p:txBody>
      </p:sp>
      <p:sp>
        <p:nvSpPr>
          <p:cNvPr id="135" name="Shape 135"/>
          <p:cNvSpPr txBox="1">
            <a:spLocks noGrp="1"/>
          </p:cNvSpPr>
          <p:nvPr>
            <p:ph idx="1"/>
          </p:nvPr>
        </p:nvSpPr>
        <p:spPr>
          <a:xfrm>
            <a:off x="1945201" y="1500029"/>
            <a:ext cx="6589200" cy="2769330"/>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With respect to a programming language, HDL languages allow to describe:</a:t>
            </a:r>
          </a:p>
          <a:p>
            <a:pPr marL="742950" marR="0" lvl="1" indent="-285750" algn="just" rtl="0">
              <a:spcBef>
                <a:spcPts val="48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timing characteristics: within </a:t>
            </a:r>
            <a:r>
              <a:rPr lang="en-GB" sz="2000" dirty="0">
                <a:solidFill>
                  <a:schemeClr val="dk1"/>
                </a:solidFill>
                <a:latin typeface="Calibri"/>
                <a:ea typeface="Calibri"/>
                <a:cs typeface="Calibri"/>
                <a:sym typeface="Calibri"/>
              </a:rPr>
              <a:t>hardware systems, there is the </a:t>
            </a:r>
            <a:r>
              <a:rPr lang="en-GB" sz="2000" b="0" i="0" u="none" strike="noStrike" cap="none" dirty="0">
                <a:solidFill>
                  <a:schemeClr val="dk1"/>
                </a:solidFill>
                <a:latin typeface="Calibri"/>
                <a:ea typeface="Calibri"/>
                <a:cs typeface="Calibri"/>
                <a:sym typeface="Calibri"/>
              </a:rPr>
              <a:t>propagation delay of signals.</a:t>
            </a:r>
          </a:p>
          <a:p>
            <a:pPr marL="742950" marR="0" lvl="1" indent="-285750" algn="just" rtl="0">
              <a:spcBef>
                <a:spcPts val="48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parallelism: blocks that compose a particular system evolve at the same time during a particular time interval.</a:t>
            </a:r>
          </a:p>
        </p:txBody>
      </p:sp>
      <p:grpSp>
        <p:nvGrpSpPr>
          <p:cNvPr id="137" name="Shape 137"/>
          <p:cNvGrpSpPr/>
          <p:nvPr/>
        </p:nvGrpSpPr>
        <p:grpSpPr>
          <a:xfrm>
            <a:off x="1945201" y="4269359"/>
            <a:ext cx="6589199" cy="2088232"/>
            <a:chOff x="1407628" y="4077071"/>
            <a:chExt cx="6162285" cy="2088232"/>
          </a:xfrm>
        </p:grpSpPr>
        <p:sp>
          <p:nvSpPr>
            <p:cNvPr id="138" name="Shape 138"/>
            <p:cNvSpPr/>
            <p:nvPr/>
          </p:nvSpPr>
          <p:spPr>
            <a:xfrm>
              <a:off x="3635896" y="4077071"/>
              <a:ext cx="1728191" cy="792087"/>
            </a:xfrm>
            <a:prstGeom prst="rect">
              <a:avLst/>
            </a:prstGeom>
            <a:solidFill>
              <a:schemeClr val="lt1"/>
            </a:solidFill>
            <a:ln w="25400" cap="flat" cmpd="sng">
              <a:solidFill>
                <a:srgbClr val="59595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2400" b="0" i="0" u="none" strike="noStrike" cap="none" dirty="0">
                  <a:solidFill>
                    <a:schemeClr val="dk1"/>
                  </a:solidFill>
                  <a:latin typeface="Calibri"/>
                  <a:ea typeface="Calibri"/>
                  <a:cs typeface="Calibri"/>
                  <a:sym typeface="Calibri"/>
                </a:rPr>
                <a:t>S1</a:t>
              </a:r>
            </a:p>
          </p:txBody>
        </p:sp>
        <p:sp>
          <p:nvSpPr>
            <p:cNvPr id="139" name="Shape 139"/>
            <p:cNvSpPr/>
            <p:nvPr/>
          </p:nvSpPr>
          <p:spPr>
            <a:xfrm>
              <a:off x="3635896" y="5072914"/>
              <a:ext cx="1728191" cy="792087"/>
            </a:xfrm>
            <a:prstGeom prst="rect">
              <a:avLst/>
            </a:prstGeom>
            <a:solidFill>
              <a:schemeClr val="lt1"/>
            </a:solidFill>
            <a:ln w="25400" cap="flat" cmpd="sng">
              <a:solidFill>
                <a:srgbClr val="59595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2400" b="0" i="0" u="none" strike="noStrike" cap="none">
                  <a:solidFill>
                    <a:schemeClr val="dk1"/>
                  </a:solidFill>
                  <a:latin typeface="Calibri"/>
                  <a:ea typeface="Calibri"/>
                  <a:cs typeface="Calibri"/>
                  <a:sym typeface="Calibri"/>
                </a:rPr>
                <a:t>S2</a:t>
              </a:r>
            </a:p>
          </p:txBody>
        </p:sp>
        <p:cxnSp>
          <p:nvCxnSpPr>
            <p:cNvPr id="140" name="Shape 140"/>
            <p:cNvCxnSpPr>
              <a:endCxn id="138" idx="1"/>
            </p:cNvCxnSpPr>
            <p:nvPr/>
          </p:nvCxnSpPr>
          <p:spPr>
            <a:xfrm>
              <a:off x="2483896" y="4473115"/>
              <a:ext cx="1152000" cy="0"/>
            </a:xfrm>
            <a:prstGeom prst="straightConnector1">
              <a:avLst/>
            </a:prstGeom>
            <a:noFill/>
            <a:ln w="25400" cap="flat" cmpd="sng">
              <a:solidFill>
                <a:srgbClr val="7F7F7F"/>
              </a:solidFill>
              <a:prstDash val="solid"/>
              <a:round/>
              <a:headEnd type="none" w="med" len="med"/>
              <a:tailEnd type="stealth" w="lg" len="lg"/>
            </a:ln>
          </p:spPr>
        </p:cxnSp>
        <p:cxnSp>
          <p:nvCxnSpPr>
            <p:cNvPr id="141" name="Shape 141"/>
            <p:cNvCxnSpPr>
              <a:endCxn id="139" idx="1"/>
            </p:cNvCxnSpPr>
            <p:nvPr/>
          </p:nvCxnSpPr>
          <p:spPr>
            <a:xfrm>
              <a:off x="2483896" y="5468958"/>
              <a:ext cx="1152000" cy="0"/>
            </a:xfrm>
            <a:prstGeom prst="straightConnector1">
              <a:avLst/>
            </a:prstGeom>
            <a:noFill/>
            <a:ln w="25400" cap="flat" cmpd="sng">
              <a:solidFill>
                <a:srgbClr val="7F7F7F"/>
              </a:solidFill>
              <a:prstDash val="solid"/>
              <a:round/>
              <a:headEnd type="none" w="med" len="med"/>
              <a:tailEnd type="stealth" w="lg" len="lg"/>
            </a:ln>
          </p:spPr>
        </p:cxnSp>
        <p:cxnSp>
          <p:nvCxnSpPr>
            <p:cNvPr id="142" name="Shape 142"/>
            <p:cNvCxnSpPr/>
            <p:nvPr/>
          </p:nvCxnSpPr>
          <p:spPr>
            <a:xfrm>
              <a:off x="2483767" y="4473116"/>
              <a:ext cx="0" cy="995841"/>
            </a:xfrm>
            <a:prstGeom prst="straightConnector1">
              <a:avLst/>
            </a:prstGeom>
            <a:noFill/>
            <a:ln w="25400" cap="flat" cmpd="sng">
              <a:solidFill>
                <a:srgbClr val="7F7F7F"/>
              </a:solidFill>
              <a:prstDash val="solid"/>
              <a:round/>
              <a:headEnd type="none" w="med" len="med"/>
              <a:tailEnd type="none" w="med" len="med"/>
            </a:ln>
          </p:spPr>
        </p:cxnSp>
        <p:cxnSp>
          <p:nvCxnSpPr>
            <p:cNvPr id="143" name="Shape 143"/>
            <p:cNvCxnSpPr/>
            <p:nvPr/>
          </p:nvCxnSpPr>
          <p:spPr>
            <a:xfrm rot="10800000">
              <a:off x="1691679" y="4971037"/>
              <a:ext cx="792087" cy="0"/>
            </a:xfrm>
            <a:prstGeom prst="straightConnector1">
              <a:avLst/>
            </a:prstGeom>
            <a:noFill/>
            <a:ln w="25400" cap="flat" cmpd="sng">
              <a:solidFill>
                <a:srgbClr val="7F7F7F"/>
              </a:solidFill>
              <a:prstDash val="solid"/>
              <a:round/>
              <a:headEnd type="none" w="med" len="med"/>
              <a:tailEnd type="none" w="med" len="med"/>
            </a:ln>
          </p:spPr>
        </p:cxnSp>
        <p:cxnSp>
          <p:nvCxnSpPr>
            <p:cNvPr id="144" name="Shape 144"/>
            <p:cNvCxnSpPr>
              <a:stCxn id="138" idx="3"/>
            </p:cNvCxnSpPr>
            <p:nvPr/>
          </p:nvCxnSpPr>
          <p:spPr>
            <a:xfrm>
              <a:off x="5364088" y="4473115"/>
              <a:ext cx="1080000" cy="0"/>
            </a:xfrm>
            <a:prstGeom prst="straightConnector1">
              <a:avLst/>
            </a:prstGeom>
            <a:noFill/>
            <a:ln w="25400" cap="flat" cmpd="sng">
              <a:solidFill>
                <a:srgbClr val="7F7F7F"/>
              </a:solidFill>
              <a:prstDash val="solid"/>
              <a:round/>
              <a:headEnd type="none" w="med" len="med"/>
              <a:tailEnd type="stealth" w="lg" len="lg"/>
            </a:ln>
          </p:spPr>
        </p:cxnSp>
        <p:cxnSp>
          <p:nvCxnSpPr>
            <p:cNvPr id="145" name="Shape 145"/>
            <p:cNvCxnSpPr>
              <a:stCxn id="139" idx="3"/>
            </p:cNvCxnSpPr>
            <p:nvPr/>
          </p:nvCxnSpPr>
          <p:spPr>
            <a:xfrm>
              <a:off x="5364088" y="5468958"/>
              <a:ext cx="1080000" cy="0"/>
            </a:xfrm>
            <a:prstGeom prst="straightConnector1">
              <a:avLst/>
            </a:prstGeom>
            <a:noFill/>
            <a:ln w="25400" cap="flat" cmpd="sng">
              <a:solidFill>
                <a:srgbClr val="7F7F7F"/>
              </a:solidFill>
              <a:prstDash val="solid"/>
              <a:round/>
              <a:headEnd type="none" w="med" len="med"/>
              <a:tailEnd type="stealth" w="lg" len="lg"/>
            </a:ln>
          </p:spPr>
        </p:cxnSp>
        <p:sp>
          <p:nvSpPr>
            <p:cNvPr id="146" name="Shape 146"/>
            <p:cNvSpPr txBox="1"/>
            <p:nvPr/>
          </p:nvSpPr>
          <p:spPr>
            <a:xfrm>
              <a:off x="6444207" y="4261737"/>
              <a:ext cx="405880"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b="0" i="0" u="none" strike="noStrike" cap="none">
                  <a:solidFill>
                    <a:schemeClr val="dk1"/>
                  </a:solidFill>
                  <a:latin typeface="Calibri"/>
                  <a:ea typeface="Calibri"/>
                  <a:cs typeface="Calibri"/>
                  <a:sym typeface="Calibri"/>
                </a:rPr>
                <a:t>y1</a:t>
              </a:r>
            </a:p>
          </p:txBody>
        </p:sp>
        <p:sp>
          <p:nvSpPr>
            <p:cNvPr id="147" name="Shape 147"/>
            <p:cNvSpPr txBox="1"/>
            <p:nvPr/>
          </p:nvSpPr>
          <p:spPr>
            <a:xfrm>
              <a:off x="6444207" y="5284292"/>
              <a:ext cx="405880"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y2</a:t>
              </a:r>
            </a:p>
          </p:txBody>
        </p:sp>
        <p:sp>
          <p:nvSpPr>
            <p:cNvPr id="148" name="Shape 148"/>
            <p:cNvSpPr txBox="1"/>
            <p:nvPr/>
          </p:nvSpPr>
          <p:spPr>
            <a:xfrm>
              <a:off x="1407628" y="4636062"/>
              <a:ext cx="28405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x</a:t>
              </a:r>
            </a:p>
          </p:txBody>
        </p:sp>
        <p:cxnSp>
          <p:nvCxnSpPr>
            <p:cNvPr id="149" name="Shape 149"/>
            <p:cNvCxnSpPr/>
            <p:nvPr/>
          </p:nvCxnSpPr>
          <p:spPr>
            <a:xfrm>
              <a:off x="1691680" y="6093296"/>
              <a:ext cx="5544615" cy="0"/>
            </a:xfrm>
            <a:prstGeom prst="straightConnector1">
              <a:avLst/>
            </a:prstGeom>
            <a:noFill/>
            <a:ln w="9525" cap="flat" cmpd="sng">
              <a:solidFill>
                <a:srgbClr val="7F7F7F"/>
              </a:solidFill>
              <a:prstDash val="solid"/>
              <a:round/>
              <a:headEnd type="none" w="med" len="med"/>
              <a:tailEnd type="stealth" w="lg" len="lg"/>
            </a:ln>
          </p:spPr>
        </p:cxnSp>
        <p:sp>
          <p:nvSpPr>
            <p:cNvPr id="150" name="Shape 150"/>
            <p:cNvSpPr txBox="1"/>
            <p:nvPr/>
          </p:nvSpPr>
          <p:spPr>
            <a:xfrm>
              <a:off x="7308303" y="5795971"/>
              <a:ext cx="261609"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Shape 47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Structural view</a:t>
            </a:r>
          </a:p>
        </p:txBody>
      </p:sp>
      <p:sp>
        <p:nvSpPr>
          <p:cNvPr id="478" name="Shape 478"/>
          <p:cNvSpPr txBox="1">
            <a:spLocks noGrp="1"/>
          </p:cNvSpPr>
          <p:nvPr>
            <p:ph idx="1"/>
          </p:nvPr>
        </p:nvSpPr>
        <p:spPr>
          <a:xfrm>
            <a:off x="1945201" y="1739671"/>
            <a:ext cx="6589199" cy="2376263"/>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By using components it is possible to model system as interconnection of previous defined subsystems: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a:t>
            </a:r>
            <a:r>
              <a:rPr lang="en-GB" sz="2000" b="1" i="0" u="none" strike="noStrike" cap="none" dirty="0">
                <a:solidFill>
                  <a:schemeClr val="dk1"/>
                </a:solidFill>
                <a:latin typeface="Calibri"/>
                <a:ea typeface="Calibri"/>
                <a:cs typeface="Calibri"/>
                <a:sym typeface="Calibri"/>
              </a:rPr>
              <a:t>port map</a:t>
            </a:r>
            <a:r>
              <a:rPr lang="en-GB" sz="2000" b="0" i="0" u="none" strike="noStrike" cap="none" dirty="0">
                <a:solidFill>
                  <a:schemeClr val="dk1"/>
                </a:solidFill>
                <a:latin typeface="Calibri"/>
                <a:ea typeface="Calibri"/>
                <a:cs typeface="Calibri"/>
                <a:sym typeface="Calibri"/>
              </a:rPr>
              <a:t> construct allows to instantiate the components and to define the interconnections. </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signals are used to represent connections among components.</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Shape 7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Generic construct</a:t>
            </a:r>
          </a:p>
        </p:txBody>
      </p:sp>
      <p:sp>
        <p:nvSpPr>
          <p:cNvPr id="703" name="Shape 703"/>
          <p:cNvSpPr txBox="1">
            <a:spLocks noGrp="1"/>
          </p:cNvSpPr>
          <p:nvPr>
            <p:ph idx="1"/>
          </p:nvPr>
        </p:nvSpPr>
        <p:spPr>
          <a:xfrm>
            <a:off x="1502230" y="1575253"/>
            <a:ext cx="7032170" cy="864095"/>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VHDL supports the construction of parametric components through the </a:t>
            </a:r>
            <a:r>
              <a:rPr lang="en-GB" sz="2400" b="0" i="1" u="none" strike="noStrike" cap="none" dirty="0">
                <a:solidFill>
                  <a:schemeClr val="dk1"/>
                </a:solidFill>
                <a:latin typeface="Calibri"/>
                <a:ea typeface="Calibri"/>
                <a:cs typeface="Calibri"/>
                <a:sym typeface="Calibri"/>
              </a:rPr>
              <a:t>generic</a:t>
            </a:r>
            <a:r>
              <a:rPr lang="en-GB" sz="2400" b="0" i="0" u="none" strike="noStrike" cap="none" dirty="0">
                <a:solidFill>
                  <a:schemeClr val="dk1"/>
                </a:solidFill>
                <a:latin typeface="Calibri"/>
                <a:ea typeface="Calibri"/>
                <a:cs typeface="Calibri"/>
                <a:sym typeface="Calibri"/>
              </a:rPr>
              <a:t> construct</a:t>
            </a:r>
          </a:p>
        </p:txBody>
      </p:sp>
      <p:sp>
        <p:nvSpPr>
          <p:cNvPr id="705" name="Shape 705"/>
          <p:cNvSpPr txBox="1"/>
          <p:nvPr/>
        </p:nvSpPr>
        <p:spPr>
          <a:xfrm>
            <a:off x="1214721" y="2480310"/>
            <a:ext cx="7607188" cy="163121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entity</a:t>
            </a:r>
            <a:r>
              <a:rPr lang="en-GB" sz="2000" dirty="0">
                <a:solidFill>
                  <a:schemeClr val="dk1"/>
                </a:solidFill>
                <a:latin typeface="Courier New"/>
                <a:ea typeface="Courier New"/>
                <a:cs typeface="Courier New"/>
                <a:sym typeface="Courier New"/>
              </a:rPr>
              <a:t> </a:t>
            </a:r>
            <a:r>
              <a:rPr lang="en-GB" sz="2000" dirty="0" err="1">
                <a:solidFill>
                  <a:schemeClr val="dk1"/>
                </a:solidFill>
                <a:latin typeface="Courier New"/>
                <a:ea typeface="Courier New"/>
                <a:cs typeface="Courier New"/>
                <a:sym typeface="Courier New"/>
              </a:rPr>
              <a:t>half_adder</a:t>
            </a:r>
            <a:r>
              <a:rPr lang="en-GB" sz="2000" dirty="0">
                <a:solidFill>
                  <a:schemeClr val="dk1"/>
                </a:solidFill>
                <a:latin typeface="Courier New"/>
                <a:ea typeface="Courier New"/>
                <a:cs typeface="Courier New"/>
                <a:sym typeface="Courier New"/>
              </a:rPr>
              <a:t> </a:t>
            </a:r>
            <a:r>
              <a:rPr lang="en-GB" sz="2000" b="1" dirty="0">
                <a:solidFill>
                  <a:schemeClr val="dk1"/>
                </a:solidFill>
                <a:latin typeface="Courier New"/>
                <a:ea typeface="Courier New"/>
                <a:cs typeface="Courier New"/>
                <a:sym typeface="Courier New"/>
              </a:rPr>
              <a:t>is</a:t>
            </a: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generic</a:t>
            </a:r>
            <a:r>
              <a:rPr lang="en-GB" sz="2000" dirty="0">
                <a:solidFill>
                  <a:schemeClr val="dk1"/>
                </a:solidFill>
                <a:latin typeface="Courier New"/>
                <a:ea typeface="Courier New"/>
                <a:cs typeface="Courier New"/>
                <a:sym typeface="Courier New"/>
              </a:rPr>
              <a:t> (N: </a:t>
            </a:r>
            <a:r>
              <a:rPr lang="en-GB" sz="2000" b="1" dirty="0">
                <a:solidFill>
                  <a:schemeClr val="dk1"/>
                </a:solidFill>
                <a:latin typeface="Courier New"/>
                <a:ea typeface="Courier New"/>
                <a:cs typeface="Courier New"/>
                <a:sym typeface="Courier New"/>
              </a:rPr>
              <a:t>integer</a:t>
            </a:r>
            <a:r>
              <a:rPr lang="en-GB" sz="2000" dirty="0">
                <a:solidFill>
                  <a:schemeClr val="dk1"/>
                </a:solidFill>
                <a:latin typeface="Courier New"/>
                <a:ea typeface="Courier New"/>
                <a:cs typeface="Courier New"/>
                <a:sym typeface="Courier New"/>
              </a:rPr>
              <a:t>);</a:t>
            </a:r>
          </a:p>
          <a:p>
            <a:pPr marL="0" marR="0" lvl="0" indent="0" algn="l" rtl="0">
              <a:spcBef>
                <a:spcPts val="0"/>
              </a:spcBef>
              <a:buNone/>
            </a:pPr>
            <a:endParaRPr sz="2000" b="1" dirty="0">
              <a:solidFill>
                <a:schemeClr val="dk1"/>
              </a:solidFill>
              <a:latin typeface="Courier New"/>
              <a:ea typeface="Courier New"/>
              <a:cs typeface="Courier New"/>
              <a:sym typeface="Courier New"/>
            </a:endParaRP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port</a:t>
            </a:r>
            <a:r>
              <a:rPr lang="en-GB" sz="2000" dirty="0">
                <a:solidFill>
                  <a:schemeClr val="dk1"/>
                </a:solidFill>
                <a:latin typeface="Courier New"/>
                <a:ea typeface="Courier New"/>
                <a:cs typeface="Courier New"/>
                <a:sym typeface="Courier New"/>
              </a:rPr>
              <a:t> (A, B: </a:t>
            </a:r>
            <a:r>
              <a:rPr lang="en-GB" sz="2000" b="1" dirty="0">
                <a:solidFill>
                  <a:schemeClr val="dk1"/>
                </a:solidFill>
                <a:latin typeface="Courier New"/>
                <a:ea typeface="Courier New"/>
                <a:cs typeface="Courier New"/>
                <a:sym typeface="Courier New"/>
              </a:rPr>
              <a:t>in </a:t>
            </a:r>
            <a:r>
              <a:rPr lang="en-GB" sz="2000" b="1" dirty="0" err="1">
                <a:solidFill>
                  <a:schemeClr val="dk1"/>
                </a:solidFill>
                <a:latin typeface="Courier New"/>
                <a:ea typeface="Courier New"/>
                <a:cs typeface="Courier New"/>
                <a:sym typeface="Courier New"/>
              </a:rPr>
              <a:t>std_logic_vector</a:t>
            </a:r>
            <a:r>
              <a:rPr lang="en-GB" sz="2000" b="1" dirty="0">
                <a:solidFill>
                  <a:schemeClr val="dk1"/>
                </a:solidFill>
                <a:latin typeface="Courier New"/>
                <a:ea typeface="Courier New"/>
                <a:cs typeface="Courier New"/>
                <a:sym typeface="Courier New"/>
              </a:rPr>
              <a:t> </a:t>
            </a:r>
            <a:r>
              <a:rPr lang="en-GB" sz="2000" dirty="0">
                <a:solidFill>
                  <a:schemeClr val="dk1"/>
                </a:solidFill>
                <a:latin typeface="Courier New"/>
                <a:ea typeface="Courier New"/>
                <a:cs typeface="Courier New"/>
                <a:sym typeface="Courier New"/>
              </a:rPr>
              <a:t>(N-1 </a:t>
            </a:r>
            <a:r>
              <a:rPr lang="en-GB" sz="2000" dirty="0" err="1">
                <a:solidFill>
                  <a:schemeClr val="dk1"/>
                </a:solidFill>
                <a:latin typeface="Courier New"/>
                <a:ea typeface="Courier New"/>
                <a:cs typeface="Courier New"/>
                <a:sym typeface="Courier New"/>
              </a:rPr>
              <a:t>downto</a:t>
            </a:r>
            <a:r>
              <a:rPr lang="en-GB" sz="2000" dirty="0">
                <a:solidFill>
                  <a:schemeClr val="dk1"/>
                </a:solidFill>
                <a:latin typeface="Courier New"/>
                <a:ea typeface="Courier New"/>
                <a:cs typeface="Courier New"/>
                <a:sym typeface="Courier New"/>
              </a:rPr>
              <a:t> 0);</a:t>
            </a:r>
          </a:p>
        </p:txBody>
      </p:sp>
      <p:sp>
        <p:nvSpPr>
          <p:cNvPr id="706" name="Shape 706"/>
          <p:cNvSpPr txBox="1"/>
          <p:nvPr/>
        </p:nvSpPr>
        <p:spPr>
          <a:xfrm>
            <a:off x="1512573" y="4336523"/>
            <a:ext cx="7161164" cy="864095"/>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Arial"/>
              <a:buChar char="•"/>
            </a:pPr>
            <a:r>
              <a:rPr lang="en-GB" sz="2400" dirty="0">
                <a:solidFill>
                  <a:schemeClr val="dk1"/>
                </a:solidFill>
                <a:latin typeface="Calibri"/>
                <a:ea typeface="Calibri"/>
                <a:cs typeface="Calibri"/>
                <a:sym typeface="Calibri"/>
              </a:rPr>
              <a:t>In addition to the </a:t>
            </a:r>
            <a:r>
              <a:rPr lang="en-GB" sz="2400" i="1" dirty="0">
                <a:solidFill>
                  <a:schemeClr val="dk1"/>
                </a:solidFill>
                <a:latin typeface="Calibri"/>
                <a:ea typeface="Calibri"/>
                <a:cs typeface="Calibri"/>
                <a:sym typeface="Calibri"/>
              </a:rPr>
              <a:t>port map</a:t>
            </a:r>
            <a:r>
              <a:rPr lang="en-GB" sz="2400" dirty="0">
                <a:solidFill>
                  <a:schemeClr val="dk1"/>
                </a:solidFill>
                <a:latin typeface="Calibri"/>
                <a:ea typeface="Calibri"/>
                <a:cs typeface="Calibri"/>
                <a:sym typeface="Calibri"/>
              </a:rPr>
              <a:t>, the instantiation of a parametric component will include also a </a:t>
            </a:r>
            <a:r>
              <a:rPr lang="en-GB" sz="2400" i="1" dirty="0">
                <a:solidFill>
                  <a:schemeClr val="dk1"/>
                </a:solidFill>
                <a:latin typeface="Calibri"/>
                <a:ea typeface="Calibri"/>
                <a:cs typeface="Calibri"/>
                <a:sym typeface="Calibri"/>
              </a:rPr>
              <a:t>generic map</a:t>
            </a:r>
          </a:p>
        </p:txBody>
      </p:sp>
      <p:sp>
        <p:nvSpPr>
          <p:cNvPr id="707" name="Shape 707"/>
          <p:cNvSpPr txBox="1"/>
          <p:nvPr/>
        </p:nvSpPr>
        <p:spPr>
          <a:xfrm>
            <a:off x="1214721" y="5658144"/>
            <a:ext cx="7607188" cy="400109"/>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a:solidFill>
                  <a:schemeClr val="dk1"/>
                </a:solidFill>
                <a:latin typeface="Courier New"/>
                <a:ea typeface="Courier New"/>
                <a:cs typeface="Courier New"/>
                <a:sym typeface="Courier New"/>
              </a:rPr>
              <a:t>generic map </a:t>
            </a:r>
            <a:r>
              <a:rPr lang="en-GB" sz="2000">
                <a:solidFill>
                  <a:schemeClr val="dk1"/>
                </a:solidFill>
                <a:latin typeface="Courier New"/>
                <a:ea typeface="Courier New"/>
                <a:cs typeface="Courier New"/>
                <a:sym typeface="Courier New"/>
              </a:rPr>
              <a:t>(N =&gt; 10)</a:t>
            </a:r>
          </a:p>
        </p:txBody>
      </p:sp>
    </p:spTree>
    <p:extLst>
      <p:ext uri="{BB962C8B-B14F-4D97-AF65-F5344CB8AC3E}">
        <p14:creationId xmlns:p14="http://schemas.microsoft.com/office/powerpoint/2010/main" val="21639287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b="0" i="0" u="none" strike="noStrike" cap="none" dirty="0">
                <a:solidFill>
                  <a:schemeClr val="dk1"/>
                </a:solidFill>
                <a:latin typeface="Calibri"/>
                <a:ea typeface="Calibri"/>
                <a:cs typeface="Calibri"/>
                <a:sym typeface="Calibri"/>
              </a:rPr>
              <a:t>Full Adder architecture (Structural) (1)</a:t>
            </a:r>
          </a:p>
        </p:txBody>
      </p:sp>
      <p:sp>
        <p:nvSpPr>
          <p:cNvPr id="487" name="Shape 487"/>
          <p:cNvSpPr txBox="1"/>
          <p:nvPr/>
        </p:nvSpPr>
        <p:spPr>
          <a:xfrm>
            <a:off x="1370435" y="1837155"/>
            <a:ext cx="7368616" cy="3610056"/>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architecture</a:t>
            </a:r>
            <a:r>
              <a:rPr lang="en-GB" sz="1800" b="0" i="0" u="none" strike="noStrike" cap="none" dirty="0">
                <a:solidFill>
                  <a:schemeClr val="dk1"/>
                </a:solidFill>
                <a:latin typeface="Courier New"/>
                <a:ea typeface="Courier New"/>
                <a:cs typeface="Courier New"/>
                <a:sym typeface="Courier New"/>
              </a:rPr>
              <a:t> struct </a:t>
            </a:r>
            <a:r>
              <a:rPr lang="en-GB" sz="1800" b="1" i="0" u="none" strike="noStrike" cap="none" dirty="0">
                <a:solidFill>
                  <a:schemeClr val="dk1"/>
                </a:solidFill>
                <a:latin typeface="Courier New"/>
                <a:ea typeface="Courier New"/>
                <a:cs typeface="Courier New"/>
                <a:sym typeface="Courier New"/>
              </a:rPr>
              <a:t>of</a:t>
            </a: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full_adder</a:t>
            </a: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is</a:t>
            </a:r>
          </a:p>
          <a:p>
            <a:pPr marL="400050" marR="0" lvl="1" indent="-6350" algn="l" rtl="0">
              <a:spcBef>
                <a:spcPts val="0"/>
              </a:spcBef>
              <a:buClr>
                <a:schemeClr val="dk1"/>
              </a:buClr>
              <a:buFont typeface="Calibri"/>
              <a:buNone/>
            </a:pPr>
            <a:endParaRPr sz="1800" b="1"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signal</a:t>
            </a:r>
            <a:r>
              <a:rPr lang="en-GB" sz="1800" b="0" i="0" u="none" strike="noStrike" cap="none" dirty="0">
                <a:solidFill>
                  <a:schemeClr val="dk1"/>
                </a:solidFill>
                <a:latin typeface="Courier New"/>
                <a:ea typeface="Courier New"/>
                <a:cs typeface="Courier New"/>
                <a:sym typeface="Courier New"/>
              </a:rPr>
              <a:t> s1 ,c1 ,c2: bit ;</a:t>
            </a:r>
          </a:p>
          <a:p>
            <a:pPr marL="400050" marR="0" lvl="1" indent="-6350" algn="just" rtl="0">
              <a:spcBef>
                <a:spcPts val="0"/>
              </a:spcBef>
              <a:buClr>
                <a:schemeClr val="dk1"/>
              </a:buClr>
              <a:buFont typeface="Calibri"/>
              <a:buNone/>
            </a:pPr>
            <a:endParaRPr sz="1800" b="1" i="0" u="none" strike="noStrike" cap="none" dirty="0">
              <a:solidFill>
                <a:schemeClr val="dk1"/>
              </a:solidFill>
              <a:latin typeface="Courier New"/>
              <a:ea typeface="Courier New"/>
              <a:cs typeface="Courier New"/>
              <a:sym typeface="Courier New"/>
            </a:endParaRPr>
          </a:p>
          <a:p>
            <a:pPr marL="400050" marR="0" lvl="1" indent="-6350" algn="just"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component</a:t>
            </a: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half_adder</a:t>
            </a:r>
            <a:endParaRPr lang="en-GB" sz="18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port</a:t>
            </a:r>
            <a:r>
              <a:rPr lang="en-GB" sz="1800" b="0" i="0" u="none" strike="noStrike" cap="none" dirty="0">
                <a:solidFill>
                  <a:schemeClr val="dk1"/>
                </a:solidFill>
                <a:latin typeface="Courier New"/>
                <a:ea typeface="Courier New"/>
                <a:cs typeface="Courier New"/>
                <a:sym typeface="Courier New"/>
              </a:rPr>
              <a:t> (A: in </a:t>
            </a:r>
            <a:r>
              <a:rPr lang="en-GB" dirty="0">
                <a:solidFill>
                  <a:schemeClr val="dk1"/>
                </a:solidFill>
                <a:latin typeface="Courier New"/>
                <a:ea typeface="Courier New"/>
                <a:cs typeface="Courier New"/>
                <a:sym typeface="Courier New"/>
              </a:rPr>
              <a:t>bit;</a:t>
            </a:r>
            <a:endParaRPr lang="en-GB" sz="18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dirty="0">
                <a:solidFill>
                  <a:schemeClr val="dk1"/>
                </a:solidFill>
                <a:latin typeface="Courier New"/>
                <a:ea typeface="Courier New"/>
                <a:cs typeface="Courier New"/>
                <a:sym typeface="Courier New"/>
              </a:rPr>
              <a:t>			  </a:t>
            </a:r>
            <a:r>
              <a:rPr lang="en-GB" sz="1800" b="0" i="0" u="none" strike="noStrike" cap="none" dirty="0">
                <a:solidFill>
                  <a:schemeClr val="dk1"/>
                </a:solidFill>
                <a:latin typeface="Courier New"/>
                <a:ea typeface="Courier New"/>
                <a:cs typeface="Courier New"/>
                <a:sym typeface="Courier New"/>
              </a:rPr>
              <a:t>B: in bit ;</a:t>
            </a:r>
          </a:p>
          <a:p>
            <a:pPr marL="400050" marR="0" lvl="1" indent="-6350" algn="l" rtl="0">
              <a:spcBef>
                <a:spcPts val="0"/>
              </a:spcBef>
              <a:buClr>
                <a:schemeClr val="dk1"/>
              </a:buClr>
              <a:buSzPct val="25000"/>
              <a:buFont typeface="Courier New"/>
              <a:buNone/>
            </a:pPr>
            <a:r>
              <a:rPr lang="en-GB" sz="1800" b="0" i="0" u="none" strike="noStrike" cap="none" dirty="0">
                <a:solidFill>
                  <a:schemeClr val="dk1"/>
                </a:solidFill>
                <a:latin typeface="Courier New"/>
                <a:ea typeface="Courier New"/>
                <a:cs typeface="Courier New"/>
                <a:sym typeface="Courier New"/>
              </a:rPr>
              <a:t>      S: out bit;</a:t>
            </a:r>
            <a:endParaRPr lang="en-GB"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Cout</a:t>
            </a:r>
            <a:r>
              <a:rPr lang="en-GB" sz="1800" b="0" i="0" u="none" strike="noStrike" cap="none" dirty="0">
                <a:solidFill>
                  <a:schemeClr val="dk1"/>
                </a:solidFill>
                <a:latin typeface="Courier New"/>
                <a:ea typeface="Courier New"/>
                <a:cs typeface="Courier New"/>
                <a:sym typeface="Courier New"/>
              </a:rPr>
              <a:t>: out bit</a:t>
            </a:r>
          </a:p>
          <a:p>
            <a:pPr marL="400050" marR="0" lvl="1" indent="-6350" algn="l" rtl="0">
              <a:spcBef>
                <a:spcPts val="0"/>
              </a:spcBef>
              <a:buClr>
                <a:schemeClr val="dk1"/>
              </a:buClr>
              <a:buSzPct val="25000"/>
              <a:buFont typeface="Courier New"/>
              <a:buNone/>
            </a:pP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end</a:t>
            </a:r>
            <a:r>
              <a:rPr lang="en-GB" sz="1800" b="0" i="0" u="none" strike="noStrike" cap="none" dirty="0">
                <a:solidFill>
                  <a:schemeClr val="dk1"/>
                </a:solidFill>
                <a:latin typeface="Courier New"/>
                <a:ea typeface="Courier New"/>
                <a:cs typeface="Courier New"/>
                <a:sym typeface="Courier New"/>
              </a:rPr>
              <a:t> component ;</a:t>
            </a:r>
          </a:p>
          <a:p>
            <a:pPr marL="400050" marR="0" lvl="1" indent="-6350" algn="l" rtl="0">
              <a:spcBef>
                <a:spcPts val="0"/>
              </a:spcBef>
              <a:buClr>
                <a:schemeClr val="dk1"/>
              </a:buClr>
              <a:buFont typeface="Calibri"/>
              <a:buNone/>
            </a:pPr>
            <a:endParaRPr sz="1800" b="0" i="0" u="none" strike="noStrike" cap="none" dirty="0">
              <a:solidFill>
                <a:schemeClr val="dk1"/>
              </a:solidFill>
              <a:latin typeface="Courier New"/>
              <a:ea typeface="Courier New"/>
              <a:cs typeface="Courier New"/>
              <a:sym typeface="Courier New"/>
            </a:endParaRPr>
          </a:p>
          <a:p>
            <a:pPr marL="0" marR="0" lvl="0" indent="0" algn="l" rtl="0">
              <a:spcBef>
                <a:spcPts val="0"/>
              </a:spcBef>
              <a:buNone/>
            </a:pPr>
            <a:endParaRPr sz="1800" dirty="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b="0" i="0" u="none" strike="noStrike" cap="none" dirty="0">
                <a:solidFill>
                  <a:schemeClr val="dk1"/>
                </a:solidFill>
                <a:latin typeface="Calibri"/>
                <a:ea typeface="Calibri"/>
                <a:cs typeface="Calibri"/>
                <a:sym typeface="Calibri"/>
              </a:rPr>
              <a:t>Full Adder architecture (Structural) (2)</a:t>
            </a:r>
          </a:p>
        </p:txBody>
      </p:sp>
      <p:sp>
        <p:nvSpPr>
          <p:cNvPr id="487" name="Shape 487"/>
          <p:cNvSpPr txBox="1"/>
          <p:nvPr/>
        </p:nvSpPr>
        <p:spPr>
          <a:xfrm>
            <a:off x="1370435" y="1837155"/>
            <a:ext cx="7368616" cy="4767444"/>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1"/>
              </a:buClr>
              <a:buFont typeface="Calibri"/>
              <a:buNone/>
            </a:pPr>
            <a:endParaRPr sz="18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begin</a:t>
            </a:r>
          </a:p>
          <a:p>
            <a:pPr marL="857250" marR="0" lvl="2" indent="-6350" algn="l" rtl="0">
              <a:spcBef>
                <a:spcPts val="0"/>
              </a:spcBef>
              <a:buSzPct val="25000"/>
              <a:buNone/>
            </a:pPr>
            <a:r>
              <a:rPr lang="en-GB" sz="1800" b="0" i="0" u="none" strike="noStrike" cap="none" dirty="0">
                <a:solidFill>
                  <a:schemeClr val="dk1"/>
                </a:solidFill>
                <a:latin typeface="Courier New"/>
                <a:ea typeface="Courier New"/>
                <a:cs typeface="Courier New"/>
                <a:sym typeface="Courier New"/>
              </a:rPr>
              <a:t>HA1 : </a:t>
            </a:r>
            <a:r>
              <a:rPr lang="en-GB" sz="1800" b="0" i="0" u="none" strike="noStrike" cap="none" dirty="0" err="1">
                <a:solidFill>
                  <a:schemeClr val="dk1"/>
                </a:solidFill>
                <a:latin typeface="Courier New"/>
                <a:ea typeface="Courier New"/>
                <a:cs typeface="Courier New"/>
                <a:sym typeface="Courier New"/>
              </a:rPr>
              <a:t>half_adder</a:t>
            </a:r>
            <a:r>
              <a:rPr lang="en-GB" sz="1800" b="0" i="0" u="none" strike="noStrike" cap="none" dirty="0">
                <a:solidFill>
                  <a:schemeClr val="dk1"/>
                </a:solidFill>
                <a:latin typeface="Courier New"/>
                <a:ea typeface="Courier New"/>
                <a:cs typeface="Courier New"/>
                <a:sym typeface="Courier New"/>
              </a:rPr>
              <a:t> </a:t>
            </a:r>
          </a:p>
          <a:p>
            <a:pPr marL="857250" marR="0" lvl="2" indent="-6350" algn="l" rtl="0">
              <a:spcBef>
                <a:spcPts val="0"/>
              </a:spcBef>
              <a:buSzPct val="25000"/>
              <a:buNone/>
            </a:pPr>
            <a:r>
              <a:rPr lang="en-GB"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port map</a:t>
            </a:r>
            <a:r>
              <a:rPr lang="en-GB" sz="1800" b="0" i="0" u="none" strike="noStrike" cap="none" dirty="0">
                <a:solidFill>
                  <a:schemeClr val="dk1"/>
                </a:solidFill>
                <a:latin typeface="Courier New"/>
                <a:ea typeface="Courier New"/>
                <a:cs typeface="Courier New"/>
                <a:sym typeface="Courier New"/>
              </a:rPr>
              <a:t>( A =&gt; a,</a:t>
            </a:r>
          </a:p>
          <a:p>
            <a:pPr marL="857250" marR="0" lvl="2" indent="-6350" algn="l" rtl="0">
              <a:spcBef>
                <a:spcPts val="0"/>
              </a:spcBef>
              <a:buSzPct val="25000"/>
              <a:buNone/>
            </a:pPr>
            <a:r>
              <a:rPr lang="en-GB" dirty="0">
                <a:solidFill>
                  <a:schemeClr val="dk1"/>
                </a:solidFill>
                <a:latin typeface="Courier New"/>
                <a:ea typeface="Courier New"/>
                <a:cs typeface="Courier New"/>
                <a:sym typeface="Courier New"/>
              </a:rPr>
              <a:t>					   B =&gt; b</a:t>
            </a:r>
            <a:r>
              <a:rPr lang="en-GB" sz="1800" b="0" i="0" u="none" strike="noStrike" cap="none" dirty="0">
                <a:solidFill>
                  <a:schemeClr val="dk1"/>
                </a:solidFill>
                <a:latin typeface="Courier New"/>
                <a:ea typeface="Courier New"/>
                <a:cs typeface="Courier New"/>
                <a:sym typeface="Courier New"/>
              </a:rPr>
              <a:t>,</a:t>
            </a:r>
          </a:p>
          <a:p>
            <a:pPr marL="857250" marR="0" lvl="2" indent="-6350" algn="l" rtl="0">
              <a:spcBef>
                <a:spcPts val="0"/>
              </a:spcBef>
              <a:buSzPct val="25000"/>
              <a:buNone/>
            </a:pPr>
            <a:r>
              <a:rPr lang="en-GB" dirty="0">
                <a:solidFill>
                  <a:schemeClr val="dk1"/>
                </a:solidFill>
                <a:latin typeface="Courier New"/>
                <a:ea typeface="Courier New"/>
                <a:cs typeface="Courier New"/>
                <a:sym typeface="Courier New"/>
              </a:rPr>
              <a:t>						S =&gt;</a:t>
            </a:r>
            <a:r>
              <a:rPr lang="en-GB" sz="1800" b="0" i="0" u="none" strike="noStrike" cap="none" dirty="0">
                <a:solidFill>
                  <a:schemeClr val="dk1"/>
                </a:solidFill>
                <a:latin typeface="Courier New"/>
                <a:ea typeface="Courier New"/>
                <a:cs typeface="Courier New"/>
                <a:sym typeface="Courier New"/>
              </a:rPr>
              <a:t> s1,</a:t>
            </a:r>
          </a:p>
          <a:p>
            <a:pPr marL="857250" marR="0" lvl="2" indent="-6350" algn="l" rtl="0">
              <a:spcBef>
                <a:spcPts val="0"/>
              </a:spcBef>
              <a:buSzPct val="25000"/>
              <a:buNone/>
            </a:pPr>
            <a:r>
              <a:rPr lang="en-GB" dirty="0">
                <a:solidFill>
                  <a:schemeClr val="dk1"/>
                </a:solidFill>
                <a:latin typeface="Courier New"/>
                <a:ea typeface="Courier New"/>
                <a:cs typeface="Courier New"/>
                <a:sym typeface="Courier New"/>
              </a:rPr>
              <a:t>						</a:t>
            </a:r>
            <a:r>
              <a:rPr lang="en-GB" dirty="0" err="1">
                <a:solidFill>
                  <a:schemeClr val="dk1"/>
                </a:solidFill>
                <a:latin typeface="Courier New"/>
                <a:ea typeface="Courier New"/>
                <a:cs typeface="Courier New"/>
                <a:sym typeface="Courier New"/>
              </a:rPr>
              <a:t>Cout</a:t>
            </a:r>
            <a:r>
              <a:rPr lang="en-GB" dirty="0">
                <a:solidFill>
                  <a:schemeClr val="dk1"/>
                </a:solidFill>
                <a:latin typeface="Courier New"/>
                <a:ea typeface="Courier New"/>
                <a:cs typeface="Courier New"/>
                <a:sym typeface="Courier New"/>
              </a:rPr>
              <a:t> =&gt; c1</a:t>
            </a:r>
            <a:endParaRPr lang="en-GB" sz="1800" b="0" i="0" u="none" strike="noStrike" cap="none" dirty="0">
              <a:solidFill>
                <a:schemeClr val="dk1"/>
              </a:solidFill>
              <a:latin typeface="Courier New"/>
              <a:ea typeface="Courier New"/>
              <a:cs typeface="Courier New"/>
              <a:sym typeface="Courier New"/>
            </a:endParaRPr>
          </a:p>
          <a:p>
            <a:pPr marL="857250" marR="0" lvl="2" indent="-6350" algn="l" rtl="0">
              <a:spcBef>
                <a:spcPts val="0"/>
              </a:spcBef>
              <a:buSzPct val="25000"/>
              <a:buNone/>
            </a:pPr>
            <a:r>
              <a:rPr lang="en-GB" dirty="0">
                <a:solidFill>
                  <a:schemeClr val="dk1"/>
                </a:solidFill>
                <a:latin typeface="Courier New"/>
                <a:ea typeface="Courier New"/>
                <a:cs typeface="Courier New"/>
                <a:sym typeface="Courier New"/>
              </a:rPr>
              <a:t>					</a:t>
            </a:r>
            <a:r>
              <a:rPr lang="en-GB" sz="1800" b="0" i="0" u="none" strike="noStrike" cap="none" dirty="0">
                <a:solidFill>
                  <a:schemeClr val="dk1"/>
                </a:solidFill>
                <a:latin typeface="Courier New"/>
                <a:ea typeface="Courier New"/>
                <a:cs typeface="Courier New"/>
                <a:sym typeface="Courier New"/>
              </a:rPr>
              <a:t>);</a:t>
            </a:r>
          </a:p>
          <a:p>
            <a:pPr marL="857250" lvl="2" indent="-6350">
              <a:buSzPct val="25000"/>
            </a:pPr>
            <a:r>
              <a:rPr lang="en-GB" dirty="0">
                <a:solidFill>
                  <a:schemeClr val="dk1"/>
                </a:solidFill>
                <a:latin typeface="Courier New"/>
                <a:ea typeface="Courier New"/>
                <a:cs typeface="Courier New"/>
                <a:sym typeface="Courier New"/>
              </a:rPr>
              <a:t>HA2 : </a:t>
            </a:r>
            <a:r>
              <a:rPr lang="en-GB" dirty="0" err="1">
                <a:solidFill>
                  <a:schemeClr val="dk1"/>
                </a:solidFill>
                <a:latin typeface="Courier New"/>
                <a:ea typeface="Courier New"/>
                <a:cs typeface="Courier New"/>
                <a:sym typeface="Courier New"/>
              </a:rPr>
              <a:t>half_adder</a:t>
            </a:r>
            <a:r>
              <a:rPr lang="en-GB" dirty="0">
                <a:solidFill>
                  <a:schemeClr val="dk1"/>
                </a:solidFill>
                <a:latin typeface="Courier New"/>
                <a:ea typeface="Courier New"/>
                <a:cs typeface="Courier New"/>
                <a:sym typeface="Courier New"/>
              </a:rPr>
              <a:t> </a:t>
            </a:r>
          </a:p>
          <a:p>
            <a:pPr marL="857250" lvl="2" indent="-6350">
              <a:buSzPct val="25000"/>
            </a:pPr>
            <a:r>
              <a:rPr lang="en-GB" dirty="0">
                <a:solidFill>
                  <a:schemeClr val="dk1"/>
                </a:solidFill>
                <a:latin typeface="Courier New"/>
                <a:ea typeface="Courier New"/>
                <a:cs typeface="Courier New"/>
                <a:sym typeface="Courier New"/>
              </a:rPr>
              <a:t>			</a:t>
            </a:r>
            <a:r>
              <a:rPr lang="en-GB" b="1" dirty="0">
                <a:solidFill>
                  <a:schemeClr val="dk1"/>
                </a:solidFill>
                <a:latin typeface="Courier New"/>
                <a:ea typeface="Courier New"/>
                <a:cs typeface="Courier New"/>
                <a:sym typeface="Courier New"/>
              </a:rPr>
              <a:t>port map</a:t>
            </a:r>
            <a:r>
              <a:rPr lang="en-GB" dirty="0">
                <a:solidFill>
                  <a:schemeClr val="dk1"/>
                </a:solidFill>
                <a:latin typeface="Courier New"/>
                <a:ea typeface="Courier New"/>
                <a:cs typeface="Courier New"/>
                <a:sym typeface="Courier New"/>
              </a:rPr>
              <a:t>( A =&gt; s1,</a:t>
            </a:r>
          </a:p>
          <a:p>
            <a:pPr marL="857250" lvl="2" indent="-6350">
              <a:buSzPct val="25000"/>
            </a:pPr>
            <a:r>
              <a:rPr lang="en-GB" dirty="0">
                <a:solidFill>
                  <a:schemeClr val="dk1"/>
                </a:solidFill>
                <a:latin typeface="Courier New"/>
                <a:ea typeface="Courier New"/>
                <a:cs typeface="Courier New"/>
                <a:sym typeface="Courier New"/>
              </a:rPr>
              <a:t>					   B =&gt; </a:t>
            </a:r>
            <a:r>
              <a:rPr lang="en-GB" dirty="0" err="1">
                <a:solidFill>
                  <a:schemeClr val="dk1"/>
                </a:solidFill>
                <a:latin typeface="Courier New"/>
                <a:ea typeface="Courier New"/>
                <a:cs typeface="Courier New"/>
                <a:sym typeface="Courier New"/>
              </a:rPr>
              <a:t>Cin</a:t>
            </a:r>
            <a:r>
              <a:rPr lang="en-GB" dirty="0">
                <a:solidFill>
                  <a:schemeClr val="dk1"/>
                </a:solidFill>
                <a:latin typeface="Courier New"/>
                <a:ea typeface="Courier New"/>
                <a:cs typeface="Courier New"/>
                <a:sym typeface="Courier New"/>
              </a:rPr>
              <a:t>,</a:t>
            </a:r>
          </a:p>
          <a:p>
            <a:pPr marL="857250" lvl="2" indent="-6350">
              <a:buSzPct val="25000"/>
            </a:pPr>
            <a:r>
              <a:rPr lang="en-GB" dirty="0">
                <a:solidFill>
                  <a:schemeClr val="dk1"/>
                </a:solidFill>
                <a:latin typeface="Courier New"/>
                <a:ea typeface="Courier New"/>
                <a:cs typeface="Courier New"/>
                <a:sym typeface="Courier New"/>
              </a:rPr>
              <a:t>						S =&gt; S,</a:t>
            </a:r>
          </a:p>
          <a:p>
            <a:pPr marL="857250" lvl="2" indent="-6350">
              <a:buSzPct val="25000"/>
            </a:pPr>
            <a:r>
              <a:rPr lang="en-GB" dirty="0">
                <a:solidFill>
                  <a:schemeClr val="dk1"/>
                </a:solidFill>
                <a:latin typeface="Courier New"/>
                <a:ea typeface="Courier New"/>
                <a:cs typeface="Courier New"/>
                <a:sym typeface="Courier New"/>
              </a:rPr>
              <a:t>						</a:t>
            </a:r>
            <a:r>
              <a:rPr lang="en-GB" dirty="0" err="1">
                <a:solidFill>
                  <a:schemeClr val="dk1"/>
                </a:solidFill>
                <a:latin typeface="Courier New"/>
                <a:ea typeface="Courier New"/>
                <a:cs typeface="Courier New"/>
                <a:sym typeface="Courier New"/>
              </a:rPr>
              <a:t>Cout</a:t>
            </a:r>
            <a:r>
              <a:rPr lang="en-GB" dirty="0">
                <a:solidFill>
                  <a:schemeClr val="dk1"/>
                </a:solidFill>
                <a:latin typeface="Courier New"/>
                <a:ea typeface="Courier New"/>
                <a:cs typeface="Courier New"/>
                <a:sym typeface="Courier New"/>
              </a:rPr>
              <a:t> =&gt; c2</a:t>
            </a:r>
          </a:p>
          <a:p>
            <a:pPr marL="857250" lvl="2" indent="-6350">
              <a:buSzPct val="25000"/>
            </a:pPr>
            <a:r>
              <a:rPr lang="en-GB" dirty="0">
                <a:solidFill>
                  <a:schemeClr val="dk1"/>
                </a:solidFill>
                <a:latin typeface="Courier New"/>
                <a:ea typeface="Courier New"/>
                <a:cs typeface="Courier New"/>
                <a:sym typeface="Courier New"/>
              </a:rPr>
              <a:t>					);</a:t>
            </a:r>
          </a:p>
          <a:p>
            <a:pPr marL="857250" marR="0" lvl="2" indent="-6350" algn="l" rtl="0">
              <a:spcBef>
                <a:spcPts val="0"/>
              </a:spcBef>
              <a:buSzPct val="25000"/>
              <a:buNone/>
            </a:pPr>
            <a:r>
              <a:rPr lang="en-GB" sz="1800" b="0" i="0" u="none" strike="noStrike" cap="none" dirty="0" err="1">
                <a:solidFill>
                  <a:schemeClr val="dk1"/>
                </a:solidFill>
                <a:latin typeface="Courier New"/>
                <a:ea typeface="Courier New"/>
                <a:cs typeface="Courier New"/>
                <a:sym typeface="Courier New"/>
              </a:rPr>
              <a:t>Cout</a:t>
            </a:r>
            <a:r>
              <a:rPr lang="en-GB" sz="1800" b="0" i="0" u="none" strike="noStrike" cap="none" dirty="0">
                <a:solidFill>
                  <a:schemeClr val="dk1"/>
                </a:solidFill>
                <a:latin typeface="Courier New"/>
                <a:ea typeface="Courier New"/>
                <a:cs typeface="Courier New"/>
                <a:sym typeface="Courier New"/>
              </a:rPr>
              <a:t> &lt;= c1 or c2;</a:t>
            </a:r>
          </a:p>
          <a:p>
            <a:pPr marL="857250" marR="0" lvl="2" indent="-6350" algn="l" rtl="0">
              <a:spcBef>
                <a:spcPts val="0"/>
              </a:spcBef>
              <a:buSzPct val="25000"/>
              <a:buNone/>
            </a:pPr>
            <a:endParaRPr lang="en-GB" sz="1800" b="0" i="0" u="none" strike="noStrike" cap="none" dirty="0">
              <a:solidFill>
                <a:schemeClr val="dk1"/>
              </a:solidFill>
              <a:latin typeface="Courier New"/>
              <a:ea typeface="Courier New"/>
              <a:cs typeface="Courier New"/>
              <a:sym typeface="Courier New"/>
            </a:endParaRPr>
          </a:p>
          <a:p>
            <a:pPr marL="400050" marR="0" lvl="1" indent="-6350" algn="l" rtl="0">
              <a:spcBef>
                <a:spcPts val="0"/>
              </a:spcBef>
              <a:buClr>
                <a:schemeClr val="dk1"/>
              </a:buClr>
              <a:buSzPct val="25000"/>
              <a:buFont typeface="Courier New"/>
              <a:buNone/>
            </a:pPr>
            <a:r>
              <a:rPr lang="en-GB" sz="1800" b="1" i="0" u="none" strike="noStrike" cap="none" dirty="0">
                <a:solidFill>
                  <a:schemeClr val="dk1"/>
                </a:solidFill>
                <a:latin typeface="Courier New"/>
                <a:ea typeface="Courier New"/>
                <a:cs typeface="Courier New"/>
                <a:sym typeface="Courier New"/>
              </a:rPr>
              <a:t>end</a:t>
            </a:r>
            <a:r>
              <a:rPr lang="en-GB" sz="1800" b="0" i="0" u="none" strike="noStrike" cap="none" dirty="0">
                <a:solidFill>
                  <a:schemeClr val="dk1"/>
                </a:solidFill>
                <a:latin typeface="Courier New"/>
                <a:ea typeface="Courier New"/>
                <a:cs typeface="Courier New"/>
                <a:sym typeface="Courier New"/>
              </a:rPr>
              <a:t> struct ;</a:t>
            </a:r>
          </a:p>
          <a:p>
            <a:pPr marL="0" marR="0" lvl="0" indent="0" algn="l" rtl="0">
              <a:spcBef>
                <a:spcPts val="0"/>
              </a:spcBef>
              <a:buNone/>
            </a:pPr>
            <a:endParaRPr sz="18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35867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Shape 49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VHDL Data types</a:t>
            </a:r>
          </a:p>
        </p:txBody>
      </p:sp>
      <p:sp>
        <p:nvSpPr>
          <p:cNvPr id="494" name="Shape 494"/>
          <p:cNvSpPr txBox="1">
            <a:spLocks noGrp="1"/>
          </p:cNvSpPr>
          <p:nvPr>
            <p:ph idx="1"/>
          </p:nvPr>
        </p:nvSpPr>
        <p:spPr>
          <a:xfrm>
            <a:off x="1799691" y="1550698"/>
            <a:ext cx="6734709" cy="2232246"/>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 VHDL, bit and </a:t>
            </a:r>
            <a:r>
              <a:rPr lang="en-GB" sz="2400" b="0" i="0" u="none" strike="noStrike" cap="none" dirty="0" err="1">
                <a:solidFill>
                  <a:schemeClr val="dk1"/>
                </a:solidFill>
                <a:latin typeface="Calibri"/>
                <a:ea typeface="Calibri"/>
                <a:cs typeface="Calibri"/>
                <a:sym typeface="Calibri"/>
              </a:rPr>
              <a:t>bitvector</a:t>
            </a:r>
            <a:r>
              <a:rPr lang="en-GB" sz="2400" b="0" i="0" u="none" strike="noStrike" cap="none" dirty="0">
                <a:solidFill>
                  <a:schemeClr val="dk1"/>
                </a:solidFill>
                <a:latin typeface="Calibri"/>
                <a:ea typeface="Calibri"/>
                <a:cs typeface="Calibri"/>
                <a:sym typeface="Calibri"/>
              </a:rPr>
              <a:t> types are available for digital data representation</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It is usually preferred to use </a:t>
            </a:r>
            <a:r>
              <a:rPr lang="en-GB" sz="2400" b="0" i="0" u="none" strike="noStrike" cap="none" dirty="0" err="1">
                <a:solidFill>
                  <a:schemeClr val="dk1"/>
                </a:solidFill>
                <a:latin typeface="Calibri"/>
                <a:ea typeface="Calibri"/>
                <a:cs typeface="Calibri"/>
                <a:sym typeface="Calibri"/>
              </a:rPr>
              <a:t>std_logic</a:t>
            </a:r>
            <a:r>
              <a:rPr lang="en-GB" sz="2400" b="0" i="0" u="none" strike="noStrike" cap="none" dirty="0">
                <a:solidFill>
                  <a:schemeClr val="dk1"/>
                </a:solidFill>
                <a:latin typeface="Calibri"/>
                <a:ea typeface="Calibri"/>
                <a:cs typeface="Calibri"/>
                <a:sym typeface="Calibri"/>
              </a:rPr>
              <a:t> and </a:t>
            </a:r>
            <a:r>
              <a:rPr lang="en-GB" sz="2400" b="0" i="0" u="none" strike="noStrike" cap="none" dirty="0" err="1">
                <a:solidFill>
                  <a:schemeClr val="dk1"/>
                </a:solidFill>
                <a:latin typeface="Calibri"/>
                <a:ea typeface="Calibri"/>
                <a:cs typeface="Calibri"/>
                <a:sym typeface="Calibri"/>
              </a:rPr>
              <a:t>std_logic_vector</a:t>
            </a:r>
            <a:r>
              <a:rPr lang="en-GB" sz="2400" b="0" i="0" u="none" strike="noStrike" cap="none" dirty="0">
                <a:solidFill>
                  <a:schemeClr val="dk1"/>
                </a:solidFill>
                <a:latin typeface="Calibri"/>
                <a:ea typeface="Calibri"/>
                <a:cs typeface="Calibri"/>
                <a:sym typeface="Calibri"/>
              </a:rPr>
              <a:t> defined in the std_logic_1164 library</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library must be always declared in the following manner:</a:t>
            </a:r>
          </a:p>
        </p:txBody>
      </p:sp>
      <p:sp>
        <p:nvSpPr>
          <p:cNvPr id="496" name="Shape 496"/>
          <p:cNvSpPr txBox="1"/>
          <p:nvPr/>
        </p:nvSpPr>
        <p:spPr>
          <a:xfrm>
            <a:off x="1945201" y="4931229"/>
            <a:ext cx="5544615" cy="707886"/>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a:solidFill>
                  <a:schemeClr val="dk1"/>
                </a:solidFill>
                <a:latin typeface="Courier New"/>
                <a:ea typeface="Courier New"/>
                <a:cs typeface="Courier New"/>
                <a:sym typeface="Courier New"/>
              </a:rPr>
              <a:t>library</a:t>
            </a:r>
            <a:r>
              <a:rPr lang="en-GB" sz="2000">
                <a:solidFill>
                  <a:schemeClr val="dk1"/>
                </a:solidFill>
                <a:latin typeface="Courier New"/>
                <a:ea typeface="Courier New"/>
                <a:cs typeface="Courier New"/>
                <a:sym typeface="Courier New"/>
              </a:rPr>
              <a:t> IEEE ;</a:t>
            </a: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use</a:t>
            </a:r>
            <a:r>
              <a:rPr lang="en-GB" sz="2000">
                <a:solidFill>
                  <a:schemeClr val="dk1"/>
                </a:solidFill>
                <a:latin typeface="Courier New"/>
                <a:ea typeface="Courier New"/>
                <a:cs typeface="Courier New"/>
                <a:sym typeface="Courier New"/>
              </a:rPr>
              <a:t> IEEE.std_logic_1164.ALL;</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Shape 50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IEEE std_logic_1164 types</a:t>
            </a:r>
          </a:p>
        </p:txBody>
      </p:sp>
      <p:sp>
        <p:nvSpPr>
          <p:cNvPr id="503" name="Shape 503"/>
          <p:cNvSpPr txBox="1">
            <a:spLocks noGrp="1"/>
          </p:cNvSpPr>
          <p:nvPr>
            <p:ph idx="1"/>
          </p:nvPr>
        </p:nvSpPr>
        <p:spPr>
          <a:xfrm>
            <a:off x="1945201" y="1503906"/>
            <a:ext cx="6589199" cy="3384375"/>
          </a:xfrm>
          <a:prstGeom prst="rect">
            <a:avLst/>
          </a:prstGeom>
          <a:noFill/>
          <a:ln>
            <a:noFill/>
          </a:ln>
        </p:spPr>
        <p:txBody>
          <a:bodyPr wrap="square"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defined types in std_logic_1164 library use a 9 values logic system:</a:t>
            </a:r>
          </a:p>
          <a:p>
            <a:pPr marL="742950" marR="0" lvl="1" indent="-285750" algn="l"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'0': zero value;</a:t>
            </a:r>
          </a:p>
          <a:p>
            <a:pPr marL="742950" marR="0" lvl="1" indent="-285750" algn="l"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'1': one value;</a:t>
            </a:r>
          </a:p>
          <a:p>
            <a:pPr marL="742950" marR="0" lvl="1" indent="-285750" algn="l"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'Z': high impedance;</a:t>
            </a:r>
          </a:p>
          <a:p>
            <a:pPr marL="742950" marR="0" lvl="1" indent="-285750" algn="l"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'U': uninitialized;</a:t>
            </a:r>
          </a:p>
          <a:p>
            <a:pPr marL="742950" marR="0" lvl="1" indent="-285750" algn="l"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'X': undefined;</a:t>
            </a:r>
          </a:p>
          <a:p>
            <a:pPr marL="742950" marR="0" lvl="1" indent="-285750" algn="l" rtl="0">
              <a:lnSpc>
                <a:spcPct val="90000"/>
              </a:lnSpc>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 don't care;</a:t>
            </a:r>
          </a:p>
        </p:txBody>
      </p:sp>
      <p:sp>
        <p:nvSpPr>
          <p:cNvPr id="505" name="Shape 505"/>
          <p:cNvSpPr txBox="1"/>
          <p:nvPr/>
        </p:nvSpPr>
        <p:spPr>
          <a:xfrm>
            <a:off x="1945201" y="4888281"/>
            <a:ext cx="6419056" cy="163121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library</a:t>
            </a:r>
            <a:r>
              <a:rPr lang="en-GB" sz="2000" dirty="0">
                <a:solidFill>
                  <a:schemeClr val="dk1"/>
                </a:solidFill>
                <a:latin typeface="Courier New"/>
                <a:ea typeface="Courier New"/>
                <a:cs typeface="Courier New"/>
                <a:sym typeface="Courier New"/>
              </a:rPr>
              <a:t> IEEE ;</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use</a:t>
            </a:r>
            <a:r>
              <a:rPr lang="en-GB" sz="2000" dirty="0">
                <a:solidFill>
                  <a:schemeClr val="dk1"/>
                </a:solidFill>
                <a:latin typeface="Courier New"/>
                <a:ea typeface="Courier New"/>
                <a:cs typeface="Courier New"/>
                <a:sym typeface="Courier New"/>
              </a:rPr>
              <a:t> IEEE.STD_LOGIC_1164.</a:t>
            </a:r>
            <a:r>
              <a:rPr lang="en-GB" sz="2000" b="1" dirty="0">
                <a:solidFill>
                  <a:schemeClr val="dk1"/>
                </a:solidFill>
                <a:latin typeface="Courier New"/>
                <a:ea typeface="Courier New"/>
                <a:cs typeface="Courier New"/>
                <a:sym typeface="Courier New"/>
              </a:rPr>
              <a:t>ALL</a:t>
            </a:r>
            <a:r>
              <a:rPr lang="en-GB" sz="2000" dirty="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dirty="0">
                <a:solidFill>
                  <a:schemeClr val="dk1"/>
                </a:solidFill>
                <a:latin typeface="Courier New"/>
                <a:ea typeface="Courier New"/>
                <a:cs typeface="Courier New"/>
                <a:sym typeface="Courier New"/>
              </a:rPr>
              <a:t> ...</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signal</a:t>
            </a:r>
            <a:r>
              <a:rPr lang="en-GB" sz="2000" dirty="0">
                <a:solidFill>
                  <a:schemeClr val="dk1"/>
                </a:solidFill>
                <a:latin typeface="Courier New"/>
                <a:ea typeface="Courier New"/>
                <a:cs typeface="Courier New"/>
                <a:sym typeface="Courier New"/>
              </a:rPr>
              <a:t> X: </a:t>
            </a:r>
            <a:r>
              <a:rPr lang="en-GB" sz="2000" b="1" dirty="0" err="1">
                <a:solidFill>
                  <a:schemeClr val="dk1"/>
                </a:solidFill>
                <a:latin typeface="Courier New"/>
                <a:ea typeface="Courier New"/>
                <a:cs typeface="Courier New"/>
                <a:sym typeface="Courier New"/>
              </a:rPr>
              <a:t>std_logic</a:t>
            </a:r>
            <a:r>
              <a:rPr lang="en-GB" sz="2000" dirty="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b="1" dirty="0">
                <a:solidFill>
                  <a:schemeClr val="dk1"/>
                </a:solidFill>
                <a:latin typeface="Courier New"/>
                <a:ea typeface="Courier New"/>
                <a:cs typeface="Courier New"/>
                <a:sym typeface="Courier New"/>
              </a:rPr>
              <a:t>signal</a:t>
            </a:r>
            <a:r>
              <a:rPr lang="en-GB" sz="2000" dirty="0">
                <a:solidFill>
                  <a:schemeClr val="dk1"/>
                </a:solidFill>
                <a:latin typeface="Courier New"/>
                <a:ea typeface="Courier New"/>
                <a:cs typeface="Courier New"/>
                <a:sym typeface="Courier New"/>
              </a:rPr>
              <a:t> Y: </a:t>
            </a:r>
            <a:r>
              <a:rPr lang="en-GB" sz="2000" b="1" dirty="0" err="1">
                <a:solidFill>
                  <a:schemeClr val="dk1"/>
                </a:solidFill>
                <a:latin typeface="Courier New"/>
                <a:ea typeface="Courier New"/>
                <a:cs typeface="Courier New"/>
                <a:sym typeface="Courier New"/>
              </a:rPr>
              <a:t>std_logic_vector</a:t>
            </a:r>
            <a:r>
              <a:rPr lang="en-GB" sz="2000" dirty="0">
                <a:solidFill>
                  <a:schemeClr val="dk1"/>
                </a:solidFill>
                <a:latin typeface="Courier New"/>
                <a:ea typeface="Courier New"/>
                <a:cs typeface="Courier New"/>
                <a:sym typeface="Courier New"/>
              </a:rPr>
              <a:t> (7 </a:t>
            </a:r>
            <a:r>
              <a:rPr lang="en-GB" sz="2000" b="1" dirty="0" err="1">
                <a:solidFill>
                  <a:schemeClr val="dk1"/>
                </a:solidFill>
                <a:latin typeface="Courier New"/>
                <a:ea typeface="Courier New"/>
                <a:cs typeface="Courier New"/>
                <a:sym typeface="Courier New"/>
              </a:rPr>
              <a:t>downto</a:t>
            </a:r>
            <a:r>
              <a:rPr lang="en-GB" sz="2000" dirty="0">
                <a:solidFill>
                  <a:schemeClr val="dk1"/>
                </a:solidFill>
                <a:latin typeface="Courier New"/>
                <a:ea typeface="Courier New"/>
                <a:cs typeface="Courier New"/>
                <a:sym typeface="Courier New"/>
              </a:rPr>
              <a:t> 0);</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Shape 51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Combinatorial circuits (1)</a:t>
            </a:r>
          </a:p>
        </p:txBody>
      </p:sp>
      <p:sp>
        <p:nvSpPr>
          <p:cNvPr id="512" name="Shape 512"/>
          <p:cNvSpPr txBox="1">
            <a:spLocks noGrp="1"/>
          </p:cNvSpPr>
          <p:nvPr>
            <p:ph idx="1"/>
          </p:nvPr>
        </p:nvSpPr>
        <p:spPr>
          <a:xfrm>
            <a:off x="1945201" y="1475474"/>
            <a:ext cx="6589199" cy="1512167"/>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combinatorial circuit can be described by a logic expression, combination of Boolean operators </a:t>
            </a:r>
            <a:r>
              <a:rPr lang="en-GB" sz="2400" b="0" i="1" u="none" strike="noStrike" cap="none" dirty="0">
                <a:solidFill>
                  <a:schemeClr val="dk1"/>
                </a:solidFill>
                <a:latin typeface="Calibri"/>
                <a:ea typeface="Calibri"/>
                <a:cs typeface="Calibri"/>
                <a:sym typeface="Calibri"/>
              </a:rPr>
              <a:t>and</a:t>
            </a:r>
            <a:r>
              <a:rPr lang="en-GB" sz="2400" b="0" i="0" u="none" strike="noStrike" cap="none" dirty="0">
                <a:solidFill>
                  <a:schemeClr val="dk1"/>
                </a:solidFill>
                <a:latin typeface="Calibri"/>
                <a:ea typeface="Calibri"/>
                <a:cs typeface="Calibri"/>
                <a:sym typeface="Calibri"/>
              </a:rPr>
              <a:t>, </a:t>
            </a:r>
            <a:r>
              <a:rPr lang="en-GB" sz="2400" b="0" i="1" u="none" strike="noStrike" cap="none" dirty="0">
                <a:solidFill>
                  <a:schemeClr val="dk1"/>
                </a:solidFill>
                <a:latin typeface="Calibri"/>
                <a:ea typeface="Calibri"/>
                <a:cs typeface="Calibri"/>
                <a:sym typeface="Calibri"/>
              </a:rPr>
              <a:t>or</a:t>
            </a:r>
            <a:r>
              <a:rPr lang="en-GB" sz="2400" b="0" i="0" u="none" strike="noStrike" cap="none" dirty="0">
                <a:solidFill>
                  <a:schemeClr val="dk1"/>
                </a:solidFill>
                <a:latin typeface="Calibri"/>
                <a:ea typeface="Calibri"/>
                <a:cs typeface="Calibri"/>
                <a:sym typeface="Calibri"/>
              </a:rPr>
              <a:t>, </a:t>
            </a:r>
            <a:r>
              <a:rPr lang="en-GB" sz="2400" b="0" i="1" u="none" strike="noStrike" cap="none" dirty="0">
                <a:solidFill>
                  <a:schemeClr val="dk1"/>
                </a:solidFill>
                <a:latin typeface="Calibri"/>
                <a:ea typeface="Calibri"/>
                <a:cs typeface="Calibri"/>
                <a:sym typeface="Calibri"/>
              </a:rPr>
              <a:t>not</a:t>
            </a:r>
            <a:r>
              <a:rPr lang="en-GB" sz="2400" b="0" i="0" u="none" strike="noStrike" cap="none" dirty="0">
                <a:solidFill>
                  <a:schemeClr val="dk1"/>
                </a:solidFill>
                <a:latin typeface="Calibri"/>
                <a:ea typeface="Calibri"/>
                <a:cs typeface="Calibri"/>
                <a:sym typeface="Calibri"/>
              </a:rPr>
              <a:t> </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VHDL makes available these operators</a:t>
            </a:r>
          </a:p>
        </p:txBody>
      </p:sp>
      <p:sp>
        <p:nvSpPr>
          <p:cNvPr id="514" name="Shape 514"/>
          <p:cNvSpPr txBox="1"/>
          <p:nvPr/>
        </p:nvSpPr>
        <p:spPr>
          <a:xfrm>
            <a:off x="2817529" y="3009441"/>
            <a:ext cx="3672407" cy="400109"/>
          </a:xfrm>
          <a:prstGeom prst="rect">
            <a:avLst/>
          </a:prstGeom>
          <a:solidFill>
            <a:srgbClr val="DAE5F1"/>
          </a:solidFill>
          <a:ln>
            <a:noFill/>
          </a:ln>
        </p:spPr>
        <p:txBody>
          <a:bodyPr wrap="square" lIns="91425" tIns="45700" rIns="91425" bIns="45700" anchor="t" anchorCtr="0">
            <a:noAutofit/>
          </a:bodyPr>
          <a:lstStyle/>
          <a:p>
            <a:pPr marL="0" marR="0" lvl="1" indent="0" algn="l" rtl="0">
              <a:spcBef>
                <a:spcPts val="0"/>
              </a:spcBef>
              <a:buSzPct val="25000"/>
              <a:buNone/>
            </a:pPr>
            <a:r>
              <a:rPr lang="en-GB" sz="2000" b="0" i="0" u="none" strike="noStrike" cap="none">
                <a:solidFill>
                  <a:schemeClr val="dk1"/>
                </a:solidFill>
                <a:latin typeface="Courier New"/>
                <a:ea typeface="Courier New"/>
                <a:cs typeface="Courier New"/>
                <a:sym typeface="Courier New"/>
              </a:rPr>
              <a:t>Y &lt;= </a:t>
            </a:r>
            <a:r>
              <a:rPr lang="en-GB" sz="2000" b="1" i="0" u="none" strike="noStrike" cap="none">
                <a:solidFill>
                  <a:schemeClr val="dk1"/>
                </a:solidFill>
                <a:latin typeface="Courier New"/>
                <a:ea typeface="Courier New"/>
                <a:cs typeface="Courier New"/>
                <a:sym typeface="Courier New"/>
              </a:rPr>
              <a:t>not</a:t>
            </a:r>
            <a:r>
              <a:rPr lang="en-GB" sz="2000" b="0" i="0" u="none" strike="noStrike" cap="none">
                <a:solidFill>
                  <a:schemeClr val="dk1"/>
                </a:solidFill>
                <a:latin typeface="Courier New"/>
                <a:ea typeface="Courier New"/>
                <a:cs typeface="Courier New"/>
                <a:sym typeface="Courier New"/>
              </a:rPr>
              <a:t>(A) </a:t>
            </a:r>
            <a:r>
              <a:rPr lang="en-GB" sz="2000" b="1" i="0" u="none" strike="noStrike" cap="none">
                <a:solidFill>
                  <a:schemeClr val="dk1"/>
                </a:solidFill>
                <a:latin typeface="Courier New"/>
                <a:ea typeface="Courier New"/>
                <a:cs typeface="Courier New"/>
                <a:sym typeface="Courier New"/>
              </a:rPr>
              <a:t>and</a:t>
            </a:r>
            <a:r>
              <a:rPr lang="en-GB" sz="2000" b="0" i="0" u="none" strike="noStrike" cap="none">
                <a:solidFill>
                  <a:schemeClr val="dk1"/>
                </a:solidFill>
                <a:latin typeface="Courier New"/>
                <a:ea typeface="Courier New"/>
                <a:cs typeface="Courier New"/>
                <a:sym typeface="Courier New"/>
              </a:rPr>
              <a:t> B;</a:t>
            </a:r>
          </a:p>
        </p:txBody>
      </p:sp>
      <p:sp>
        <p:nvSpPr>
          <p:cNvPr id="515" name="Shape 515"/>
          <p:cNvSpPr txBox="1"/>
          <p:nvPr/>
        </p:nvSpPr>
        <p:spPr>
          <a:xfrm>
            <a:off x="1945201" y="3874696"/>
            <a:ext cx="6589199" cy="1512167"/>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dirty="0">
                <a:solidFill>
                  <a:schemeClr val="dk1"/>
                </a:solidFill>
                <a:latin typeface="Calibri"/>
                <a:ea typeface="Calibri"/>
                <a:cs typeface="Calibri"/>
                <a:sym typeface="Calibri"/>
              </a:rPr>
              <a:t>Alternatively it is possible to use a truth table </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Into VHDL a concurrent conditional assignment is used</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table can be </a:t>
            </a:r>
            <a:r>
              <a:rPr lang="en-GB" sz="2000" dirty="0">
                <a:solidFill>
                  <a:schemeClr val="dk1"/>
                </a:solidFill>
                <a:latin typeface="Calibri"/>
                <a:ea typeface="Calibri"/>
                <a:cs typeface="Calibri"/>
                <a:sym typeface="Calibri"/>
              </a:rPr>
              <a:t>also</a:t>
            </a:r>
            <a:r>
              <a:rPr lang="en-GB" sz="2000" b="0" i="0" u="none" strike="noStrike" cap="none" dirty="0">
                <a:solidFill>
                  <a:schemeClr val="dk1"/>
                </a:solidFill>
                <a:latin typeface="Calibri"/>
                <a:ea typeface="Calibri"/>
                <a:cs typeface="Calibri"/>
                <a:sym typeface="Calibri"/>
              </a:rPr>
              <a:t> not completely specified</a:t>
            </a:r>
          </a:p>
        </p:txBody>
      </p:sp>
      <p:sp>
        <p:nvSpPr>
          <p:cNvPr id="516" name="Shape 516"/>
          <p:cNvSpPr txBox="1"/>
          <p:nvPr/>
        </p:nvSpPr>
        <p:spPr>
          <a:xfrm>
            <a:off x="2817529" y="5190289"/>
            <a:ext cx="3817403" cy="1323439"/>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b="1">
                <a:solidFill>
                  <a:schemeClr val="dk1"/>
                </a:solidFill>
                <a:latin typeface="Courier New"/>
                <a:ea typeface="Courier New"/>
                <a:cs typeface="Courier New"/>
                <a:sym typeface="Courier New"/>
              </a:rPr>
              <a:t>with</a:t>
            </a:r>
            <a:r>
              <a:rPr lang="en-GB" sz="2000">
                <a:solidFill>
                  <a:schemeClr val="dk1"/>
                </a:solidFill>
                <a:latin typeface="Courier New"/>
                <a:ea typeface="Courier New"/>
                <a:cs typeface="Courier New"/>
                <a:sym typeface="Courier New"/>
              </a:rPr>
              <a:t> X </a:t>
            </a:r>
            <a:r>
              <a:rPr lang="en-GB" sz="2000" b="1">
                <a:solidFill>
                  <a:schemeClr val="dk1"/>
                </a:solidFill>
                <a:latin typeface="Courier New"/>
                <a:ea typeface="Courier New"/>
                <a:cs typeface="Courier New"/>
                <a:sym typeface="Courier New"/>
              </a:rPr>
              <a:t>select</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Y &lt;= "01" </a:t>
            </a:r>
            <a:r>
              <a:rPr lang="en-GB" sz="2000" b="1">
                <a:solidFill>
                  <a:schemeClr val="dk1"/>
                </a:solidFill>
                <a:latin typeface="Courier New"/>
                <a:ea typeface="Courier New"/>
                <a:cs typeface="Courier New"/>
                <a:sym typeface="Courier New"/>
              </a:rPr>
              <a:t>when</a:t>
            </a:r>
            <a:r>
              <a:rPr lang="en-GB" sz="2000">
                <a:solidFill>
                  <a:schemeClr val="dk1"/>
                </a:solidFill>
                <a:latin typeface="Courier New"/>
                <a:ea typeface="Courier New"/>
                <a:cs typeface="Courier New"/>
                <a:sym typeface="Courier New"/>
              </a:rPr>
              <a:t> "00",</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"10" </a:t>
            </a:r>
            <a:r>
              <a:rPr lang="en-GB" sz="2000" b="1">
                <a:solidFill>
                  <a:schemeClr val="dk1"/>
                </a:solidFill>
                <a:latin typeface="Courier New"/>
                <a:ea typeface="Courier New"/>
                <a:cs typeface="Courier New"/>
                <a:sym typeface="Courier New"/>
              </a:rPr>
              <a:t>when</a:t>
            </a:r>
            <a:r>
              <a:rPr lang="en-GB" sz="2000">
                <a:solidFill>
                  <a:schemeClr val="dk1"/>
                </a:solidFill>
                <a:latin typeface="Courier New"/>
                <a:ea typeface="Courier New"/>
                <a:cs typeface="Courier New"/>
                <a:sym typeface="Courier New"/>
              </a:rPr>
              <a:t> "11",</a:t>
            </a:r>
          </a:p>
          <a:p>
            <a:pPr marL="0" marR="0" lvl="0" indent="0" algn="just" rtl="0">
              <a:spcBef>
                <a:spcPts val="0"/>
              </a:spcBef>
              <a:buSzPct val="25000"/>
              <a:buNone/>
            </a:pPr>
            <a:r>
              <a:rPr lang="en-GB" sz="2000">
                <a:solidFill>
                  <a:schemeClr val="dk1"/>
                </a:solidFill>
                <a:latin typeface="Courier New"/>
                <a:ea typeface="Courier New"/>
                <a:cs typeface="Courier New"/>
                <a:sym typeface="Courier New"/>
              </a:rPr>
              <a:t>     "--" </a:t>
            </a:r>
            <a:r>
              <a:rPr lang="en-GB" sz="2000" b="1">
                <a:solidFill>
                  <a:schemeClr val="dk1"/>
                </a:solidFill>
                <a:latin typeface="Courier New"/>
                <a:ea typeface="Courier New"/>
                <a:cs typeface="Courier New"/>
                <a:sym typeface="Courier New"/>
              </a:rPr>
              <a:t>when</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others</a:t>
            </a:r>
            <a:r>
              <a:rPr lang="en-GB" sz="2000">
                <a:solidFill>
                  <a:schemeClr val="dk1"/>
                </a:solidFill>
                <a:latin typeface="Courier New"/>
                <a:ea typeface="Courier New"/>
                <a:cs typeface="Courier New"/>
                <a:sym typeface="Courier New"/>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Shape 51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Combinatorial circuits (2)</a:t>
            </a:r>
          </a:p>
        </p:txBody>
      </p:sp>
      <p:sp>
        <p:nvSpPr>
          <p:cNvPr id="512" name="Shape 512"/>
          <p:cNvSpPr txBox="1">
            <a:spLocks noGrp="1"/>
          </p:cNvSpPr>
          <p:nvPr>
            <p:ph idx="1"/>
          </p:nvPr>
        </p:nvSpPr>
        <p:spPr>
          <a:xfrm>
            <a:off x="1945201" y="1475474"/>
            <a:ext cx="6589199" cy="1512167"/>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combinatorial circuit can be described also using a process</a:t>
            </a:r>
          </a:p>
          <a:p>
            <a:pPr lvl="1" indent="-342900" algn="just">
              <a:spcBef>
                <a:spcPts val="0"/>
              </a:spcBef>
              <a:buClr>
                <a:schemeClr val="dk1"/>
              </a:buClr>
              <a:buSzPct val="100000"/>
              <a:buFont typeface="Noto Sans Symbols"/>
              <a:buChar char="▪"/>
            </a:pPr>
            <a:r>
              <a:rPr lang="en-GB" sz="2200" dirty="0">
                <a:solidFill>
                  <a:schemeClr val="dk1"/>
                </a:solidFill>
                <a:latin typeface="Calibri"/>
                <a:ea typeface="Calibri"/>
                <a:cs typeface="Calibri"/>
                <a:sym typeface="Calibri"/>
              </a:rPr>
              <a:t>Recall the truth table description for the full adder, that is a combinatorial block</a:t>
            </a:r>
          </a:p>
          <a:p>
            <a:pPr lvl="1" indent="-342900" algn="just">
              <a:spcBef>
                <a:spcPts val="0"/>
              </a:spcBef>
              <a:buClr>
                <a:schemeClr val="dk1"/>
              </a:buClr>
              <a:buSzPct val="100000"/>
              <a:buFont typeface="Noto Sans Symbols"/>
              <a:buChar char="▪"/>
            </a:pPr>
            <a:r>
              <a:rPr lang="en-GB" sz="2200" dirty="0">
                <a:solidFill>
                  <a:schemeClr val="dk1"/>
                </a:solidFill>
                <a:latin typeface="Calibri"/>
                <a:ea typeface="Calibri"/>
                <a:cs typeface="Calibri"/>
                <a:sym typeface="Calibri"/>
              </a:rPr>
              <a:t>Combinatorial means that outputs are evaluated whenever there is an input variation. Outputs are produced with a delay depending on the circuit complexity.</a:t>
            </a:r>
          </a:p>
          <a:p>
            <a:pPr lvl="1" indent="-342900" algn="just">
              <a:spcBef>
                <a:spcPts val="0"/>
              </a:spcBef>
              <a:buClr>
                <a:schemeClr val="dk1"/>
              </a:buClr>
              <a:buSzPct val="100000"/>
              <a:buFont typeface="Noto Sans Symbols"/>
              <a:buChar char="▪"/>
            </a:pPr>
            <a:r>
              <a:rPr lang="en-GB" sz="2200" dirty="0">
                <a:solidFill>
                  <a:schemeClr val="dk1"/>
                </a:solidFill>
                <a:latin typeface="Calibri"/>
                <a:ea typeface="Calibri"/>
                <a:cs typeface="Calibri"/>
                <a:sym typeface="Calibri"/>
              </a:rPr>
              <a:t>From the point of view of hardware description, this means that we need to enter into a VHDL-process every time there is an input variation.</a:t>
            </a:r>
          </a:p>
          <a:p>
            <a:pPr lvl="1" indent="-342900" algn="just">
              <a:spcBef>
                <a:spcPts val="0"/>
              </a:spcBef>
              <a:buClr>
                <a:schemeClr val="dk1"/>
              </a:buClr>
              <a:buSzPct val="100000"/>
              <a:buFont typeface="Noto Sans Symbols"/>
              <a:buChar char="▪"/>
            </a:pPr>
            <a:r>
              <a:rPr lang="en-GB" sz="2200" dirty="0">
                <a:solidFill>
                  <a:schemeClr val="dk1"/>
                </a:solidFill>
                <a:latin typeface="Calibri"/>
                <a:ea typeface="Calibri"/>
                <a:cs typeface="Calibri"/>
                <a:sym typeface="Calibri"/>
              </a:rPr>
              <a:t>Recalling that theory of VHDL-processes expects sensitivity lists, we can conclude that, in order to describe a combinatorial circuit with a process, all the inputs must be in the sensitivity list.</a:t>
            </a:r>
          </a:p>
          <a:p>
            <a:pPr lvl="1" indent="-342900" algn="just">
              <a:spcBef>
                <a:spcPts val="0"/>
              </a:spcBef>
              <a:buClr>
                <a:schemeClr val="dk1"/>
              </a:buClr>
              <a:buSzPct val="100000"/>
              <a:buFont typeface="Noto Sans Symbols"/>
              <a:buChar char="▪"/>
            </a:pPr>
            <a:endParaRPr lang="en-GB" sz="2200" dirty="0">
              <a:solidFill>
                <a:schemeClr val="dk1"/>
              </a:solidFill>
              <a:latin typeface="Calibri"/>
              <a:ea typeface="Calibri"/>
              <a:cs typeface="Calibri"/>
              <a:sym typeface="Calibri"/>
            </a:endParaRPr>
          </a:p>
          <a:p>
            <a:pPr lvl="1" indent="-342900" algn="just">
              <a:spcBef>
                <a:spcPts val="0"/>
              </a:spcBef>
              <a:buClr>
                <a:schemeClr val="dk1"/>
              </a:buClr>
              <a:buSzPct val="100000"/>
              <a:buFont typeface="Noto Sans Symbols"/>
              <a:buChar char="▪"/>
            </a:pPr>
            <a:endParaRPr lang="en-GB" sz="2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94394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Shape 57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Sequential circuits</a:t>
            </a:r>
          </a:p>
        </p:txBody>
      </p:sp>
      <p:sp>
        <p:nvSpPr>
          <p:cNvPr id="576" name="Shape 576"/>
          <p:cNvSpPr txBox="1">
            <a:spLocks noGrp="1"/>
          </p:cNvSpPr>
          <p:nvPr>
            <p:ph idx="1"/>
          </p:nvPr>
        </p:nvSpPr>
        <p:spPr>
          <a:xfrm>
            <a:off x="1945201" y="1392371"/>
            <a:ext cx="6589199" cy="2952326"/>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They can be synchronous and asynchronous. In digital design it is preferred to use synchronous systems.</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 VHDL the description of sequential circuits can be done by means of process statement</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Example: Counter</a:t>
            </a:r>
          </a:p>
        </p:txBody>
      </p:sp>
      <p:sp>
        <p:nvSpPr>
          <p:cNvPr id="579" name="Shape 579"/>
          <p:cNvSpPr txBox="1"/>
          <p:nvPr/>
        </p:nvSpPr>
        <p:spPr>
          <a:xfrm>
            <a:off x="1945201" y="4102223"/>
            <a:ext cx="6589199" cy="2246769"/>
          </a:xfrm>
          <a:prstGeom prst="rect">
            <a:avLst/>
          </a:prstGeom>
          <a:solidFill>
            <a:srgbClr val="DAE5F1"/>
          </a:solidFill>
          <a:ln>
            <a:noFill/>
          </a:ln>
        </p:spPr>
        <p:txBody>
          <a:bodyPr wrap="square" lIns="91425" tIns="45700" rIns="91425" bIns="45700" anchor="t" anchorCtr="0">
            <a:noAutofit/>
          </a:bodyPr>
          <a:lstStyle/>
          <a:p>
            <a:pPr marL="400050" marR="0" lvl="1" indent="-6350" algn="l" rtl="0">
              <a:spcBef>
                <a:spcPts val="0"/>
              </a:spcBef>
              <a:buClr>
                <a:schemeClr val="dk2"/>
              </a:buClr>
              <a:buSzPct val="25000"/>
              <a:buFont typeface="Courier New"/>
              <a:buNone/>
            </a:pPr>
            <a:r>
              <a:rPr lang="en-GB" sz="2000" b="0" i="0" u="none" strike="noStrike" cap="none" dirty="0">
                <a:solidFill>
                  <a:schemeClr val="dk2"/>
                </a:solidFill>
                <a:latin typeface="Courier New"/>
                <a:ea typeface="Courier New"/>
                <a:cs typeface="Courier New"/>
                <a:sym typeface="Courier New"/>
              </a:rPr>
              <a:t>-- Commutation on clock rising edge:</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counter : </a:t>
            </a: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(CLOCK)</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if</a:t>
            </a:r>
            <a:r>
              <a:rPr lang="en-GB" sz="2000" b="0" i="0" u="none" strike="noStrike" cap="none" dirty="0">
                <a:solidFill>
                  <a:schemeClr val="dk1"/>
                </a:solidFill>
                <a:latin typeface="Courier New"/>
                <a:ea typeface="Courier New"/>
                <a:cs typeface="Courier New"/>
                <a:sym typeface="Courier New"/>
              </a:rPr>
              <a:t>(CLOCK ='1' and </a:t>
            </a:r>
            <a:r>
              <a:rPr lang="en-GB" sz="2000" b="0" i="0" u="none" strike="noStrike" cap="none" dirty="0" err="1">
                <a:solidFill>
                  <a:schemeClr val="dk1"/>
                </a:solidFill>
                <a:latin typeface="Courier New"/>
                <a:ea typeface="Courier New"/>
                <a:cs typeface="Courier New"/>
                <a:sym typeface="Courier New"/>
              </a:rPr>
              <a:t>CLOCK'</a:t>
            </a:r>
            <a:r>
              <a:rPr lang="en-GB" sz="2000" b="1" i="0" u="none" strike="noStrike" cap="none" dirty="0" err="1">
                <a:solidFill>
                  <a:schemeClr val="dk1"/>
                </a:solidFill>
                <a:latin typeface="Courier New"/>
                <a:ea typeface="Courier New"/>
                <a:cs typeface="Courier New"/>
                <a:sym typeface="Courier New"/>
              </a:rPr>
              <a:t>event</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COUNT &lt;= COUNT +1;</a:t>
            </a:r>
          </a:p>
          <a:p>
            <a:pPr marL="400050" marR="0" lvl="1" indent="-6350" algn="l" rtl="0">
              <a:spcBef>
                <a:spcPts val="0"/>
              </a:spcBef>
              <a:buClr>
                <a:schemeClr val="dk1"/>
              </a:buClr>
              <a:buSzPct val="25000"/>
              <a:buFont typeface="Courier New"/>
              <a:buNone/>
            </a:pP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end if</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0"/>
              </a:spcBef>
              <a:buClr>
                <a:schemeClr val="dk1"/>
              </a:buClr>
              <a:buSzPct val="25000"/>
              <a:buFont typeface="Courier New"/>
              <a:buNone/>
            </a:pPr>
            <a:r>
              <a:rPr lang="en-GB" sz="2000" b="1" i="0" u="none" strike="noStrike" cap="none" dirty="0">
                <a:solidFill>
                  <a:schemeClr val="dk1"/>
                </a:solidFill>
                <a:latin typeface="Courier New"/>
                <a:ea typeface="Courier New"/>
                <a:cs typeface="Courier New"/>
                <a:sym typeface="Courier New"/>
              </a:rPr>
              <a:t>end process</a:t>
            </a:r>
            <a:r>
              <a:rPr lang="en-GB" sz="2000" b="0" i="0" u="none" strike="noStrike" cap="none" dirty="0">
                <a:solidFill>
                  <a:schemeClr val="dk1"/>
                </a:solidFill>
                <a:latin typeface="Courier New"/>
                <a:ea typeface="Courier New"/>
                <a:cs typeface="Courier New"/>
                <a:sym typeface="Courier New"/>
              </a:rPr>
              <a: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959" b="0" i="0" u="none" strike="noStrike" cap="none">
                <a:solidFill>
                  <a:schemeClr val="dk1"/>
                </a:solidFill>
                <a:latin typeface="Calibri"/>
                <a:ea typeface="Calibri"/>
                <a:cs typeface="Calibri"/>
                <a:sym typeface="Calibri"/>
              </a:rPr>
              <a:t>Attributes</a:t>
            </a:r>
          </a:p>
        </p:txBody>
      </p:sp>
      <p:sp>
        <p:nvSpPr>
          <p:cNvPr id="569" name="Shape 569"/>
          <p:cNvSpPr txBox="1">
            <a:spLocks noGrp="1"/>
          </p:cNvSpPr>
          <p:nvPr>
            <p:ph idx="1"/>
          </p:nvPr>
        </p:nvSpPr>
        <p:spPr>
          <a:xfrm>
            <a:off x="1942415" y="1715588"/>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Signals change value while system</a:t>
            </a:r>
            <a:r>
              <a:rPr lang="en-GB" sz="2400" dirty="0">
                <a:solidFill>
                  <a:schemeClr val="dk1"/>
                </a:solidFill>
                <a:latin typeface="Calibri"/>
                <a:ea typeface="Calibri"/>
                <a:cs typeface="Calibri"/>
                <a:sym typeface="Calibri"/>
              </a:rPr>
              <a:t> is running</a:t>
            </a:r>
            <a:endParaRPr lang="en-GB" sz="24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Understanding the signal information </a:t>
            </a:r>
            <a:r>
              <a:rPr lang="en-GB" sz="2400" dirty="0">
                <a:solidFill>
                  <a:schemeClr val="dk1"/>
                </a:solidFill>
                <a:latin typeface="Calibri"/>
                <a:ea typeface="Calibri"/>
                <a:cs typeface="Calibri"/>
                <a:sym typeface="Calibri"/>
              </a:rPr>
              <a:t>i</a:t>
            </a:r>
            <a:r>
              <a:rPr lang="en-GB" sz="2400" b="0" i="0" u="none" strike="noStrike" cap="none" dirty="0">
                <a:solidFill>
                  <a:schemeClr val="dk1"/>
                </a:solidFill>
                <a:latin typeface="Calibri"/>
                <a:ea typeface="Calibri"/>
                <a:cs typeface="Calibri"/>
                <a:sym typeface="Calibri"/>
              </a:rPr>
              <a:t>s possible using attributes</a:t>
            </a:r>
          </a:p>
          <a:p>
            <a:pPr marL="342900" marR="0" lvl="0" indent="-342900" algn="l"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Example - Event attribute:</a:t>
            </a:r>
          </a:p>
          <a:p>
            <a:pPr marL="0" marR="0" lvl="0" indent="0" algn="ctr" rtl="0">
              <a:spcBef>
                <a:spcPts val="480"/>
              </a:spcBef>
              <a:spcAft>
                <a:spcPts val="0"/>
              </a:spcAft>
              <a:buClr>
                <a:schemeClr val="dk1"/>
              </a:buClr>
              <a:buSzPct val="25000"/>
              <a:buFont typeface="Arial"/>
              <a:buNone/>
            </a:pPr>
            <a:r>
              <a:rPr lang="en-GB" sz="2400" b="0" i="0" u="none" strike="noStrike" cap="none" dirty="0" err="1">
                <a:solidFill>
                  <a:schemeClr val="dk1"/>
                </a:solidFill>
                <a:latin typeface="Calibri"/>
                <a:ea typeface="Calibri"/>
                <a:cs typeface="Calibri"/>
                <a:sym typeface="Calibri"/>
              </a:rPr>
              <a:t>Signal’event</a:t>
            </a:r>
            <a:endParaRPr lang="en-GB" sz="2400" b="0" i="0" u="none" strike="noStrike" cap="none" dirty="0">
              <a:solidFill>
                <a:schemeClr val="dk1"/>
              </a:solidFill>
              <a:latin typeface="Calibri"/>
              <a:ea typeface="Calibri"/>
              <a:cs typeface="Calibri"/>
              <a:sym typeface="Calibri"/>
            </a:endParaRP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tx1"/>
                </a:solidFill>
                <a:latin typeface="Calibri"/>
                <a:ea typeface="Calibri"/>
                <a:cs typeface="Calibri"/>
                <a:sym typeface="Calibri"/>
              </a:rPr>
              <a:t>Returns a Boolean value, that is True if a signal has event</a:t>
            </a:r>
            <a:r>
              <a:rPr lang="en-GB" sz="2000" dirty="0">
                <a:solidFill>
                  <a:schemeClr val="tx1"/>
                </a:solidFill>
              </a:rPr>
              <a:t>s</a:t>
            </a:r>
          </a:p>
          <a:p>
            <a:pPr marL="342900" marR="0" lvl="0" indent="-342900" algn="l"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742950" marR="0" lvl="1" indent="-285750" algn="l" rtl="0">
              <a:spcBef>
                <a:spcPts val="400"/>
              </a:spcBef>
              <a:spcAft>
                <a:spcPts val="0"/>
              </a:spcAft>
              <a:buClr>
                <a:schemeClr val="dk1"/>
              </a:buClr>
              <a:buSzPct val="100000"/>
              <a:buFont typeface="Noto Sans Symbols"/>
              <a:buNone/>
            </a:pPr>
            <a:endParaRPr sz="2000" b="0" i="0" u="none" strike="noStrike" cap="none" dirty="0">
              <a:solidFill>
                <a:schemeClr val="dk1"/>
              </a:solidFill>
              <a:latin typeface="Calibri"/>
              <a:ea typeface="Calibri"/>
              <a:cs typeface="Calibri"/>
              <a:sym typeface="Calibri"/>
            </a:endParaRPr>
          </a:p>
          <a:p>
            <a:pPr marL="742950" marR="0" lvl="1" indent="-285750" algn="l" rtl="0">
              <a:spcBef>
                <a:spcPts val="56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342900" marR="0" lvl="0" indent="-342900" algn="l" rtl="0">
              <a:spcBef>
                <a:spcPts val="640"/>
              </a:spcBef>
              <a:buClr>
                <a:schemeClr val="dk1"/>
              </a:buClr>
              <a:buSzPct val="100000"/>
              <a:buFont typeface="Arial"/>
              <a:buNone/>
            </a:pPr>
            <a:endParaRPr sz="3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79024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Domains and abstraction levels</a:t>
            </a:r>
          </a:p>
        </p:txBody>
      </p:sp>
      <p:sp>
        <p:nvSpPr>
          <p:cNvPr id="157" name="Shape 157"/>
          <p:cNvSpPr txBox="1">
            <a:spLocks noGrp="1"/>
          </p:cNvSpPr>
          <p:nvPr>
            <p:ph idx="1"/>
          </p:nvPr>
        </p:nvSpPr>
        <p:spPr>
          <a:xfrm>
            <a:off x="1945201" y="1937657"/>
            <a:ext cx="6589199"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digital circuit can be described at:</a:t>
            </a:r>
          </a:p>
          <a:p>
            <a:pPr marL="742950" marR="0" lvl="1" indent="-28575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Physical level: physical devices that compose the system are considered.</a:t>
            </a:r>
          </a:p>
          <a:p>
            <a:pPr marL="742950" marR="0" lvl="1" indent="-28575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Structural level: system is described by means of simpler sub-blocks that compose the system itself.</a:t>
            </a:r>
          </a:p>
          <a:p>
            <a:pPr marL="742950" marR="0" lvl="1" indent="-28575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Behavioural level: it is described only the functionality of the system, i.e., the relation between inputs and outputs.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Shape 58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2800" b="0" i="0" u="none" strike="noStrike" cap="none" dirty="0">
                <a:solidFill>
                  <a:schemeClr val="dk1"/>
                </a:solidFill>
                <a:latin typeface="Calibri"/>
                <a:ea typeface="Calibri"/>
                <a:cs typeface="Calibri"/>
                <a:sym typeface="Calibri"/>
              </a:rPr>
              <a:t>Example: 1-bit Register (D-type flip-flop)</a:t>
            </a:r>
          </a:p>
        </p:txBody>
      </p:sp>
      <p:grpSp>
        <p:nvGrpSpPr>
          <p:cNvPr id="586" name="Shape 586"/>
          <p:cNvGrpSpPr/>
          <p:nvPr/>
        </p:nvGrpSpPr>
        <p:grpSpPr>
          <a:xfrm>
            <a:off x="1476590" y="1938439"/>
            <a:ext cx="3552610" cy="1465137"/>
            <a:chOff x="290453" y="1062257"/>
            <a:chExt cx="3552610" cy="1465137"/>
          </a:xfrm>
        </p:grpSpPr>
        <p:sp>
          <p:nvSpPr>
            <p:cNvPr id="587" name="Shape 587"/>
            <p:cNvSpPr/>
            <p:nvPr/>
          </p:nvSpPr>
          <p:spPr>
            <a:xfrm>
              <a:off x="1475655" y="1062257"/>
              <a:ext cx="1368151" cy="1465137"/>
            </a:xfrm>
            <a:prstGeom prst="rect">
              <a:avLst/>
            </a:prstGeom>
            <a:solidFill>
              <a:schemeClr val="lt1"/>
            </a:solidFill>
            <a:ln w="25400" cap="flat" cmpd="sng">
              <a:solidFill>
                <a:srgbClr val="7F7F7F"/>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DFF</a:t>
              </a:r>
            </a:p>
          </p:txBody>
        </p:sp>
        <p:cxnSp>
          <p:nvCxnSpPr>
            <p:cNvPr id="588" name="Shape 588"/>
            <p:cNvCxnSpPr/>
            <p:nvPr/>
          </p:nvCxnSpPr>
          <p:spPr>
            <a:xfrm rot="10800000">
              <a:off x="683567" y="1473708"/>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589" name="Shape 589"/>
            <p:cNvCxnSpPr/>
            <p:nvPr/>
          </p:nvCxnSpPr>
          <p:spPr>
            <a:xfrm rot="10800000">
              <a:off x="683567" y="2060848"/>
              <a:ext cx="792087" cy="0"/>
            </a:xfrm>
            <a:prstGeom prst="straightConnector1">
              <a:avLst/>
            </a:prstGeom>
            <a:noFill/>
            <a:ln w="9525" cap="flat" cmpd="sng">
              <a:solidFill>
                <a:srgbClr val="7F7F7F"/>
              </a:solidFill>
              <a:prstDash val="solid"/>
              <a:round/>
              <a:headEnd type="none" w="med" len="med"/>
              <a:tailEnd type="none" w="med" len="med"/>
            </a:ln>
          </p:spPr>
        </p:cxnSp>
        <p:cxnSp>
          <p:nvCxnSpPr>
            <p:cNvPr id="590" name="Shape 590"/>
            <p:cNvCxnSpPr/>
            <p:nvPr/>
          </p:nvCxnSpPr>
          <p:spPr>
            <a:xfrm rot="10800000">
              <a:off x="2843808" y="1772816"/>
              <a:ext cx="792087" cy="0"/>
            </a:xfrm>
            <a:prstGeom prst="straightConnector1">
              <a:avLst/>
            </a:prstGeom>
            <a:noFill/>
            <a:ln w="9525" cap="flat" cmpd="sng">
              <a:solidFill>
                <a:srgbClr val="7F7F7F"/>
              </a:solidFill>
              <a:prstDash val="solid"/>
              <a:round/>
              <a:headEnd type="none" w="med" len="med"/>
              <a:tailEnd type="none" w="med" len="med"/>
            </a:ln>
          </p:spPr>
        </p:cxnSp>
        <p:sp>
          <p:nvSpPr>
            <p:cNvPr id="591" name="Shape 591"/>
            <p:cNvSpPr txBox="1"/>
            <p:nvPr/>
          </p:nvSpPr>
          <p:spPr>
            <a:xfrm>
              <a:off x="365852" y="1268988"/>
              <a:ext cx="327333"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D</a:t>
              </a:r>
            </a:p>
          </p:txBody>
        </p:sp>
        <p:sp>
          <p:nvSpPr>
            <p:cNvPr id="592" name="Shape 592"/>
            <p:cNvSpPr txBox="1"/>
            <p:nvPr/>
          </p:nvSpPr>
          <p:spPr>
            <a:xfrm>
              <a:off x="290453" y="1726908"/>
              <a:ext cx="526105"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CLK</a:t>
              </a:r>
            </a:p>
          </p:txBody>
        </p:sp>
        <p:sp>
          <p:nvSpPr>
            <p:cNvPr id="593" name="Shape 593"/>
            <p:cNvSpPr txBox="1"/>
            <p:nvPr/>
          </p:nvSpPr>
          <p:spPr>
            <a:xfrm>
              <a:off x="3502905" y="1425494"/>
              <a:ext cx="340157"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Q</a:t>
              </a:r>
            </a:p>
          </p:txBody>
        </p:sp>
      </p:grpSp>
      <p:sp>
        <p:nvSpPr>
          <p:cNvPr id="594" name="Shape 594"/>
          <p:cNvSpPr txBox="1"/>
          <p:nvPr/>
        </p:nvSpPr>
        <p:spPr>
          <a:xfrm>
            <a:off x="2667497" y="3871680"/>
            <a:ext cx="3970784" cy="2523768"/>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buSzPct val="25000"/>
              <a:buNone/>
            </a:pPr>
            <a:r>
              <a:rPr lang="en-GB" sz="2000">
                <a:solidFill>
                  <a:schemeClr val="dk2"/>
                </a:solidFill>
                <a:latin typeface="Courier New"/>
                <a:ea typeface="Courier New"/>
                <a:cs typeface="Courier New"/>
                <a:sym typeface="Courier New"/>
              </a:rPr>
              <a:t>-- D type Flip Flop</a:t>
            </a:r>
          </a:p>
          <a:p>
            <a:pPr marL="0" marR="0" lvl="0" indent="0" algn="l" rtl="0">
              <a:spcBef>
                <a:spcPts val="0"/>
              </a:spcBef>
              <a:buNone/>
            </a:pPr>
            <a:endParaRPr sz="2000">
              <a:solidFill>
                <a:schemeClr val="dk2"/>
              </a:solidFill>
              <a:latin typeface="Courier New"/>
              <a:ea typeface="Courier New"/>
              <a:cs typeface="Courier New"/>
              <a:sym typeface="Courier New"/>
            </a:endParaRP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entity</a:t>
            </a:r>
            <a:r>
              <a:rPr lang="en-GB" sz="2000">
                <a:solidFill>
                  <a:schemeClr val="dk1"/>
                </a:solidFill>
                <a:latin typeface="Courier New"/>
                <a:ea typeface="Courier New"/>
                <a:cs typeface="Courier New"/>
                <a:sym typeface="Courier New"/>
              </a:rPr>
              <a:t> dff </a:t>
            </a:r>
            <a:r>
              <a:rPr lang="en-GB" sz="2000" b="1">
                <a:solidFill>
                  <a:schemeClr val="dk1"/>
                </a:solidFill>
                <a:latin typeface="Courier New"/>
                <a:ea typeface="Courier New"/>
                <a:cs typeface="Courier New"/>
                <a:sym typeface="Courier New"/>
              </a:rPr>
              <a:t>is</a:t>
            </a:r>
          </a:p>
          <a:p>
            <a:pPr marL="0" marR="0" lvl="0" indent="0" algn="just" rtl="0">
              <a:spcBef>
                <a:spcPts val="0"/>
              </a:spcBef>
              <a:buSzPct val="25000"/>
              <a:buNone/>
            </a:pPr>
            <a:r>
              <a:rPr lang="en-GB" sz="2000" b="1">
                <a:solidFill>
                  <a:schemeClr val="dk1"/>
                </a:solidFill>
                <a:latin typeface="Courier New"/>
                <a:ea typeface="Courier New"/>
                <a:cs typeface="Courier New"/>
                <a:sym typeface="Courier New"/>
              </a:rPr>
              <a:t>port</a:t>
            </a:r>
            <a:r>
              <a:rPr lang="en-GB" sz="2000">
                <a:solidFill>
                  <a:schemeClr val="dk1"/>
                </a:solidFill>
                <a:latin typeface="Courier New"/>
                <a:ea typeface="Courier New"/>
                <a:cs typeface="Courier New"/>
                <a:sym typeface="Courier New"/>
              </a:rPr>
              <a:t> (D</a:t>
            </a:r>
            <a:r>
              <a:rPr lang="en-GB" sz="2000" b="1">
                <a:solidFill>
                  <a:schemeClr val="dk1"/>
                </a:solidFill>
                <a:latin typeface="Courier New"/>
                <a:ea typeface="Courier New"/>
                <a:cs typeface="Courier New"/>
                <a:sym typeface="Courier New"/>
              </a:rPr>
              <a:t>:</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in</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std_logic</a:t>
            </a:r>
            <a:r>
              <a:rPr lang="en-GB" sz="200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CLK</a:t>
            </a:r>
            <a:r>
              <a:rPr lang="en-GB" sz="2000" b="1">
                <a:solidFill>
                  <a:schemeClr val="dk1"/>
                </a:solidFill>
                <a:latin typeface="Courier New"/>
                <a:ea typeface="Courier New"/>
                <a:cs typeface="Courier New"/>
                <a:sym typeface="Courier New"/>
              </a:rPr>
              <a:t>:</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in</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std_logic</a:t>
            </a:r>
            <a:r>
              <a:rPr lang="en-GB" sz="200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a:solidFill>
                  <a:schemeClr val="dk1"/>
                </a:solidFill>
                <a:latin typeface="Courier New"/>
                <a:ea typeface="Courier New"/>
                <a:cs typeface="Courier New"/>
                <a:sym typeface="Courier New"/>
              </a:rPr>
              <a:t>      Q: </a:t>
            </a:r>
            <a:r>
              <a:rPr lang="en-GB" sz="2000" b="1">
                <a:solidFill>
                  <a:schemeClr val="dk1"/>
                </a:solidFill>
                <a:latin typeface="Courier New"/>
                <a:ea typeface="Courier New"/>
                <a:cs typeface="Courier New"/>
                <a:sym typeface="Courier New"/>
              </a:rPr>
              <a:t>out</a:t>
            </a:r>
            <a:r>
              <a:rPr lang="en-GB" sz="2000">
                <a:solidFill>
                  <a:schemeClr val="dk1"/>
                </a:solidFill>
                <a:latin typeface="Courier New"/>
                <a:ea typeface="Courier New"/>
                <a:cs typeface="Courier New"/>
                <a:sym typeface="Courier New"/>
              </a:rPr>
              <a:t> </a:t>
            </a:r>
            <a:r>
              <a:rPr lang="en-GB" sz="2000" b="1">
                <a:solidFill>
                  <a:schemeClr val="dk1"/>
                </a:solidFill>
                <a:latin typeface="Courier New"/>
                <a:ea typeface="Courier New"/>
                <a:cs typeface="Courier New"/>
                <a:sym typeface="Courier New"/>
              </a:rPr>
              <a:t>std_logic</a:t>
            </a:r>
            <a:r>
              <a:rPr lang="en-GB" sz="2000">
                <a:solidFill>
                  <a:schemeClr val="dk1"/>
                </a:solidFill>
                <a:latin typeface="Courier New"/>
                <a:ea typeface="Courier New"/>
                <a:cs typeface="Courier New"/>
                <a:sym typeface="Courier New"/>
              </a:rPr>
              <a:t>);</a:t>
            </a:r>
          </a:p>
          <a:p>
            <a:pPr marL="0" marR="0" lvl="0" indent="0" algn="l" rtl="0">
              <a:spcBef>
                <a:spcPts val="0"/>
              </a:spcBef>
              <a:buSzPct val="25000"/>
              <a:buNone/>
            </a:pPr>
            <a:r>
              <a:rPr lang="en-GB" sz="2000" b="1">
                <a:solidFill>
                  <a:schemeClr val="dk1"/>
                </a:solidFill>
                <a:latin typeface="Courier New"/>
                <a:ea typeface="Courier New"/>
                <a:cs typeface="Courier New"/>
                <a:sym typeface="Courier New"/>
              </a:rPr>
              <a:t>end</a:t>
            </a:r>
            <a:r>
              <a:rPr lang="en-GB" sz="2000">
                <a:solidFill>
                  <a:schemeClr val="dk1"/>
                </a:solidFill>
                <a:latin typeface="Courier New"/>
                <a:ea typeface="Courier New"/>
                <a:cs typeface="Courier New"/>
                <a:sym typeface="Courier New"/>
              </a:rPr>
              <a:t> dff;</a:t>
            </a:r>
          </a:p>
          <a:p>
            <a:pPr marL="0" marR="0" lvl="0" indent="0" algn="l" rtl="0">
              <a:spcBef>
                <a:spcPts val="0"/>
              </a:spcBef>
              <a:buNone/>
            </a:pPr>
            <a:endParaRPr sz="1800">
              <a:solidFill>
                <a:schemeClr val="dk1"/>
              </a:solidFill>
              <a:latin typeface="Calibri"/>
              <a:ea typeface="Calibri"/>
              <a:cs typeface="Calibri"/>
              <a:sym typeface="Calibri"/>
            </a:endParaRPr>
          </a:p>
        </p:txBody>
      </p:sp>
      <p:sp>
        <p:nvSpPr>
          <p:cNvPr id="595" name="Shape 595"/>
          <p:cNvSpPr txBox="1"/>
          <p:nvPr/>
        </p:nvSpPr>
        <p:spPr>
          <a:xfrm>
            <a:off x="5029200" y="1653326"/>
            <a:ext cx="3505200" cy="1631215"/>
          </a:xfrm>
          <a:prstGeom prst="rect">
            <a:avLst/>
          </a:prstGeom>
          <a:noFill/>
          <a:ln>
            <a:noFill/>
          </a:ln>
        </p:spPr>
        <p:txBody>
          <a:bodyPr wrap="square" lIns="91425" tIns="45700" rIns="91425" bIns="45700" anchor="t" anchorCtr="0">
            <a:noAutofit/>
          </a:bodyPr>
          <a:lstStyle/>
          <a:p>
            <a:pPr marL="285750" marR="0" lvl="0" indent="-285750" algn="just" rtl="0">
              <a:spcBef>
                <a:spcPts val="0"/>
              </a:spcBef>
              <a:buClr>
                <a:schemeClr val="dk1"/>
              </a:buClr>
              <a:buSzPct val="100000"/>
              <a:buFont typeface="Noto Sans Symbols"/>
              <a:buChar char="▪"/>
            </a:pPr>
            <a:r>
              <a:rPr lang="en-GB" sz="2000" dirty="0">
                <a:solidFill>
                  <a:schemeClr val="dk1"/>
                </a:solidFill>
                <a:latin typeface="Calibri"/>
                <a:ea typeface="Calibri"/>
                <a:cs typeface="Calibri"/>
                <a:sym typeface="Calibri"/>
              </a:rPr>
              <a:t>The input value (D) is transferred to the output (Q) only in the correspondence of an edge (for example rising edge) of the clock signal (CLK)</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Shape 60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Example: D-type flip-flop</a:t>
            </a:r>
          </a:p>
        </p:txBody>
      </p:sp>
      <p:sp>
        <p:nvSpPr>
          <p:cNvPr id="602" name="Shape 602"/>
          <p:cNvSpPr txBox="1">
            <a:spLocks noGrp="1"/>
          </p:cNvSpPr>
          <p:nvPr>
            <p:ph idx="1"/>
          </p:nvPr>
        </p:nvSpPr>
        <p:spPr>
          <a:xfrm>
            <a:off x="1945201" y="1804985"/>
            <a:ext cx="6480342" cy="374441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architecture</a:t>
            </a:r>
            <a:r>
              <a:rPr lang="en-GB" sz="2000" b="0" i="0" u="none" strike="noStrike" cap="none" dirty="0">
                <a:solidFill>
                  <a:schemeClr val="dk1"/>
                </a:solidFill>
                <a:latin typeface="Courier New"/>
                <a:ea typeface="Courier New"/>
                <a:cs typeface="Courier New"/>
                <a:sym typeface="Courier New"/>
              </a:rPr>
              <a:t> arch1 </a:t>
            </a:r>
            <a:r>
              <a:rPr lang="en-GB" sz="2000" b="1" i="0" u="none" strike="noStrike" cap="none" dirty="0">
                <a:solidFill>
                  <a:schemeClr val="dk1"/>
                </a:solidFill>
                <a:latin typeface="Courier New"/>
                <a:ea typeface="Courier New"/>
                <a:cs typeface="Courier New"/>
                <a:sym typeface="Courier New"/>
              </a:rPr>
              <a:t>of</a:t>
            </a:r>
            <a:r>
              <a:rPr lang="en-GB" sz="2000" b="0" i="0" u="none" strike="noStrike" cap="none" dirty="0">
                <a:solidFill>
                  <a:schemeClr val="dk1"/>
                </a:solidFill>
                <a:latin typeface="Courier New"/>
                <a:ea typeface="Courier New"/>
                <a:cs typeface="Courier New"/>
                <a:sym typeface="Courier New"/>
              </a:rPr>
              <a:t> </a:t>
            </a:r>
            <a:r>
              <a:rPr lang="en-GB" sz="2000" b="0" i="0" u="none" strike="noStrike" cap="none" dirty="0" err="1">
                <a:solidFill>
                  <a:schemeClr val="dk1"/>
                </a:solidFill>
                <a:latin typeface="Courier New"/>
                <a:ea typeface="Courier New"/>
                <a:cs typeface="Courier New"/>
                <a:sym typeface="Courier New"/>
              </a:rPr>
              <a:t>dff</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is</a:t>
            </a:r>
          </a:p>
          <a:p>
            <a:pPr marL="0" marR="0" lvl="0" indent="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begin</a:t>
            </a:r>
          </a:p>
          <a:p>
            <a:pPr marL="0" marR="0" lvl="0" indent="0" algn="l" rtl="0">
              <a:spcBef>
                <a:spcPts val="400"/>
              </a:spcBef>
              <a:spcAft>
                <a:spcPts val="0"/>
              </a:spcAft>
              <a:buClr>
                <a:schemeClr val="dk1"/>
              </a:buClr>
              <a:buSzPct val="25000"/>
              <a:buFont typeface="Arial"/>
              <a:buNone/>
            </a:pPr>
            <a:endParaRPr sz="2000" b="0" i="0" u="none" strike="noStrike" cap="none" dirty="0">
              <a:solidFill>
                <a:schemeClr val="dk1"/>
              </a:solidFill>
              <a:latin typeface="Courier New"/>
              <a:ea typeface="Courier New"/>
              <a:cs typeface="Courier New"/>
              <a:sym typeface="Courier New"/>
            </a:endParaRPr>
          </a:p>
          <a:p>
            <a:pPr marL="0" marR="0" lvl="0" indent="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process</a:t>
            </a:r>
            <a:r>
              <a:rPr lang="en-GB" sz="2000" b="0" i="0" u="none" strike="noStrike" cap="none" dirty="0">
                <a:solidFill>
                  <a:schemeClr val="dk1"/>
                </a:solidFill>
                <a:latin typeface="Courier New"/>
                <a:ea typeface="Courier New"/>
                <a:cs typeface="Courier New"/>
                <a:sym typeface="Courier New"/>
              </a:rPr>
              <a:t> (CLK)</a:t>
            </a:r>
          </a:p>
          <a:p>
            <a:pPr marL="400050" marR="0" lvl="1" indent="-635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begin</a:t>
            </a:r>
          </a:p>
          <a:p>
            <a:pPr marL="400050" marR="0" lvl="1" indent="-635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	if </a:t>
            </a:r>
            <a:r>
              <a:rPr lang="en-GB" sz="2000" b="0" i="0" u="none" strike="noStrike" cap="none" dirty="0">
                <a:solidFill>
                  <a:schemeClr val="dk1"/>
                </a:solidFill>
                <a:latin typeface="Courier New"/>
                <a:ea typeface="Courier New"/>
                <a:cs typeface="Courier New"/>
                <a:sym typeface="Courier New"/>
              </a:rPr>
              <a:t>(CLK ='1' and </a:t>
            </a:r>
            <a:r>
              <a:rPr lang="en-GB" sz="2000" b="0" i="0" u="none" strike="noStrike" cap="none" dirty="0" err="1">
                <a:solidFill>
                  <a:schemeClr val="dk1"/>
                </a:solidFill>
                <a:latin typeface="Courier New"/>
                <a:ea typeface="Courier New"/>
                <a:cs typeface="Courier New"/>
                <a:sym typeface="Courier New"/>
              </a:rPr>
              <a:t>CLK'event</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then</a:t>
            </a:r>
          </a:p>
          <a:p>
            <a:pPr marL="400050" marR="0" lvl="1" indent="-6350" algn="l" rtl="0">
              <a:spcBef>
                <a:spcPts val="400"/>
              </a:spcBef>
              <a:spcAft>
                <a:spcPts val="0"/>
              </a:spcAft>
              <a:buClr>
                <a:schemeClr val="dk1"/>
              </a:buClr>
              <a:buSzPct val="25000"/>
              <a:buFont typeface="Arial"/>
              <a:buNone/>
            </a:pPr>
            <a:r>
              <a:rPr lang="en-GB" sz="2000" b="0" i="0" u="none" strike="noStrike" cap="none" dirty="0">
                <a:solidFill>
                  <a:schemeClr val="dk1"/>
                </a:solidFill>
                <a:latin typeface="Courier New"/>
                <a:ea typeface="Courier New"/>
                <a:cs typeface="Courier New"/>
                <a:sym typeface="Courier New"/>
              </a:rPr>
              <a:t>	 Q &lt;= D;</a:t>
            </a:r>
          </a:p>
          <a:p>
            <a:pPr marL="400050" marR="0" lvl="1" indent="-635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	end</a:t>
            </a:r>
            <a:r>
              <a:rPr lang="en-GB" sz="2000" b="0" i="0" u="none" strike="noStrike" cap="none" dirty="0">
                <a:solidFill>
                  <a:schemeClr val="dk1"/>
                </a:solidFill>
                <a:latin typeface="Courier New"/>
                <a:ea typeface="Courier New"/>
                <a:cs typeface="Courier New"/>
                <a:sym typeface="Courier New"/>
              </a:rPr>
              <a:t> </a:t>
            </a:r>
            <a:r>
              <a:rPr lang="en-GB" sz="2000" b="1" i="0" u="none" strike="noStrike" cap="none" dirty="0">
                <a:solidFill>
                  <a:schemeClr val="dk1"/>
                </a:solidFill>
                <a:latin typeface="Courier New"/>
                <a:ea typeface="Courier New"/>
                <a:cs typeface="Courier New"/>
                <a:sym typeface="Courier New"/>
              </a:rPr>
              <a:t>if</a:t>
            </a:r>
            <a:r>
              <a:rPr lang="en-GB" sz="2000" b="0" i="0" u="none" strike="noStrike" cap="none" dirty="0">
                <a:solidFill>
                  <a:schemeClr val="dk1"/>
                </a:solidFill>
                <a:latin typeface="Courier New"/>
                <a:ea typeface="Courier New"/>
                <a:cs typeface="Courier New"/>
                <a:sym typeface="Courier New"/>
              </a:rPr>
              <a:t>;</a:t>
            </a:r>
          </a:p>
          <a:p>
            <a:pPr marL="400050" marR="0" lvl="1" indent="-6350" algn="l" rtl="0">
              <a:spcBef>
                <a:spcPts val="400"/>
              </a:spcBef>
              <a:spcAft>
                <a:spcPts val="0"/>
              </a:spcAft>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end</a:t>
            </a:r>
            <a:r>
              <a:rPr lang="en-GB" sz="2000" b="0" i="0" u="none" strike="noStrike" cap="none" dirty="0">
                <a:solidFill>
                  <a:schemeClr val="dk1"/>
                </a:solidFill>
                <a:latin typeface="Courier New"/>
                <a:ea typeface="Courier New"/>
                <a:cs typeface="Courier New"/>
                <a:sym typeface="Courier New"/>
              </a:rPr>
              <a:t> process;</a:t>
            </a:r>
          </a:p>
          <a:p>
            <a:pPr marL="0" marR="0" lvl="0" indent="0" algn="l" rtl="0">
              <a:spcBef>
                <a:spcPts val="400"/>
              </a:spcBef>
              <a:buClr>
                <a:schemeClr val="dk1"/>
              </a:buClr>
              <a:buSzPct val="25000"/>
              <a:buFont typeface="Arial"/>
              <a:buNone/>
            </a:pPr>
            <a:r>
              <a:rPr lang="en-GB" sz="2000" b="1" i="0" u="none" strike="noStrike" cap="none" dirty="0">
                <a:solidFill>
                  <a:schemeClr val="dk1"/>
                </a:solidFill>
                <a:latin typeface="Courier New"/>
                <a:ea typeface="Courier New"/>
                <a:cs typeface="Courier New"/>
                <a:sym typeface="Courier New"/>
              </a:rPr>
              <a:t>end</a:t>
            </a:r>
            <a:r>
              <a:rPr lang="en-GB" sz="2000" b="0" i="0" u="none" strike="noStrike" cap="none" dirty="0">
                <a:solidFill>
                  <a:schemeClr val="dk1"/>
                </a:solidFill>
                <a:latin typeface="Courier New"/>
                <a:ea typeface="Courier New"/>
                <a:cs typeface="Courier New"/>
                <a:sym typeface="Courier New"/>
              </a:rPr>
              <a:t> arch1;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Shape 78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err="1">
                <a:solidFill>
                  <a:schemeClr val="dk1"/>
                </a:solidFill>
                <a:latin typeface="Calibri"/>
                <a:ea typeface="Calibri"/>
                <a:cs typeface="Calibri"/>
                <a:sym typeface="Calibri"/>
              </a:rPr>
              <a:t>Testbench</a:t>
            </a:r>
            <a:endParaRPr lang="en-GB" sz="3600" b="0" i="0" u="none" strike="noStrike" cap="none" dirty="0">
              <a:solidFill>
                <a:schemeClr val="dk1"/>
              </a:solidFill>
              <a:latin typeface="Calibri"/>
              <a:ea typeface="Calibri"/>
              <a:cs typeface="Calibri"/>
              <a:sym typeface="Calibri"/>
            </a:endParaRPr>
          </a:p>
        </p:txBody>
      </p:sp>
      <p:sp>
        <p:nvSpPr>
          <p:cNvPr id="789" name="Shape 789"/>
          <p:cNvSpPr txBox="1">
            <a:spLocks noGrp="1"/>
          </p:cNvSpPr>
          <p:nvPr>
            <p:ph idx="1"/>
          </p:nvPr>
        </p:nvSpPr>
        <p:spPr>
          <a:xfrm>
            <a:off x="1945201" y="1412776"/>
            <a:ext cx="6911416" cy="4392488"/>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simulation of a circuit requires a model of the circuit and a description of the stimuli to be applied</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 VHDL this is accomplished using a </a:t>
            </a:r>
            <a:r>
              <a:rPr lang="en-GB" sz="2400" b="0" i="0" u="none" strike="noStrike" cap="none" dirty="0" err="1">
                <a:solidFill>
                  <a:schemeClr val="dk1"/>
                </a:solidFill>
                <a:latin typeface="Calibri"/>
                <a:ea typeface="Calibri"/>
                <a:cs typeface="Calibri"/>
                <a:sym typeface="Calibri"/>
              </a:rPr>
              <a:t>testbench</a:t>
            </a:r>
            <a:r>
              <a:rPr lang="en-GB" sz="2400" b="0" i="0" u="none" strike="noStrike" cap="none" dirty="0">
                <a:solidFill>
                  <a:schemeClr val="dk1"/>
                </a:solidFill>
                <a:latin typeface="Calibri"/>
                <a:ea typeface="Calibri"/>
                <a:cs typeface="Calibri"/>
                <a:sym typeface="Calibri"/>
              </a:rPr>
              <a:t>, i.e. a module: </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With no inputs and no outputs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Including the system to be simulated </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Whose only functionality is to apply a proper set of stimuli with the desired timing</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a:t>
            </a:r>
            <a:r>
              <a:rPr lang="en-GB" sz="2400" b="0" i="0" u="none" strike="noStrike" cap="none" dirty="0" err="1">
                <a:solidFill>
                  <a:schemeClr val="dk1"/>
                </a:solidFill>
                <a:latin typeface="Calibri"/>
                <a:ea typeface="Calibri"/>
                <a:cs typeface="Calibri"/>
                <a:sym typeface="Calibri"/>
              </a:rPr>
              <a:t>testbenches</a:t>
            </a:r>
            <a:r>
              <a:rPr lang="en-GB" sz="2400" b="0" i="0" u="none" strike="noStrike" cap="none" dirty="0">
                <a:solidFill>
                  <a:schemeClr val="dk1"/>
                </a:solidFill>
                <a:latin typeface="Calibri"/>
                <a:ea typeface="Calibri"/>
                <a:cs typeface="Calibri"/>
                <a:sym typeface="Calibri"/>
              </a:rPr>
              <a:t> are usually the only part of the VHDL code including temporal (non-synthesizable) statements</a:t>
            </a:r>
          </a:p>
        </p:txBody>
      </p:sp>
      <p:sp>
        <p:nvSpPr>
          <p:cNvPr id="791" name="Shape 791"/>
          <p:cNvSpPr txBox="1"/>
          <p:nvPr/>
        </p:nvSpPr>
        <p:spPr>
          <a:xfrm>
            <a:off x="4294096" y="6314716"/>
            <a:ext cx="3664767" cy="369332"/>
          </a:xfrm>
          <a:prstGeom prst="rect">
            <a:avLst/>
          </a:prstGeom>
          <a:solidFill>
            <a:srgbClr val="DAE5F1"/>
          </a:solidFill>
          <a:ln>
            <a:noFill/>
          </a:ln>
        </p:spPr>
        <p:txBody>
          <a:bodyPr wrap="square" lIns="91425" tIns="45700" rIns="91425" bIns="45700" anchor="t" anchorCtr="0">
            <a:noAutofit/>
          </a:bodyPr>
          <a:lstStyle/>
          <a:p>
            <a:pPr marL="0" marR="0" lvl="0" indent="0" algn="ctr" rtl="0">
              <a:spcBef>
                <a:spcPts val="0"/>
              </a:spcBef>
              <a:buSzPct val="25000"/>
              <a:buNone/>
            </a:pPr>
            <a:r>
              <a:rPr lang="en-GB" sz="1800">
                <a:solidFill>
                  <a:schemeClr val="dk1"/>
                </a:solidFill>
                <a:latin typeface="Courier New"/>
                <a:ea typeface="Courier New"/>
                <a:cs typeface="Courier New"/>
                <a:sym typeface="Courier New"/>
              </a:rPr>
              <a:t>y &lt;= "00" </a:t>
            </a:r>
            <a:r>
              <a:rPr lang="en-GB" sz="1800" b="1">
                <a:solidFill>
                  <a:schemeClr val="dk1"/>
                </a:solidFill>
                <a:latin typeface="Courier New"/>
                <a:ea typeface="Courier New"/>
                <a:cs typeface="Courier New"/>
                <a:sym typeface="Courier New"/>
              </a:rPr>
              <a:t>after</a:t>
            </a:r>
            <a:r>
              <a:rPr lang="en-GB" sz="1800">
                <a:solidFill>
                  <a:schemeClr val="dk1"/>
                </a:solidFill>
                <a:latin typeface="Courier New"/>
                <a:ea typeface="Courier New"/>
                <a:cs typeface="Courier New"/>
                <a:sym typeface="Courier New"/>
              </a:rPr>
              <a:t> 5s;</a:t>
            </a:r>
          </a:p>
        </p:txBody>
      </p:sp>
    </p:spTree>
    <p:extLst>
      <p:ext uri="{BB962C8B-B14F-4D97-AF65-F5344CB8AC3E}">
        <p14:creationId xmlns:p14="http://schemas.microsoft.com/office/powerpoint/2010/main" val="31978221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96"/>
        <p:cNvGrpSpPr/>
        <p:nvPr/>
      </p:nvGrpSpPr>
      <p:grpSpPr>
        <a:xfrm>
          <a:off x="0" y="0"/>
          <a:ext cx="0" cy="0"/>
          <a:chOff x="0" y="0"/>
          <a:chExt cx="0" cy="0"/>
        </a:xfrm>
      </p:grpSpPr>
      <p:sp>
        <p:nvSpPr>
          <p:cNvPr id="797" name="Shape 79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Working principle</a:t>
            </a:r>
          </a:p>
        </p:txBody>
      </p:sp>
      <p:sp>
        <p:nvSpPr>
          <p:cNvPr id="799" name="Shape 799"/>
          <p:cNvSpPr/>
          <p:nvPr/>
        </p:nvSpPr>
        <p:spPr>
          <a:xfrm>
            <a:off x="1945201" y="1706175"/>
            <a:ext cx="5832648" cy="3588660"/>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00" name="Shape 800"/>
          <p:cNvSpPr/>
          <p:nvPr/>
        </p:nvSpPr>
        <p:spPr>
          <a:xfrm>
            <a:off x="4609497" y="2490718"/>
            <a:ext cx="2448271" cy="2295872"/>
          </a:xfrm>
          <a:prstGeom prst="rect">
            <a:avLst/>
          </a:prstGeom>
          <a:solidFill>
            <a:srgbClr val="8CB3E3"/>
          </a:solidFill>
          <a:ln>
            <a:noFill/>
          </a:ln>
        </p:spPr>
        <p:txBody>
          <a:bodyPr wrap="square" lIns="91425" tIns="45700" rIns="91425" bIns="45700" anchor="ctr" anchorCtr="0">
            <a:noAutofit/>
          </a:bodyPr>
          <a:lstStyle/>
          <a:p>
            <a:pPr marL="0" marR="0" lvl="0" indent="0" algn="ctr" rtl="0">
              <a:spcBef>
                <a:spcPts val="0"/>
              </a:spcBef>
              <a:buSzPct val="25000"/>
              <a:buNone/>
            </a:pPr>
            <a:r>
              <a:rPr lang="en-GB" sz="2400">
                <a:solidFill>
                  <a:schemeClr val="dk1"/>
                </a:solidFill>
                <a:latin typeface="Calibri"/>
                <a:ea typeface="Calibri"/>
                <a:cs typeface="Calibri"/>
                <a:sym typeface="Calibri"/>
              </a:rPr>
              <a:t>Device Under Test (Top Level)</a:t>
            </a:r>
          </a:p>
        </p:txBody>
      </p:sp>
      <p:sp>
        <p:nvSpPr>
          <p:cNvPr id="801" name="Shape 801"/>
          <p:cNvSpPr/>
          <p:nvPr/>
        </p:nvSpPr>
        <p:spPr>
          <a:xfrm>
            <a:off x="2593273" y="3242609"/>
            <a:ext cx="1872207" cy="792087"/>
          </a:xfrm>
          <a:prstGeom prst="rightArrow">
            <a:avLst>
              <a:gd name="adj1" fmla="val 50000"/>
              <a:gd name="adj2" fmla="val 50000"/>
            </a:avLst>
          </a:prstGeom>
          <a:solidFill>
            <a:srgbClr val="8CB3E3"/>
          </a:solidFill>
          <a:ln>
            <a:noFill/>
          </a:ln>
        </p:spPr>
        <p:txBody>
          <a:bodyPr wrap="square" lIns="91425" tIns="45700" rIns="91425" bIns="45700" anchor="ctr" anchorCtr="0">
            <a:noAutofit/>
          </a:bodyPr>
          <a:lstStyle/>
          <a:p>
            <a:pPr marL="0" marR="0" lvl="0" indent="0" algn="ctr" rtl="0">
              <a:spcBef>
                <a:spcPts val="0"/>
              </a:spcBef>
              <a:buSzPct val="25000"/>
              <a:buNone/>
            </a:pPr>
            <a:r>
              <a:rPr lang="en-GB" sz="2400">
                <a:solidFill>
                  <a:schemeClr val="dk1"/>
                </a:solidFill>
                <a:latin typeface="Calibri"/>
                <a:ea typeface="Calibri"/>
                <a:cs typeface="Calibri"/>
                <a:sym typeface="Calibri"/>
              </a:rPr>
              <a:t>Stimuli</a:t>
            </a:r>
          </a:p>
        </p:txBody>
      </p:sp>
      <p:sp>
        <p:nvSpPr>
          <p:cNvPr id="802" name="Shape 802"/>
          <p:cNvSpPr txBox="1"/>
          <p:nvPr/>
        </p:nvSpPr>
        <p:spPr>
          <a:xfrm>
            <a:off x="2305242" y="1838454"/>
            <a:ext cx="3528391" cy="461664"/>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2400" b="1" dirty="0">
                <a:solidFill>
                  <a:schemeClr val="dk1"/>
                </a:solidFill>
                <a:latin typeface="Courier New"/>
                <a:ea typeface="Courier New"/>
                <a:cs typeface="Courier New"/>
                <a:sym typeface="Courier New"/>
              </a:rPr>
              <a:t>entity </a:t>
            </a:r>
            <a:r>
              <a:rPr lang="en-GB" sz="2400" dirty="0" err="1">
                <a:solidFill>
                  <a:schemeClr val="dk1"/>
                </a:solidFill>
                <a:latin typeface="Courier New"/>
                <a:ea typeface="Courier New"/>
                <a:cs typeface="Courier New"/>
                <a:sym typeface="Courier New"/>
              </a:rPr>
              <a:t>testbench</a:t>
            </a:r>
            <a:endParaRPr lang="en-GB" sz="2400" dirty="0">
              <a:solidFill>
                <a:schemeClr val="dk1"/>
              </a:solidFill>
              <a:latin typeface="Courier New"/>
              <a:ea typeface="Courier New"/>
              <a:cs typeface="Courier New"/>
              <a:sym typeface="Courier New"/>
            </a:endParaRPr>
          </a:p>
        </p:txBody>
      </p:sp>
    </p:spTree>
    <p:extLst>
      <p:ext uri="{BB962C8B-B14F-4D97-AF65-F5344CB8AC3E}">
        <p14:creationId xmlns:p14="http://schemas.microsoft.com/office/powerpoint/2010/main" val="28307310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07"/>
        <p:cNvGrpSpPr/>
        <p:nvPr/>
      </p:nvGrpSpPr>
      <p:grpSpPr>
        <a:xfrm>
          <a:off x="0" y="0"/>
          <a:ext cx="0" cy="0"/>
          <a:chOff x="0" y="0"/>
          <a:chExt cx="0" cy="0"/>
        </a:xfrm>
      </p:grpSpPr>
      <p:sp>
        <p:nvSpPr>
          <p:cNvPr id="808" name="Shape 808"/>
          <p:cNvSpPr/>
          <p:nvPr/>
        </p:nvSpPr>
        <p:spPr>
          <a:xfrm>
            <a:off x="3003426" y="2234999"/>
            <a:ext cx="3820768" cy="973948"/>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09" name="Shape 80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Developing a testbench</a:t>
            </a:r>
          </a:p>
        </p:txBody>
      </p:sp>
      <p:sp>
        <p:nvSpPr>
          <p:cNvPr id="811" name="Shape 811"/>
          <p:cNvSpPr txBox="1">
            <a:spLocks noGrp="1"/>
          </p:cNvSpPr>
          <p:nvPr>
            <p:ph idx="1"/>
          </p:nvPr>
        </p:nvSpPr>
        <p:spPr>
          <a:xfrm>
            <a:off x="1945201" y="1330006"/>
            <a:ext cx="6731255" cy="849765"/>
          </a:xfrm>
          <a:prstGeom prst="rect">
            <a:avLst/>
          </a:prstGeom>
          <a:noFill/>
          <a:ln>
            <a:noFill/>
          </a:ln>
        </p:spPr>
        <p:txBody>
          <a:bodyPr wrap="square" lIns="91425" tIns="45700" rIns="91425" bIns="45700" anchor="t" anchorCtr="0">
            <a:noAutofit/>
          </a:bodyPr>
          <a:lstStyle/>
          <a:p>
            <a:pPr marL="342900" marR="0" lvl="0" indent="-342900" algn="l" rtl="0">
              <a:lnSpc>
                <a:spcPct val="80000"/>
              </a:lnSpc>
              <a:spcBef>
                <a:spcPts val="0"/>
              </a:spcBef>
              <a:spcAft>
                <a:spcPts val="0"/>
              </a:spcAft>
              <a:buClr>
                <a:schemeClr val="dk1"/>
              </a:buClr>
              <a:buSzPct val="100833"/>
              <a:buFont typeface="Noto Sans Symbols"/>
              <a:buChar char="▪"/>
            </a:pPr>
            <a:r>
              <a:rPr lang="en-GB" sz="2420" b="0" i="0" u="none" strike="noStrike" cap="none" dirty="0">
                <a:solidFill>
                  <a:schemeClr val="dk1"/>
                </a:solidFill>
                <a:latin typeface="Calibri"/>
                <a:ea typeface="Calibri"/>
                <a:cs typeface="Calibri"/>
                <a:sym typeface="Calibri"/>
              </a:rPr>
              <a:t>A </a:t>
            </a:r>
            <a:r>
              <a:rPr lang="en-GB" sz="2420" b="0" i="0" u="none" strike="noStrike" cap="none" dirty="0" err="1">
                <a:solidFill>
                  <a:schemeClr val="dk1"/>
                </a:solidFill>
                <a:latin typeface="Calibri"/>
                <a:ea typeface="Calibri"/>
                <a:cs typeface="Calibri"/>
                <a:sym typeface="Calibri"/>
              </a:rPr>
              <a:t>testbench</a:t>
            </a:r>
            <a:r>
              <a:rPr lang="en-GB" sz="2420" b="0" i="0" u="none" strike="noStrike" cap="none" dirty="0">
                <a:solidFill>
                  <a:schemeClr val="dk1"/>
                </a:solidFill>
                <a:latin typeface="Calibri"/>
                <a:ea typeface="Calibri"/>
                <a:cs typeface="Calibri"/>
                <a:sym typeface="Calibri"/>
              </a:rPr>
              <a:t> is usually the entity of higher level in a project</a:t>
            </a:r>
          </a:p>
        </p:txBody>
      </p:sp>
      <p:sp>
        <p:nvSpPr>
          <p:cNvPr id="812" name="Shape 812"/>
          <p:cNvSpPr txBox="1"/>
          <p:nvPr/>
        </p:nvSpPr>
        <p:spPr>
          <a:xfrm>
            <a:off x="3003426" y="2320361"/>
            <a:ext cx="3934249" cy="113877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2400" b="1" dirty="0">
                <a:solidFill>
                  <a:schemeClr val="dk1"/>
                </a:solidFill>
                <a:latin typeface="Courier New"/>
                <a:ea typeface="Courier New"/>
                <a:cs typeface="Courier New"/>
                <a:sym typeface="Courier New"/>
              </a:rPr>
              <a:t>entity</a:t>
            </a:r>
            <a:r>
              <a:rPr lang="en-GB" sz="2400" dirty="0">
                <a:solidFill>
                  <a:schemeClr val="dk1"/>
                </a:solidFill>
                <a:latin typeface="Courier New"/>
                <a:ea typeface="Courier New"/>
                <a:cs typeface="Courier New"/>
                <a:sym typeface="Courier New"/>
              </a:rPr>
              <a:t> testbench1 </a:t>
            </a:r>
            <a:r>
              <a:rPr lang="en-GB" sz="2400" b="1" dirty="0">
                <a:solidFill>
                  <a:schemeClr val="dk1"/>
                </a:solidFill>
                <a:latin typeface="Courier New"/>
                <a:ea typeface="Courier New"/>
                <a:cs typeface="Courier New"/>
                <a:sym typeface="Courier New"/>
              </a:rPr>
              <a:t>is</a:t>
            </a:r>
          </a:p>
          <a:p>
            <a:pPr marL="0" marR="0" lvl="0" indent="0" algn="l" rtl="0">
              <a:spcBef>
                <a:spcPts val="0"/>
              </a:spcBef>
              <a:buSzPct val="25000"/>
              <a:buNone/>
            </a:pPr>
            <a:r>
              <a:rPr lang="en-GB" sz="2400" b="1" dirty="0">
                <a:solidFill>
                  <a:schemeClr val="dk1"/>
                </a:solidFill>
                <a:latin typeface="Courier New"/>
                <a:ea typeface="Courier New"/>
                <a:cs typeface="Courier New"/>
                <a:sym typeface="Courier New"/>
              </a:rPr>
              <a:t>end</a:t>
            </a:r>
            <a:r>
              <a:rPr lang="en-GB" sz="2400" dirty="0">
                <a:solidFill>
                  <a:schemeClr val="dk1"/>
                </a:solidFill>
                <a:latin typeface="Courier New"/>
                <a:ea typeface="Courier New"/>
                <a:cs typeface="Courier New"/>
                <a:sym typeface="Courier New"/>
              </a:rPr>
              <a:t> testbench1;</a:t>
            </a:r>
          </a:p>
          <a:p>
            <a:pPr marL="0" marR="0" lvl="0" indent="0" algn="l" rtl="0">
              <a:spcBef>
                <a:spcPts val="0"/>
              </a:spcBef>
              <a:buNone/>
            </a:pPr>
            <a:endParaRPr sz="1800" dirty="0">
              <a:solidFill>
                <a:schemeClr val="dk1"/>
              </a:solidFill>
              <a:latin typeface="Calibri"/>
              <a:ea typeface="Calibri"/>
              <a:cs typeface="Calibri"/>
              <a:sym typeface="Calibri"/>
            </a:endParaRPr>
          </a:p>
        </p:txBody>
      </p:sp>
      <p:sp>
        <p:nvSpPr>
          <p:cNvPr id="813" name="Shape 813"/>
          <p:cNvSpPr txBox="1"/>
          <p:nvPr/>
        </p:nvSpPr>
        <p:spPr>
          <a:xfrm>
            <a:off x="1945201" y="3514362"/>
            <a:ext cx="6731255" cy="2739011"/>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dirty="0">
                <a:solidFill>
                  <a:schemeClr val="dk1"/>
                </a:solidFill>
                <a:latin typeface="Calibri"/>
                <a:ea typeface="Calibri"/>
                <a:cs typeface="Calibri"/>
                <a:sym typeface="Calibri"/>
              </a:rPr>
              <a:t>It will include the device to be tested as a component and as many signals as the inputs to be excited.</a:t>
            </a:r>
          </a:p>
          <a:p>
            <a:pPr marL="342900" marR="0" lvl="0" indent="-342900" algn="l" rtl="0">
              <a:spcBef>
                <a:spcPts val="480"/>
              </a:spcBef>
              <a:spcAft>
                <a:spcPts val="0"/>
              </a:spcAft>
              <a:buClr>
                <a:schemeClr val="dk1"/>
              </a:buClr>
              <a:buSzPct val="100000"/>
              <a:buFont typeface="Noto Sans Symbols"/>
              <a:buChar char="▪"/>
            </a:pPr>
            <a:r>
              <a:rPr lang="en-GB" sz="2400" dirty="0">
                <a:solidFill>
                  <a:schemeClr val="dk1"/>
                </a:solidFill>
                <a:latin typeface="Calibri"/>
                <a:ea typeface="Calibri"/>
                <a:cs typeface="Calibri"/>
                <a:sym typeface="Calibri"/>
              </a:rPr>
              <a:t>Implementation of a </a:t>
            </a:r>
            <a:r>
              <a:rPr lang="en-GB" sz="2400" dirty="0" err="1">
                <a:solidFill>
                  <a:schemeClr val="dk1"/>
                </a:solidFill>
                <a:latin typeface="Calibri"/>
                <a:ea typeface="Calibri"/>
                <a:cs typeface="Calibri"/>
                <a:sym typeface="Calibri"/>
              </a:rPr>
              <a:t>testbench</a:t>
            </a:r>
            <a:r>
              <a:rPr lang="en-GB" sz="2400" dirty="0">
                <a:solidFill>
                  <a:schemeClr val="dk1"/>
                </a:solidFill>
                <a:latin typeface="Calibri"/>
                <a:ea typeface="Calibri"/>
                <a:cs typeface="Calibri"/>
                <a:sym typeface="Calibri"/>
              </a:rPr>
              <a:t>:</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Connect declared signals to the inputs of the system under test using a </a:t>
            </a:r>
            <a:r>
              <a:rPr lang="en-GB" sz="2000" b="0" i="1" u="none" strike="noStrike" cap="none" dirty="0">
                <a:solidFill>
                  <a:schemeClr val="dk1"/>
                </a:solidFill>
                <a:latin typeface="Calibri"/>
                <a:ea typeface="Calibri"/>
                <a:cs typeface="Calibri"/>
                <a:sym typeface="Calibri"/>
              </a:rPr>
              <a:t>port map</a:t>
            </a:r>
          </a:p>
          <a:p>
            <a:pPr marL="742950" marR="0" lvl="1" indent="-285750" algn="just"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Specify the temporal behaviour of the signals to obtain the sequences of desired inputs</a:t>
            </a:r>
          </a:p>
        </p:txBody>
      </p:sp>
    </p:spTree>
    <p:extLst>
      <p:ext uri="{BB962C8B-B14F-4D97-AF65-F5344CB8AC3E}">
        <p14:creationId xmlns:p14="http://schemas.microsoft.com/office/powerpoint/2010/main" val="29207759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Shape 52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Simulation: general concepts</a:t>
            </a:r>
          </a:p>
        </p:txBody>
      </p:sp>
      <p:sp>
        <p:nvSpPr>
          <p:cNvPr id="523" name="Shape 523"/>
          <p:cNvSpPr txBox="1">
            <a:spLocks noGrp="1"/>
          </p:cNvSpPr>
          <p:nvPr>
            <p:ph idx="1"/>
          </p:nvPr>
        </p:nvSpPr>
        <p:spPr>
          <a:xfrm>
            <a:off x="1945201" y="1534291"/>
            <a:ext cx="6589199" cy="3672407"/>
          </a:xfrm>
          <a:prstGeom prst="rect">
            <a:avLst/>
          </a:prstGeom>
          <a:noFill/>
          <a:ln>
            <a:noFill/>
          </a:ln>
        </p:spPr>
        <p:txBody>
          <a:bodyPr wrap="square"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simulation process allows the verification of the described circuit.</a:t>
            </a:r>
          </a:p>
          <a:p>
            <a:pPr marL="342900" marR="0" lvl="0" indent="-342900" algn="just" rtl="0">
              <a:lnSpc>
                <a:spcPct val="90000"/>
              </a:lnSpc>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simulation can be:</a:t>
            </a:r>
          </a:p>
          <a:p>
            <a:pPr marL="742950" marR="0" lvl="1" indent="-285750" algn="just" rtl="0">
              <a:lnSpc>
                <a:spcPct val="90000"/>
              </a:lnSpc>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A functional simulation, used to verify that the system effectively implements the desired functionality. This type of simulation requires the definition of an appropriate set of </a:t>
            </a:r>
            <a:r>
              <a:rPr lang="en-GB" sz="2000" b="0" i="1" u="none" strike="noStrike" cap="none" dirty="0">
                <a:solidFill>
                  <a:schemeClr val="dk1"/>
                </a:solidFill>
                <a:latin typeface="Calibri"/>
                <a:ea typeface="Calibri"/>
                <a:cs typeface="Calibri"/>
                <a:sym typeface="Calibri"/>
              </a:rPr>
              <a:t>stimuli</a:t>
            </a:r>
            <a:r>
              <a:rPr lang="en-GB" sz="2000" b="0" i="0" u="none" strike="noStrike" cap="none" dirty="0">
                <a:solidFill>
                  <a:schemeClr val="dk1"/>
                </a:solidFill>
                <a:latin typeface="Calibri"/>
                <a:ea typeface="Calibri"/>
                <a:cs typeface="Calibri"/>
                <a:sym typeface="Calibri"/>
              </a:rPr>
              <a:t>.</a:t>
            </a:r>
          </a:p>
          <a:p>
            <a:pPr marL="742950" marR="0" lvl="1" indent="-285750" algn="just" rtl="0">
              <a:lnSpc>
                <a:spcPct val="90000"/>
              </a:lnSpc>
              <a:spcBef>
                <a:spcPts val="400"/>
              </a:spcBef>
              <a:spcAft>
                <a:spcPts val="0"/>
              </a:spcAft>
              <a:buClr>
                <a:schemeClr val="dk1"/>
              </a:buClr>
              <a:buSzPct val="100000"/>
              <a:buFont typeface="Noto Sans Symbols"/>
              <a:buNone/>
            </a:pPr>
            <a:endParaRPr sz="2000" b="0" i="0" u="none" strike="noStrike" cap="none" dirty="0">
              <a:solidFill>
                <a:schemeClr val="dk1"/>
              </a:solidFill>
              <a:latin typeface="Calibri"/>
              <a:ea typeface="Calibri"/>
              <a:cs typeface="Calibri"/>
              <a:sym typeface="Calibri"/>
            </a:endParaRPr>
          </a:p>
          <a:p>
            <a:pPr marL="742950" marR="0" lvl="1" indent="-285750" algn="just" rtl="0">
              <a:lnSpc>
                <a:spcPct val="90000"/>
              </a:lnSpc>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A timing simulation, used to verify the (temporal) performance of the circuit. This type of simulation requires </a:t>
            </a:r>
            <a:r>
              <a:rPr lang="en-GB" sz="2000" dirty="0">
                <a:solidFill>
                  <a:schemeClr val="dk1"/>
                </a:solidFill>
                <a:latin typeface="Calibri"/>
                <a:ea typeface="Calibri"/>
                <a:cs typeface="Calibri"/>
                <a:sym typeface="Calibri"/>
              </a:rPr>
              <a:t>an opportune model of a platform, closely related to the selected hardware technology.</a:t>
            </a:r>
            <a:endParaRPr lang="en-GB" sz="20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92166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Shape 53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HDL simulation</a:t>
            </a:r>
          </a:p>
        </p:txBody>
      </p:sp>
      <p:sp>
        <p:nvSpPr>
          <p:cNvPr id="531" name="Shape 531"/>
          <p:cNvSpPr txBox="1">
            <a:spLocks noGrp="1"/>
          </p:cNvSpPr>
          <p:nvPr>
            <p:ph idx="1"/>
          </p:nvPr>
        </p:nvSpPr>
        <p:spPr>
          <a:xfrm>
            <a:off x="1942415" y="1715588"/>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HDL simulators are </a:t>
            </a:r>
            <a:r>
              <a:rPr lang="en-GB" sz="2400" b="0" i="1" u="none" strike="noStrike" cap="none" dirty="0">
                <a:solidFill>
                  <a:schemeClr val="dk1"/>
                </a:solidFill>
                <a:latin typeface="Calibri"/>
                <a:ea typeface="Calibri"/>
                <a:cs typeface="Calibri"/>
                <a:sym typeface="Calibri"/>
              </a:rPr>
              <a:t>Event Driven </a:t>
            </a:r>
            <a:r>
              <a:rPr lang="en-GB" sz="2400" b="0" i="0" u="none" strike="noStrike" cap="none" dirty="0">
                <a:solidFill>
                  <a:schemeClr val="dk1"/>
                </a:solidFill>
                <a:latin typeface="Calibri"/>
                <a:ea typeface="Calibri"/>
                <a:cs typeface="Calibri"/>
                <a:sym typeface="Calibri"/>
              </a:rPr>
              <a:t>simulators</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HDL represents hardware, that </a:t>
            </a:r>
            <a:r>
              <a:rPr lang="en-GB" sz="2400" dirty="0">
                <a:solidFill>
                  <a:schemeClr val="dk1"/>
                </a:solidFill>
                <a:latin typeface="Calibri"/>
                <a:ea typeface="Calibri"/>
                <a:cs typeface="Calibri"/>
                <a:sym typeface="Calibri"/>
              </a:rPr>
              <a:t>are</a:t>
            </a:r>
            <a:r>
              <a:rPr lang="en-GB" sz="2400" b="0" i="0" u="none" strike="noStrike" cap="none" dirty="0">
                <a:solidFill>
                  <a:schemeClr val="dk1"/>
                </a:solidFill>
                <a:latin typeface="Calibri"/>
                <a:ea typeface="Calibri"/>
                <a:cs typeface="Calibri"/>
                <a:sym typeface="Calibri"/>
              </a:rPr>
              <a:t> composed of nodes that change logic values during the circuit work</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Two concepts of time</a:t>
            </a:r>
          </a:p>
          <a:p>
            <a:pPr marL="742950" marR="0" lvl="1" indent="-285750" algn="just" rtl="0">
              <a:spcBef>
                <a:spcPts val="400"/>
              </a:spcBef>
              <a:spcAft>
                <a:spcPts val="0"/>
              </a:spcAft>
              <a:buClr>
                <a:schemeClr val="dk1"/>
              </a:buClr>
              <a:buSzPct val="100000"/>
              <a:buFont typeface="Noto Sans Symbols"/>
              <a:buChar char="▪"/>
            </a:pPr>
            <a:r>
              <a:rPr lang="en-GB" sz="2000" i="1" u="none" strike="noStrike" cap="none" dirty="0">
                <a:solidFill>
                  <a:schemeClr val="dk1"/>
                </a:solidFill>
                <a:latin typeface="Calibri"/>
                <a:ea typeface="Calibri"/>
                <a:cs typeface="Calibri"/>
                <a:sym typeface="Calibri"/>
              </a:rPr>
              <a:t>Delta Time</a:t>
            </a:r>
          </a:p>
          <a:p>
            <a:pPr marL="1143000" marR="0" lvl="2" indent="-228600" algn="just" rtl="0">
              <a:spcBef>
                <a:spcPts val="36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Advances through multiple </a:t>
            </a:r>
            <a:r>
              <a:rPr lang="en-GB" sz="2000" b="0" i="1" u="none" strike="noStrike" cap="none" dirty="0">
                <a:solidFill>
                  <a:schemeClr val="dk1"/>
                </a:solidFill>
                <a:latin typeface="Calibri"/>
                <a:ea typeface="Calibri"/>
                <a:cs typeface="Calibri"/>
                <a:sym typeface="Calibri"/>
              </a:rPr>
              <a:t>delta cycles</a:t>
            </a:r>
          </a:p>
          <a:p>
            <a:pPr marL="742950" marR="0" lvl="1" indent="-285750" algn="just" rtl="0">
              <a:spcBef>
                <a:spcPts val="480"/>
              </a:spcBef>
              <a:spcAft>
                <a:spcPts val="0"/>
              </a:spcAft>
              <a:buClr>
                <a:schemeClr val="dk1"/>
              </a:buClr>
              <a:buSzPct val="100000"/>
              <a:buFont typeface="Noto Sans Symbols"/>
              <a:buChar char="▪"/>
            </a:pPr>
            <a:r>
              <a:rPr lang="en-GB" sz="2000" i="1" dirty="0">
                <a:solidFill>
                  <a:schemeClr val="tx1"/>
                </a:solidFill>
                <a:latin typeface="Calibri" panose="020F0502020204030204" pitchFamily="34" charset="0"/>
                <a:cs typeface="Calibri" panose="020F0502020204030204" pitchFamily="34" charset="0"/>
              </a:rPr>
              <a:t>Actual</a:t>
            </a:r>
            <a:r>
              <a:rPr lang="en-GB" sz="2000" b="0" i="1" u="none" strike="noStrike" cap="none" dirty="0">
                <a:solidFill>
                  <a:schemeClr val="tx1"/>
                </a:solidFill>
                <a:latin typeface="Calibri" panose="020F0502020204030204" pitchFamily="34" charset="0"/>
                <a:ea typeface="Calibri"/>
                <a:cs typeface="Calibri" panose="020F0502020204030204" pitchFamily="34" charset="0"/>
                <a:sym typeface="Calibri"/>
              </a:rPr>
              <a:t> Time</a:t>
            </a:r>
          </a:p>
          <a:p>
            <a:pPr marL="1143000" marR="0" lvl="2" indent="-22860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Advances through multiple </a:t>
            </a:r>
            <a:r>
              <a:rPr lang="en-GB" sz="2000" b="0" i="1" u="none" strike="noStrike" cap="none" dirty="0">
                <a:solidFill>
                  <a:schemeClr val="dk1"/>
                </a:solidFill>
                <a:latin typeface="Calibri"/>
                <a:ea typeface="Calibri"/>
                <a:cs typeface="Calibri"/>
                <a:sym typeface="Calibri"/>
              </a:rPr>
              <a:t>time steps</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a:t>
            </a:r>
            <a:r>
              <a:rPr lang="en-GB" sz="2400" b="0" i="1" u="none" strike="noStrike" cap="none" dirty="0">
                <a:solidFill>
                  <a:schemeClr val="dk1"/>
                </a:solidFill>
                <a:latin typeface="Calibri"/>
                <a:ea typeface="Calibri"/>
                <a:cs typeface="Calibri"/>
                <a:sym typeface="Calibri"/>
              </a:rPr>
              <a:t>delta cycle </a:t>
            </a:r>
            <a:r>
              <a:rPr lang="en-GB" sz="2400" b="0" i="0" u="none" strike="noStrike" cap="none" dirty="0">
                <a:solidFill>
                  <a:schemeClr val="dk1"/>
                </a:solidFill>
                <a:latin typeface="Calibri"/>
                <a:ea typeface="Calibri"/>
                <a:cs typeface="Calibri"/>
                <a:sym typeface="Calibri"/>
              </a:rPr>
              <a:t>is an HDL concept used to order events that occur in zero physical time</a:t>
            </a:r>
          </a:p>
        </p:txBody>
      </p:sp>
    </p:spTree>
    <p:extLst>
      <p:ext uri="{BB962C8B-B14F-4D97-AF65-F5344CB8AC3E}">
        <p14:creationId xmlns:p14="http://schemas.microsoft.com/office/powerpoint/2010/main" val="35563436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Shape 53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HDL simulation</a:t>
            </a:r>
          </a:p>
        </p:txBody>
      </p:sp>
      <p:sp>
        <p:nvSpPr>
          <p:cNvPr id="539" name="Shape 539"/>
          <p:cNvSpPr txBox="1">
            <a:spLocks noGrp="1"/>
          </p:cNvSpPr>
          <p:nvPr>
            <p:ph idx="1"/>
          </p:nvPr>
        </p:nvSpPr>
        <p:spPr>
          <a:xfrm>
            <a:off x="1942415" y="1527165"/>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General HDL simulation: relation between delta cycles and time steps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Whenever a signal changes, that signal output fans out to the input of other logic that may cause other signals to change. This happens over and over again and each iteration could be considered a delta cycle. The iteration stops when there are no more signals changing and then the simulator is ready to advance time with a time step.</a:t>
            </a:r>
          </a:p>
          <a:p>
            <a:pPr marL="342900" marR="0" lvl="0" indent="-342900" algn="l" rtl="0">
              <a:spcBef>
                <a:spcPts val="480"/>
              </a:spcBef>
              <a:spcAft>
                <a:spcPts val="0"/>
              </a:spcAft>
              <a:buClr>
                <a:schemeClr val="dk1"/>
              </a:buClr>
              <a:buSzPct val="100000"/>
              <a:buFont typeface="Arial"/>
              <a:buNone/>
            </a:pPr>
            <a:endParaRPr lang="it-IT"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Arial"/>
              <a:buNone/>
            </a:pPr>
            <a:endParaRPr lang="en-US" sz="2400"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Arial"/>
              <a:buNone/>
            </a:pPr>
            <a:endParaRPr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Circles: signals updates</a:t>
            </a:r>
          </a:p>
          <a:p>
            <a:pPr marL="342900" marR="0" lvl="0" indent="-342900" algn="l" rtl="0">
              <a:spcBef>
                <a:spcPts val="48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Squares: process evaluation</a:t>
            </a:r>
          </a:p>
          <a:p>
            <a:pPr marL="342900" marR="0" lvl="0" indent="-342900" algn="l" rtl="0">
              <a:spcBef>
                <a:spcPts val="480"/>
              </a:spcBef>
              <a:buClr>
                <a:schemeClr val="dk1"/>
              </a:buClr>
              <a:buSzPct val="100000"/>
              <a:buFont typeface="Arial"/>
              <a:buNone/>
            </a:pPr>
            <a:endParaRPr sz="2400" b="0" i="0" u="none" strike="noStrike" cap="none" dirty="0">
              <a:solidFill>
                <a:schemeClr val="dk1"/>
              </a:solidFill>
              <a:latin typeface="Calibri"/>
              <a:ea typeface="Calibri"/>
              <a:cs typeface="Calibri"/>
              <a:sym typeface="Calibri"/>
            </a:endParaRPr>
          </a:p>
        </p:txBody>
      </p:sp>
      <p:pic>
        <p:nvPicPr>
          <p:cNvPr id="542" name="Shape 542"/>
          <p:cNvPicPr preferRelativeResize="0"/>
          <p:nvPr/>
        </p:nvPicPr>
        <p:blipFill rotWithShape="1">
          <a:blip r:embed="rId3">
            <a:alphaModFix/>
          </a:blip>
          <a:srcRect/>
          <a:stretch/>
        </p:blipFill>
        <p:spPr>
          <a:xfrm>
            <a:off x="2596785" y="4600659"/>
            <a:ext cx="5097238" cy="911866"/>
          </a:xfrm>
          <a:prstGeom prst="rect">
            <a:avLst/>
          </a:prstGeom>
          <a:noFill/>
          <a:ln>
            <a:noFill/>
          </a:ln>
        </p:spPr>
      </p:pic>
    </p:spTree>
    <p:extLst>
      <p:ext uri="{BB962C8B-B14F-4D97-AF65-F5344CB8AC3E}">
        <p14:creationId xmlns:p14="http://schemas.microsoft.com/office/powerpoint/2010/main" val="10714039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Shape 84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Simulation tools</a:t>
            </a:r>
          </a:p>
        </p:txBody>
      </p:sp>
      <p:sp>
        <p:nvSpPr>
          <p:cNvPr id="844" name="Shape 844"/>
          <p:cNvSpPr txBox="1">
            <a:spLocks noGrp="1"/>
          </p:cNvSpPr>
          <p:nvPr>
            <p:ph idx="1"/>
          </p:nvPr>
        </p:nvSpPr>
        <p:spPr>
          <a:xfrm>
            <a:off x="705394" y="1889732"/>
            <a:ext cx="8229600" cy="3312367"/>
          </a:xfrm>
          <a:prstGeom prst="rect">
            <a:avLst/>
          </a:prstGeom>
          <a:noFill/>
          <a:ln>
            <a:noFill/>
          </a:ln>
        </p:spPr>
        <p:txBody>
          <a:bodyPr wrap="square"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909"/>
              <a:buFont typeface="Noto Sans Symbols"/>
              <a:buChar char="▪"/>
            </a:pPr>
            <a:r>
              <a:rPr lang="en-GB" sz="2220" b="0" i="0" u="none" strike="noStrike" cap="none" dirty="0">
                <a:solidFill>
                  <a:schemeClr val="dk1"/>
                </a:solidFill>
                <a:latin typeface="Calibri"/>
                <a:ea typeface="Calibri"/>
                <a:cs typeface="Calibri"/>
                <a:sym typeface="Calibri"/>
              </a:rPr>
              <a:t>FPGAs Integrated Development Environments (IDE) usually include a simulation tool or support the use of external ones.</a:t>
            </a:r>
          </a:p>
          <a:p>
            <a:pPr marL="342900" marR="0" lvl="0" indent="-342900" algn="just" rtl="0">
              <a:lnSpc>
                <a:spcPct val="90000"/>
              </a:lnSpc>
              <a:spcBef>
                <a:spcPts val="444"/>
              </a:spcBef>
              <a:spcAft>
                <a:spcPts val="0"/>
              </a:spcAft>
              <a:buClr>
                <a:schemeClr val="dk1"/>
              </a:buClr>
              <a:buSzPct val="100909"/>
              <a:buFont typeface="Noto Sans Symbols"/>
              <a:buNone/>
            </a:pPr>
            <a:endParaRPr sz="222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444"/>
              </a:spcBef>
              <a:spcAft>
                <a:spcPts val="0"/>
              </a:spcAft>
              <a:buClr>
                <a:schemeClr val="dk1"/>
              </a:buClr>
              <a:buSzPct val="100909"/>
              <a:buFont typeface="Noto Sans Symbols"/>
              <a:buChar char="▪"/>
            </a:pPr>
            <a:r>
              <a:rPr lang="en-GB" sz="2220" b="0" i="0" u="none" strike="noStrike" cap="none" dirty="0">
                <a:solidFill>
                  <a:schemeClr val="dk1"/>
                </a:solidFill>
                <a:latin typeface="Calibri"/>
                <a:ea typeface="Calibri"/>
                <a:cs typeface="Calibri"/>
                <a:sym typeface="Calibri"/>
              </a:rPr>
              <a:t>One of the best known simulation tools is </a:t>
            </a:r>
            <a:r>
              <a:rPr lang="en-GB" sz="2220" b="0" i="0" u="none" strike="noStrike" cap="none" dirty="0" err="1">
                <a:solidFill>
                  <a:schemeClr val="dk1"/>
                </a:solidFill>
                <a:latin typeface="Calibri"/>
                <a:ea typeface="Calibri"/>
                <a:cs typeface="Calibri"/>
                <a:sym typeface="Calibri"/>
              </a:rPr>
              <a:t>ModelSim</a:t>
            </a:r>
            <a:r>
              <a:rPr lang="en-GB" sz="2220" b="0" i="0" u="none" strike="noStrike" cap="none" dirty="0">
                <a:solidFill>
                  <a:schemeClr val="dk1"/>
                </a:solidFill>
                <a:latin typeface="Calibri"/>
                <a:ea typeface="Calibri"/>
                <a:cs typeface="Calibri"/>
                <a:sym typeface="Calibri"/>
              </a:rPr>
              <a:t> from Mentor Graphics. </a:t>
            </a:r>
          </a:p>
          <a:p>
            <a:pPr marL="742950" marR="0" lvl="1" indent="-285750" algn="just" rtl="0">
              <a:lnSpc>
                <a:spcPct val="90000"/>
              </a:lnSpc>
              <a:spcBef>
                <a:spcPts val="370"/>
              </a:spcBef>
              <a:spcAft>
                <a:spcPts val="0"/>
              </a:spcAft>
              <a:buClr>
                <a:schemeClr val="dk1"/>
              </a:buClr>
              <a:buSzPct val="97368"/>
              <a:buFont typeface="Noto Sans Symbols"/>
              <a:buChar char="▪"/>
            </a:pPr>
            <a:r>
              <a:rPr lang="en-GB" sz="1850" b="0" i="0" u="none" strike="noStrike" cap="none" dirty="0" err="1">
                <a:solidFill>
                  <a:schemeClr val="dk1"/>
                </a:solidFill>
                <a:latin typeface="Calibri"/>
                <a:ea typeface="Calibri"/>
                <a:cs typeface="Calibri"/>
                <a:sym typeface="Calibri"/>
              </a:rPr>
              <a:t>ModelSim</a:t>
            </a:r>
            <a:r>
              <a:rPr lang="en-GB" sz="1850" b="0" i="0" u="none" strike="noStrike" cap="none" dirty="0">
                <a:solidFill>
                  <a:schemeClr val="dk1"/>
                </a:solidFill>
                <a:latin typeface="Calibri"/>
                <a:ea typeface="Calibri"/>
                <a:cs typeface="Calibri"/>
                <a:sym typeface="Calibri"/>
              </a:rPr>
              <a:t> versions are provided by Mentor Graphics and often integrated within manufacturers Design Suites.</a:t>
            </a:r>
          </a:p>
          <a:p>
            <a:pPr marL="342900" marR="0" lvl="0" indent="-342900" algn="just" rtl="0">
              <a:lnSpc>
                <a:spcPct val="90000"/>
              </a:lnSpc>
              <a:spcBef>
                <a:spcPts val="444"/>
              </a:spcBef>
              <a:spcAft>
                <a:spcPts val="0"/>
              </a:spcAft>
              <a:buClr>
                <a:schemeClr val="dk1"/>
              </a:buClr>
              <a:buSzPct val="100909"/>
              <a:buFont typeface="Noto Sans Symbols"/>
              <a:buNone/>
            </a:pPr>
            <a:endParaRPr sz="222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444"/>
              </a:spcBef>
              <a:buClr>
                <a:schemeClr val="dk1"/>
              </a:buClr>
              <a:buSzPct val="100909"/>
              <a:buFont typeface="Noto Sans Symbols"/>
              <a:buChar char="▪"/>
            </a:pPr>
            <a:r>
              <a:rPr lang="en-GB" sz="2220" b="0" i="0" u="none" strike="noStrike" cap="none" dirty="0">
                <a:solidFill>
                  <a:schemeClr val="dk1"/>
                </a:solidFill>
                <a:latin typeface="Calibri"/>
                <a:ea typeface="Calibri"/>
                <a:cs typeface="Calibri"/>
                <a:sym typeface="Calibri"/>
              </a:rPr>
              <a:t>An open source tool to consider: GHDL (Gnu HDL)</a:t>
            </a:r>
          </a:p>
        </p:txBody>
      </p:sp>
    </p:spTree>
    <p:extLst>
      <p:ext uri="{BB962C8B-B14F-4D97-AF65-F5344CB8AC3E}">
        <p14:creationId xmlns:p14="http://schemas.microsoft.com/office/powerpoint/2010/main" val="1591508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Shape 85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Simulation tools</a:t>
            </a:r>
          </a:p>
        </p:txBody>
      </p:sp>
      <p:sp>
        <p:nvSpPr>
          <p:cNvPr id="852" name="Shape 852"/>
          <p:cNvSpPr txBox="1">
            <a:spLocks noGrp="1"/>
          </p:cNvSpPr>
          <p:nvPr>
            <p:ph idx="1"/>
          </p:nvPr>
        </p:nvSpPr>
        <p:spPr>
          <a:xfrm>
            <a:off x="694278" y="1765472"/>
            <a:ext cx="8229600" cy="4032448"/>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simulation tool allows the verification (functional or timing) of a system given the set of input signals.</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Besides </a:t>
            </a:r>
            <a:r>
              <a:rPr lang="en-GB" sz="2400" b="0" i="0" u="none" strike="noStrike" cap="none" dirty="0" err="1">
                <a:solidFill>
                  <a:schemeClr val="dk1"/>
                </a:solidFill>
                <a:latin typeface="Calibri"/>
                <a:ea typeface="Calibri"/>
                <a:cs typeface="Calibri"/>
                <a:sym typeface="Calibri"/>
              </a:rPr>
              <a:t>testbenches</a:t>
            </a:r>
            <a:r>
              <a:rPr lang="en-GB" sz="2400" b="0" i="0" u="none" strike="noStrike" cap="none" dirty="0">
                <a:solidFill>
                  <a:schemeClr val="dk1"/>
                </a:solidFill>
                <a:latin typeface="Calibri"/>
                <a:ea typeface="Calibri"/>
                <a:cs typeface="Calibri"/>
                <a:sym typeface="Calibri"/>
              </a:rPr>
              <a:t>, many simulators allow to manually specify the set of stimuli.</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Waveform Generators are usually graphical interface tools that allow users to define with relative ease the timing diagrams of the input signals.</a:t>
            </a:r>
          </a:p>
        </p:txBody>
      </p:sp>
    </p:spTree>
    <p:extLst>
      <p:ext uri="{BB962C8B-B14F-4D97-AF65-F5344CB8AC3E}">
        <p14:creationId xmlns:p14="http://schemas.microsoft.com/office/powerpoint/2010/main" val="1170275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Shape 165" descr="http://www.texample.net/media/tikz/examples/PNG/gajski-kuhn-y-chart.png"/>
          <p:cNvPicPr preferRelativeResize="0"/>
          <p:nvPr/>
        </p:nvPicPr>
        <p:blipFill rotWithShape="1">
          <a:blip r:embed="rId3">
            <a:alphaModFix/>
          </a:blip>
          <a:srcRect/>
          <a:stretch/>
        </p:blipFill>
        <p:spPr>
          <a:xfrm>
            <a:off x="1945201" y="1412775"/>
            <a:ext cx="5253598" cy="3890745"/>
          </a:xfrm>
          <a:prstGeom prst="rect">
            <a:avLst/>
          </a:prstGeom>
          <a:noFill/>
          <a:ln>
            <a:noFill/>
          </a:ln>
        </p:spPr>
      </p:pic>
      <p:sp>
        <p:nvSpPr>
          <p:cNvPr id="166" name="Shape 16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Y-chart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Shape 89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Synthesis</a:t>
            </a:r>
          </a:p>
        </p:txBody>
      </p:sp>
      <p:sp>
        <p:nvSpPr>
          <p:cNvPr id="896" name="Shape 896"/>
          <p:cNvSpPr txBox="1">
            <a:spLocks noGrp="1"/>
          </p:cNvSpPr>
          <p:nvPr>
            <p:ph idx="1"/>
          </p:nvPr>
        </p:nvSpPr>
        <p:spPr>
          <a:xfrm>
            <a:off x="1945201" y="1674357"/>
            <a:ext cx="6589199" cy="2880320"/>
          </a:xfrm>
          <a:prstGeom prst="rect">
            <a:avLst/>
          </a:prstGeom>
          <a:noFill/>
          <a:ln>
            <a:noFill/>
          </a:ln>
        </p:spPr>
        <p:txBody>
          <a:bodyPr wrap="square" lIns="91425" tIns="45700" rIns="91425" bIns="45700" anchor="t" anchorCtr="0">
            <a:noAutofit/>
          </a:bodyPr>
          <a:lstStyle/>
          <a:p>
            <a:pPr marL="342900" marR="0" lvl="0" indent="-342900" algn="just" rtl="0">
              <a:lnSpc>
                <a:spcPct val="80000"/>
              </a:lnSpc>
              <a:spcBef>
                <a:spcPts val="0"/>
              </a:spcBef>
              <a:spcAft>
                <a:spcPts val="0"/>
              </a:spcAft>
              <a:buClr>
                <a:schemeClr val="dk1"/>
              </a:buClr>
              <a:buSzPct val="100909"/>
              <a:buFont typeface="Noto Sans Symbols"/>
              <a:buChar char="▪"/>
            </a:pPr>
            <a:r>
              <a:rPr lang="en-GB" sz="2220" b="0" i="1" u="none" strike="noStrike" cap="none" dirty="0">
                <a:solidFill>
                  <a:schemeClr val="dk1"/>
                </a:solidFill>
                <a:latin typeface="Calibri"/>
                <a:ea typeface="Calibri"/>
                <a:cs typeface="Calibri"/>
                <a:sym typeface="Calibri"/>
              </a:rPr>
              <a:t>Synthesis</a:t>
            </a:r>
            <a:r>
              <a:rPr lang="en-GB" sz="2220" b="0" i="0" u="none" strike="noStrike" cap="none" dirty="0">
                <a:solidFill>
                  <a:schemeClr val="dk1"/>
                </a:solidFill>
                <a:latin typeface="Calibri"/>
                <a:ea typeface="Calibri"/>
                <a:cs typeface="Calibri"/>
                <a:sym typeface="Calibri"/>
              </a:rPr>
              <a:t> is the process of translating a description of a hardware system at higher abstraction level into an (optimized) implementation on a lower abstraction level.</a:t>
            </a:r>
          </a:p>
          <a:p>
            <a:pPr marL="742950" marR="0" lvl="1" indent="-285750" algn="just" rtl="0">
              <a:lnSpc>
                <a:spcPct val="80000"/>
              </a:lnSpc>
              <a:spcBef>
                <a:spcPts val="370"/>
              </a:spcBef>
              <a:spcAft>
                <a:spcPts val="0"/>
              </a:spcAft>
              <a:buClr>
                <a:schemeClr val="dk1"/>
              </a:buClr>
              <a:buSzPct val="97368"/>
              <a:buFont typeface="Noto Sans Symbols"/>
              <a:buChar char="▪"/>
            </a:pPr>
            <a:r>
              <a:rPr lang="en-GB" sz="1850" b="0" i="0" u="none" strike="noStrike" cap="none" dirty="0">
                <a:solidFill>
                  <a:schemeClr val="dk1"/>
                </a:solidFill>
                <a:latin typeface="Calibri"/>
                <a:ea typeface="Calibri"/>
                <a:cs typeface="Calibri"/>
                <a:sym typeface="Calibri"/>
              </a:rPr>
              <a:t>From HDL description to an implementation in terms of logic gates</a:t>
            </a:r>
          </a:p>
          <a:p>
            <a:pPr marL="342900" marR="0" lvl="0" indent="-342900" algn="just" rtl="0">
              <a:lnSpc>
                <a:spcPct val="80000"/>
              </a:lnSpc>
              <a:spcBef>
                <a:spcPts val="444"/>
              </a:spcBef>
              <a:spcAft>
                <a:spcPts val="0"/>
              </a:spcAft>
              <a:buClr>
                <a:schemeClr val="dk1"/>
              </a:buClr>
              <a:buSzPct val="100909"/>
              <a:buFont typeface="Noto Sans Symbols"/>
              <a:buNone/>
            </a:pPr>
            <a:endParaRPr sz="2220" b="0" i="0" u="none" strike="noStrike" cap="none" dirty="0">
              <a:solidFill>
                <a:schemeClr val="dk1"/>
              </a:solidFill>
              <a:latin typeface="Calibri"/>
              <a:ea typeface="Calibri"/>
              <a:cs typeface="Calibri"/>
              <a:sym typeface="Calibri"/>
            </a:endParaRPr>
          </a:p>
          <a:p>
            <a:pPr marL="342900" marR="0" lvl="0" indent="-342900" algn="just" rtl="0">
              <a:lnSpc>
                <a:spcPct val="80000"/>
              </a:lnSpc>
              <a:spcBef>
                <a:spcPts val="444"/>
              </a:spcBef>
              <a:spcAft>
                <a:spcPts val="0"/>
              </a:spcAft>
              <a:buClr>
                <a:schemeClr val="dk1"/>
              </a:buClr>
              <a:buSzPct val="100909"/>
              <a:buFont typeface="Noto Sans Symbols"/>
              <a:buChar char="▪"/>
            </a:pPr>
            <a:r>
              <a:rPr lang="en-GB" sz="2220" b="0" i="0" u="none" strike="noStrike" cap="none" dirty="0">
                <a:solidFill>
                  <a:schemeClr val="dk1"/>
                </a:solidFill>
                <a:latin typeface="Calibri"/>
                <a:ea typeface="Calibri"/>
                <a:cs typeface="Calibri"/>
                <a:sym typeface="Calibri"/>
              </a:rPr>
              <a:t>FPGA manufacturers usually provide appropriate synthesis tool optimized for the target devices.</a:t>
            </a:r>
          </a:p>
          <a:p>
            <a:pPr marL="342900" marR="0" lvl="0" indent="-342900" algn="just" rtl="0">
              <a:lnSpc>
                <a:spcPct val="80000"/>
              </a:lnSpc>
              <a:spcBef>
                <a:spcPts val="444"/>
              </a:spcBef>
              <a:spcAft>
                <a:spcPts val="0"/>
              </a:spcAft>
              <a:buClr>
                <a:schemeClr val="dk1"/>
              </a:buClr>
              <a:buSzPct val="100909"/>
              <a:buFont typeface="Noto Sans Symbols"/>
              <a:buNone/>
            </a:pPr>
            <a:endParaRPr sz="2220" b="0" i="0" u="none" strike="noStrike" cap="none" dirty="0">
              <a:solidFill>
                <a:schemeClr val="dk1"/>
              </a:solidFill>
              <a:latin typeface="Calibri"/>
              <a:ea typeface="Calibri"/>
              <a:cs typeface="Calibri"/>
              <a:sym typeface="Calibri"/>
            </a:endParaRPr>
          </a:p>
          <a:p>
            <a:pPr marL="342900" marR="0" lvl="0" indent="-342900" algn="just" rtl="0">
              <a:lnSpc>
                <a:spcPct val="80000"/>
              </a:lnSpc>
              <a:spcBef>
                <a:spcPts val="444"/>
              </a:spcBef>
              <a:buClr>
                <a:schemeClr val="dk1"/>
              </a:buClr>
              <a:buSzPct val="100909"/>
              <a:buFont typeface="Noto Sans Symbols"/>
              <a:buChar char="▪"/>
            </a:pPr>
            <a:r>
              <a:rPr lang="en-GB" sz="2220" b="0" i="0" u="none" strike="noStrike" cap="none" dirty="0">
                <a:solidFill>
                  <a:schemeClr val="dk1"/>
                </a:solidFill>
                <a:latin typeface="Calibri"/>
                <a:ea typeface="Calibri"/>
                <a:cs typeface="Calibri"/>
                <a:sym typeface="Calibri"/>
              </a:rPr>
              <a:t>Not necessarily a simulated HDL model will be also synthesizable</a:t>
            </a:r>
          </a:p>
        </p:txBody>
      </p:sp>
    </p:spTree>
    <p:extLst>
      <p:ext uri="{BB962C8B-B14F-4D97-AF65-F5344CB8AC3E}">
        <p14:creationId xmlns:p14="http://schemas.microsoft.com/office/powerpoint/2010/main" val="22383953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3" name="Shape 90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Synthesis tools</a:t>
            </a:r>
          </a:p>
        </p:txBody>
      </p:sp>
      <p:sp>
        <p:nvSpPr>
          <p:cNvPr id="904" name="Shape 904"/>
          <p:cNvSpPr txBox="1">
            <a:spLocks noGrp="1"/>
          </p:cNvSpPr>
          <p:nvPr>
            <p:ph idx="1"/>
          </p:nvPr>
        </p:nvSpPr>
        <p:spPr>
          <a:xfrm>
            <a:off x="1945201" y="1405757"/>
            <a:ext cx="6589199" cy="4929410"/>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synthesis tool must interpret VHDL constructs and translate them into the corresponding circuit implementation</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The fundamental problem is to make sure that the translation process is correct (i.e. obtain the desired circuit)</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 frequent problem example: undesired latches</a:t>
            </a:r>
          </a:p>
        </p:txBody>
      </p:sp>
    </p:spTree>
    <p:extLst>
      <p:ext uri="{BB962C8B-B14F-4D97-AF65-F5344CB8AC3E}">
        <p14:creationId xmlns:p14="http://schemas.microsoft.com/office/powerpoint/2010/main" val="12886308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Shape 91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Constraints</a:t>
            </a:r>
          </a:p>
        </p:txBody>
      </p:sp>
      <p:sp>
        <p:nvSpPr>
          <p:cNvPr id="912" name="Shape 912"/>
          <p:cNvSpPr txBox="1">
            <a:spLocks noGrp="1"/>
          </p:cNvSpPr>
          <p:nvPr>
            <p:ph idx="1"/>
          </p:nvPr>
        </p:nvSpPr>
        <p:spPr>
          <a:xfrm>
            <a:off x="1945201" y="1534291"/>
            <a:ext cx="6589199" cy="4281339"/>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Besides the model, the synthesis process is based also on </a:t>
            </a:r>
            <a:r>
              <a:rPr lang="en-GB" sz="2400" b="0" i="1" u="none" strike="noStrike" cap="none" dirty="0">
                <a:solidFill>
                  <a:schemeClr val="dk1"/>
                </a:solidFill>
                <a:latin typeface="Calibri"/>
                <a:ea typeface="Calibri"/>
                <a:cs typeface="Calibri"/>
                <a:sym typeface="Calibri"/>
              </a:rPr>
              <a:t>constraints</a:t>
            </a:r>
            <a:r>
              <a:rPr lang="en-GB" sz="2400" b="0" i="0" u="none" strike="noStrike" cap="none" dirty="0">
                <a:solidFill>
                  <a:schemeClr val="dk1"/>
                </a:solidFill>
                <a:latin typeface="Calibri"/>
                <a:ea typeface="Calibri"/>
                <a:cs typeface="Calibri"/>
                <a:sym typeface="Calibri"/>
              </a:rPr>
              <a:t> fixed by the user</a:t>
            </a:r>
          </a:p>
          <a:p>
            <a:pPr marL="342900" marR="0" lvl="0" indent="-342900" algn="l"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Using the constraints, it is possible to try to obtain a certain behaviour of the synthesis tool, in order to optimize the final result</a:t>
            </a:r>
          </a:p>
          <a:p>
            <a:pPr marL="342900" marR="0" lvl="0" indent="-342900" algn="l"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l"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Most of the development environments supports the definition of the constraints by using dedicated files </a:t>
            </a:r>
          </a:p>
          <a:p>
            <a:pPr marL="742950" marR="0" lvl="1" indent="-285750" algn="l"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Example: Xilinx  ISE User Constraints Files (.</a:t>
            </a:r>
            <a:r>
              <a:rPr lang="en-GB" sz="2000" b="0" i="0" u="none" strike="noStrike" cap="none" dirty="0" err="1">
                <a:solidFill>
                  <a:schemeClr val="dk1"/>
                </a:solidFill>
                <a:latin typeface="Calibri"/>
                <a:ea typeface="Calibri"/>
                <a:cs typeface="Calibri"/>
                <a:sym typeface="Calibri"/>
              </a:rPr>
              <a:t>ucf</a:t>
            </a:r>
            <a:r>
              <a:rPr lang="en-GB" sz="2000" b="0" i="0" u="none" strike="noStrike" cap="none" dirty="0">
                <a:solidFill>
                  <a:schemeClr val="dk1"/>
                </a:solidFill>
                <a:latin typeface="Calibri"/>
                <a:ea typeface="Calibri"/>
                <a:cs typeface="Calibri"/>
                <a:sym typeface="Calibri"/>
              </a:rPr>
              <a:t>)</a:t>
            </a:r>
          </a:p>
        </p:txBody>
      </p:sp>
    </p:spTree>
    <p:extLst>
      <p:ext uri="{BB962C8B-B14F-4D97-AF65-F5344CB8AC3E}">
        <p14:creationId xmlns:p14="http://schemas.microsoft.com/office/powerpoint/2010/main" val="3667244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Shape 92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FPGA Internals</a:t>
            </a:r>
          </a:p>
        </p:txBody>
      </p:sp>
      <p:sp>
        <p:nvSpPr>
          <p:cNvPr id="921" name="Shape 921"/>
          <p:cNvSpPr txBox="1">
            <a:spLocks noGrp="1"/>
          </p:cNvSpPr>
          <p:nvPr>
            <p:ph idx="1"/>
          </p:nvPr>
        </p:nvSpPr>
        <p:spPr>
          <a:xfrm>
            <a:off x="1942415" y="1619510"/>
            <a:ext cx="6591985" cy="3777622"/>
          </a:xfrm>
          <a:prstGeom prst="rect">
            <a:avLst/>
          </a:prstGeom>
          <a:noFill/>
          <a:ln>
            <a:noFill/>
          </a:ln>
        </p:spPr>
        <p:txBody>
          <a:bodyPr wrap="square" lIns="91425" tIns="45700" rIns="91425" bIns="45700" anchor="t" anchorCtr="0">
            <a:noAutofit/>
          </a:bodyPr>
          <a:lstStyle/>
          <a:p>
            <a:pPr marL="342900" marR="0" lvl="0" indent="-342900" algn="l"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 a 7-series Xilinx FPGA</a:t>
            </a:r>
          </a:p>
          <a:p>
            <a:pPr marL="742950" marR="0" lvl="1" indent="-285750" algn="l"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2 slices per CLB (Configuration Logic Block)</a:t>
            </a:r>
          </a:p>
          <a:p>
            <a:pPr marL="742950" marR="0" lvl="1" indent="-285750" algn="l" rtl="0">
              <a:spcBef>
                <a:spcPts val="40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6-input LUTs, eight flip-flops and various multiplexers and arithmetic carry logic form a slice</a:t>
            </a:r>
          </a:p>
        </p:txBody>
      </p:sp>
      <p:pic>
        <p:nvPicPr>
          <p:cNvPr id="924" name="Shape 924"/>
          <p:cNvPicPr preferRelativeResize="0"/>
          <p:nvPr/>
        </p:nvPicPr>
        <p:blipFill rotWithShape="1">
          <a:blip r:embed="rId3">
            <a:alphaModFix/>
          </a:blip>
          <a:srcRect/>
          <a:stretch/>
        </p:blipFill>
        <p:spPr>
          <a:xfrm>
            <a:off x="1916491" y="3682913"/>
            <a:ext cx="3050722" cy="2417091"/>
          </a:xfrm>
          <a:prstGeom prst="rect">
            <a:avLst/>
          </a:prstGeom>
          <a:noFill/>
          <a:ln>
            <a:noFill/>
          </a:ln>
        </p:spPr>
      </p:pic>
      <p:pic>
        <p:nvPicPr>
          <p:cNvPr id="925" name="Shape 925"/>
          <p:cNvPicPr preferRelativeResize="0"/>
          <p:nvPr/>
        </p:nvPicPr>
        <p:blipFill rotWithShape="1">
          <a:blip r:embed="rId4">
            <a:alphaModFix/>
          </a:blip>
          <a:srcRect/>
          <a:stretch/>
        </p:blipFill>
        <p:spPr>
          <a:xfrm>
            <a:off x="5588900" y="3217830"/>
            <a:ext cx="2974169" cy="3347254"/>
          </a:xfrm>
          <a:prstGeom prst="rect">
            <a:avLst/>
          </a:prstGeom>
          <a:noFill/>
          <a:ln>
            <a:noFill/>
          </a:ln>
        </p:spPr>
      </p:pic>
      <p:sp>
        <p:nvSpPr>
          <p:cNvPr id="926" name="Shape 926"/>
          <p:cNvSpPr txBox="1"/>
          <p:nvPr/>
        </p:nvSpPr>
        <p:spPr>
          <a:xfrm>
            <a:off x="2467634" y="6186118"/>
            <a:ext cx="2841500"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CLB block diagram</a:t>
            </a:r>
          </a:p>
        </p:txBody>
      </p:sp>
      <p:sp>
        <p:nvSpPr>
          <p:cNvPr id="927" name="Shape 927"/>
          <p:cNvSpPr txBox="1"/>
          <p:nvPr/>
        </p:nvSpPr>
        <p:spPr>
          <a:xfrm>
            <a:off x="5876932" y="6370784"/>
            <a:ext cx="2841500"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Slice internal components</a:t>
            </a:r>
          </a:p>
        </p:txBody>
      </p:sp>
      <p:cxnSp>
        <p:nvCxnSpPr>
          <p:cNvPr id="928" name="Shape 928"/>
          <p:cNvCxnSpPr/>
          <p:nvPr/>
        </p:nvCxnSpPr>
        <p:spPr>
          <a:xfrm>
            <a:off x="4508780" y="4580934"/>
            <a:ext cx="1080120" cy="0"/>
          </a:xfrm>
          <a:prstGeom prst="straightConnector1">
            <a:avLst/>
          </a:prstGeom>
          <a:noFill/>
          <a:ln w="28575" cap="flat" cmpd="sng">
            <a:solidFill>
              <a:schemeClr val="dk1"/>
            </a:solidFill>
            <a:prstDash val="solid"/>
            <a:round/>
            <a:headEnd type="none" w="med" len="med"/>
            <a:tailEnd type="triangle" w="lg" len="lg"/>
          </a:ln>
        </p:spPr>
      </p:cxnSp>
      <p:sp>
        <p:nvSpPr>
          <p:cNvPr id="929" name="Shape 929"/>
          <p:cNvSpPr/>
          <p:nvPr/>
        </p:nvSpPr>
        <p:spPr>
          <a:xfrm>
            <a:off x="5588900" y="3239917"/>
            <a:ext cx="2721520" cy="3130867"/>
          </a:xfrm>
          <a:prstGeom prst="rect">
            <a:avLst/>
          </a:prstGeom>
          <a:noFill/>
          <a:ln w="25400" cap="flat" cmpd="sng">
            <a:solidFill>
              <a:schemeClr val="dk1"/>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944956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Shape 1047"/>
          <p:cNvSpPr txBox="1">
            <a:spLocks noGrp="1"/>
          </p:cNvSpPr>
          <p:nvPr>
            <p:ph type="title"/>
          </p:nvPr>
        </p:nvSpPr>
        <p:spPr>
          <a:xfrm>
            <a:off x="1958264" y="1799351"/>
            <a:ext cx="6589199" cy="1280890"/>
          </a:xfrm>
          <a:prstGeom prst="rect">
            <a:avLst/>
          </a:prstGeom>
          <a:noFill/>
          <a:ln>
            <a:noFill/>
          </a:ln>
        </p:spPr>
        <p:txBody>
          <a:bodyPr wrap="square" lIns="91425" tIns="45700" rIns="91425" bIns="45700" anchor="ctr" anchorCtr="0">
            <a:noAutofit/>
          </a:bodyPr>
          <a:lstStyle/>
          <a:p>
            <a:pPr marR="0" lvl="0" algn="l" rtl="0">
              <a:spcBef>
                <a:spcPts val="0"/>
              </a:spcBef>
              <a:buClr>
                <a:schemeClr val="dk1"/>
              </a:buClr>
              <a:buSzPct val="25000"/>
            </a:pPr>
            <a:r>
              <a:rPr lang="en-GB" sz="3600" b="0" i="0" u="none" strike="noStrike" cap="none" dirty="0">
                <a:solidFill>
                  <a:schemeClr val="dk1"/>
                </a:solidFill>
                <a:latin typeface="Calibri"/>
                <a:ea typeface="Calibri"/>
                <a:cs typeface="Calibri"/>
                <a:sym typeface="Calibri"/>
              </a:rPr>
              <a:t>- Xilinx ISE</a:t>
            </a:r>
            <a:br>
              <a:rPr lang="en-GB" sz="3600" b="0" i="0" u="none" strike="noStrike" cap="none" dirty="0">
                <a:solidFill>
                  <a:schemeClr val="dk1"/>
                </a:solidFill>
                <a:latin typeface="Calibri"/>
                <a:ea typeface="Calibri"/>
                <a:cs typeface="Calibri"/>
                <a:sym typeface="Calibri"/>
              </a:rPr>
            </a:br>
            <a:r>
              <a:rPr lang="en-GB" sz="3600" b="0" i="0" u="none" strike="noStrike" cap="none" dirty="0">
                <a:solidFill>
                  <a:schemeClr val="dk1"/>
                </a:solidFill>
                <a:latin typeface="Calibri"/>
                <a:ea typeface="Calibri"/>
                <a:cs typeface="Calibri"/>
                <a:sym typeface="Calibri"/>
              </a:rPr>
              <a:t>- Intel Altera</a:t>
            </a:r>
            <a:br>
              <a:rPr lang="en-GB" sz="3600" b="0" i="0" u="none" strike="noStrike" cap="none" dirty="0">
                <a:solidFill>
                  <a:schemeClr val="dk1"/>
                </a:solidFill>
                <a:latin typeface="Calibri"/>
                <a:ea typeface="Calibri"/>
                <a:cs typeface="Calibri"/>
                <a:sym typeface="Calibri"/>
              </a:rPr>
            </a:br>
            <a:r>
              <a:rPr lang="en-GB" sz="3600" b="0" i="0" u="none" strike="noStrike" cap="none" dirty="0">
                <a:solidFill>
                  <a:schemeClr val="dk1"/>
                </a:solidFill>
                <a:latin typeface="Calibri"/>
                <a:ea typeface="Calibri"/>
                <a:cs typeface="Calibri"/>
                <a:sym typeface="Calibri"/>
              </a:rPr>
              <a:t>- Xilinx </a:t>
            </a:r>
            <a:r>
              <a:rPr lang="en-GB" sz="3600" b="0" i="0" u="none" strike="noStrike" cap="none" dirty="0" err="1">
                <a:solidFill>
                  <a:schemeClr val="dk1"/>
                </a:solidFill>
                <a:latin typeface="Calibri"/>
                <a:ea typeface="Calibri"/>
                <a:cs typeface="Calibri"/>
                <a:sym typeface="Calibri"/>
              </a:rPr>
              <a:t>Vivado</a:t>
            </a:r>
            <a:r>
              <a:rPr lang="en-GB" sz="3600" b="0" i="0" u="none" strike="noStrike" cap="none" dirty="0">
                <a:solidFill>
                  <a:schemeClr val="dk1"/>
                </a:solidFill>
                <a:latin typeface="Calibri"/>
                <a:ea typeface="Calibri"/>
                <a:cs typeface="Calibri"/>
                <a:sym typeface="Calibri"/>
              </a:rPr>
              <a:t> (</a:t>
            </a:r>
            <a:r>
              <a:rPr lang="en-GB" sz="3600" b="0" i="0" u="none" strike="noStrike" cap="none" dirty="0" err="1">
                <a:solidFill>
                  <a:schemeClr val="dk1"/>
                </a:solidFill>
                <a:latin typeface="Calibri"/>
                <a:ea typeface="Calibri"/>
                <a:cs typeface="Calibri"/>
                <a:sym typeface="Calibri"/>
              </a:rPr>
              <a:t>Homelab</a:t>
            </a:r>
            <a:r>
              <a:rPr lang="en-GB" sz="3600" b="0" i="0" u="none" strike="noStrike" cap="none" dirty="0">
                <a:solidFill>
                  <a:schemeClr val="dk1"/>
                </a:solidFill>
                <a:latin typeface="Calibri"/>
                <a:ea typeface="Calibri"/>
                <a:cs typeface="Calibri"/>
                <a:sym typeface="Calibri"/>
              </a:rPr>
              <a:t> FPGA)</a:t>
            </a:r>
          </a:p>
        </p:txBody>
      </p:sp>
      <p:pic>
        <p:nvPicPr>
          <p:cNvPr id="6" name="Immagine 5">
            <a:extLst>
              <a:ext uri="{FF2B5EF4-FFF2-40B4-BE49-F238E27FC236}">
                <a16:creationId xmlns:a16="http://schemas.microsoft.com/office/drawing/2014/main" id="{C8947748-DF8A-40CC-A7C6-A990AE8A2C01}"/>
              </a:ext>
            </a:extLst>
          </p:cNvPr>
          <p:cNvPicPr>
            <a:picLocks noChangeAspect="1"/>
          </p:cNvPicPr>
          <p:nvPr/>
        </p:nvPicPr>
        <p:blipFill>
          <a:blip r:embed="rId3"/>
          <a:stretch>
            <a:fillRect/>
          </a:stretch>
        </p:blipFill>
        <p:spPr>
          <a:xfrm>
            <a:off x="6147065" y="4791334"/>
            <a:ext cx="2985135" cy="965215"/>
          </a:xfrm>
          <a:prstGeom prst="rect">
            <a:avLst/>
          </a:prstGeom>
        </p:spPr>
      </p:pic>
      <p:pic>
        <p:nvPicPr>
          <p:cNvPr id="7" name="Immagine 6">
            <a:extLst>
              <a:ext uri="{FF2B5EF4-FFF2-40B4-BE49-F238E27FC236}">
                <a16:creationId xmlns:a16="http://schemas.microsoft.com/office/drawing/2014/main" id="{1E955D87-72E0-4D6E-9323-A7CC8E17C3B6}"/>
              </a:ext>
            </a:extLst>
          </p:cNvPr>
          <p:cNvPicPr>
            <a:picLocks noChangeAspect="1"/>
          </p:cNvPicPr>
          <p:nvPr/>
        </p:nvPicPr>
        <p:blipFill>
          <a:blip r:embed="rId4"/>
          <a:stretch>
            <a:fillRect/>
          </a:stretch>
        </p:blipFill>
        <p:spPr>
          <a:xfrm>
            <a:off x="717504" y="3789219"/>
            <a:ext cx="3331981" cy="1192217"/>
          </a:xfrm>
          <a:prstGeom prst="rect">
            <a:avLst/>
          </a:prstGeom>
        </p:spPr>
      </p:pic>
      <p:pic>
        <p:nvPicPr>
          <p:cNvPr id="8" name="Immagine 7">
            <a:extLst>
              <a:ext uri="{FF2B5EF4-FFF2-40B4-BE49-F238E27FC236}">
                <a16:creationId xmlns:a16="http://schemas.microsoft.com/office/drawing/2014/main" id="{481994FF-4DB2-45F6-9532-722C3ACEB835}"/>
              </a:ext>
            </a:extLst>
          </p:cNvPr>
          <p:cNvPicPr>
            <a:picLocks noChangeAspect="1"/>
          </p:cNvPicPr>
          <p:nvPr/>
        </p:nvPicPr>
        <p:blipFill>
          <a:blip r:embed="rId5"/>
          <a:stretch>
            <a:fillRect/>
          </a:stretch>
        </p:blipFill>
        <p:spPr>
          <a:xfrm>
            <a:off x="4865642" y="3683669"/>
            <a:ext cx="1957834" cy="1267848"/>
          </a:xfrm>
          <a:prstGeom prst="rect">
            <a:avLst/>
          </a:prstGeom>
        </p:spPr>
      </p:pic>
      <p:pic>
        <p:nvPicPr>
          <p:cNvPr id="9" name="Immagine 8">
            <a:extLst>
              <a:ext uri="{FF2B5EF4-FFF2-40B4-BE49-F238E27FC236}">
                <a16:creationId xmlns:a16="http://schemas.microsoft.com/office/drawing/2014/main" id="{916133EE-473B-4D0E-A5D6-6EE0C50538EB}"/>
              </a:ext>
            </a:extLst>
          </p:cNvPr>
          <p:cNvPicPr>
            <a:picLocks noChangeAspect="1"/>
          </p:cNvPicPr>
          <p:nvPr/>
        </p:nvPicPr>
        <p:blipFill>
          <a:blip r:embed="rId6"/>
          <a:stretch>
            <a:fillRect/>
          </a:stretch>
        </p:blipFill>
        <p:spPr>
          <a:xfrm>
            <a:off x="1741554" y="4936877"/>
            <a:ext cx="3429000" cy="800100"/>
          </a:xfrm>
          <a:prstGeom prst="rect">
            <a:avLst/>
          </a:prstGeom>
        </p:spPr>
      </p:pic>
      <p:pic>
        <p:nvPicPr>
          <p:cNvPr id="11" name="Immagine 10">
            <a:extLst>
              <a:ext uri="{FF2B5EF4-FFF2-40B4-BE49-F238E27FC236}">
                <a16:creationId xmlns:a16="http://schemas.microsoft.com/office/drawing/2014/main" id="{1DB3D72C-F28A-43B6-950E-37F59E5C29EC}"/>
              </a:ext>
            </a:extLst>
          </p:cNvPr>
          <p:cNvPicPr>
            <a:picLocks noChangeAspect="1"/>
          </p:cNvPicPr>
          <p:nvPr/>
        </p:nvPicPr>
        <p:blipFill>
          <a:blip r:embed="rId7"/>
          <a:stretch>
            <a:fillRect/>
          </a:stretch>
        </p:blipFill>
        <p:spPr>
          <a:xfrm>
            <a:off x="274320" y="5427391"/>
            <a:ext cx="2261917" cy="1352338"/>
          </a:xfrm>
          <a:prstGeom prst="rect">
            <a:avLst/>
          </a:prstGeom>
        </p:spPr>
      </p:pic>
      <p:pic>
        <p:nvPicPr>
          <p:cNvPr id="12" name="Immagine 11">
            <a:extLst>
              <a:ext uri="{FF2B5EF4-FFF2-40B4-BE49-F238E27FC236}">
                <a16:creationId xmlns:a16="http://schemas.microsoft.com/office/drawing/2014/main" id="{D8328FD7-2F7E-41CF-A888-CEA4D935541B}"/>
              </a:ext>
            </a:extLst>
          </p:cNvPr>
          <p:cNvPicPr>
            <a:picLocks noChangeAspect="1"/>
          </p:cNvPicPr>
          <p:nvPr/>
        </p:nvPicPr>
        <p:blipFill>
          <a:blip r:embed="rId8"/>
          <a:stretch>
            <a:fillRect/>
          </a:stretch>
        </p:blipFill>
        <p:spPr>
          <a:xfrm>
            <a:off x="3370963" y="5440322"/>
            <a:ext cx="2624890" cy="1122645"/>
          </a:xfrm>
          <a:prstGeom prst="rect">
            <a:avLst/>
          </a:prstGeom>
        </p:spPr>
      </p:pic>
      <p:sp>
        <p:nvSpPr>
          <p:cNvPr id="10" name="Shape 903">
            <a:extLst>
              <a:ext uri="{FF2B5EF4-FFF2-40B4-BE49-F238E27FC236}">
                <a16:creationId xmlns:a16="http://schemas.microsoft.com/office/drawing/2014/main" id="{07E1622B-ADA8-40E7-8059-B478FE72399D}"/>
              </a:ext>
            </a:extLst>
          </p:cNvPr>
          <p:cNvSpPr txBox="1">
            <a:spLocks/>
          </p:cNvSpPr>
          <p:nvPr/>
        </p:nvSpPr>
        <p:spPr>
          <a:xfrm>
            <a:off x="1945201" y="253401"/>
            <a:ext cx="6589199" cy="1280890"/>
          </a:xfrm>
          <a:prstGeom prst="rect">
            <a:avLst/>
          </a:prstGeom>
          <a:noFill/>
          <a:ln>
            <a:noFill/>
          </a:ln>
        </p:spPr>
        <p:txBody>
          <a:bodyPr vert="horz" wrap="square" lIns="91425" tIns="45700" rIns="91425" bIns="45700" rtlCol="0" anchor="ctr" anchorCtr="0">
            <a:noAutofit/>
          </a:bodyPr>
          <a:lstStyle>
            <a:lvl1pPr algn="l" defTabSz="457200" rtl="0" eaLnBrk="1" latinLnBrk="0" hangingPunct="1">
              <a:spcBef>
                <a:spcPct val="0"/>
              </a:spcBef>
              <a:buNone/>
              <a:defRPr sz="32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buClr>
                <a:schemeClr val="dk1"/>
              </a:buClr>
              <a:buSzPct val="25000"/>
              <a:buFont typeface="Calibri"/>
              <a:buNone/>
            </a:pPr>
            <a:r>
              <a:rPr lang="en-GB" sz="3600" dirty="0">
                <a:solidFill>
                  <a:schemeClr val="dk1"/>
                </a:solidFill>
                <a:latin typeface="Calibri"/>
                <a:ea typeface="Calibri"/>
                <a:cs typeface="Calibri"/>
                <a:sym typeface="Calibri"/>
              </a:rPr>
              <a:t>Tools for FPGA development </a:t>
            </a:r>
          </a:p>
        </p:txBody>
      </p:sp>
    </p:spTree>
    <p:extLst>
      <p:ext uri="{BB962C8B-B14F-4D97-AF65-F5344CB8AC3E}">
        <p14:creationId xmlns:p14="http://schemas.microsoft.com/office/powerpoint/2010/main" val="24082699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Shape 60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b="0" i="0" u="none" strike="noStrike" cap="none" dirty="0">
                <a:solidFill>
                  <a:schemeClr val="dk1"/>
                </a:solidFill>
                <a:latin typeface="Calibri"/>
                <a:ea typeface="Calibri"/>
                <a:cs typeface="Calibri"/>
                <a:sym typeface="Calibri"/>
              </a:rPr>
              <a:t>Example: Greatest Common Divisor</a:t>
            </a:r>
          </a:p>
        </p:txBody>
      </p:sp>
      <p:sp>
        <p:nvSpPr>
          <p:cNvPr id="611" name="Shape 611"/>
          <p:cNvSpPr txBox="1">
            <a:spLocks noGrp="1"/>
          </p:cNvSpPr>
          <p:nvPr>
            <p:ph idx="1"/>
          </p:nvPr>
        </p:nvSpPr>
        <p:spPr>
          <a:xfrm>
            <a:off x="5686551" y="1252326"/>
            <a:ext cx="3034679" cy="5073426"/>
          </a:xfrm>
          <a:prstGeom prst="rect">
            <a:avLst/>
          </a:prstGeom>
          <a:solidFill>
            <a:srgbClr val="FFFF99"/>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800" b="1" i="0" u="none" strike="noStrike" cap="none" dirty="0" err="1">
                <a:solidFill>
                  <a:schemeClr val="dk1"/>
                </a:solidFill>
                <a:latin typeface="Courier New"/>
                <a:ea typeface="Courier New"/>
                <a:cs typeface="Courier New"/>
                <a:sym typeface="Courier New"/>
              </a:rPr>
              <a:t>int</a:t>
            </a:r>
            <a:r>
              <a:rPr lang="en-GB" sz="1800" b="0" i="0" u="none" strike="noStrike" cap="none" dirty="0">
                <a:solidFill>
                  <a:schemeClr val="dk1"/>
                </a:solidFill>
                <a:latin typeface="Courier New"/>
                <a:ea typeface="Courier New"/>
                <a:cs typeface="Courier New"/>
                <a:sym typeface="Courier New"/>
              </a:rPr>
              <a:t> x, y;</a:t>
            </a:r>
          </a:p>
          <a:p>
            <a:pPr marL="0" marR="0" lvl="0" indent="0" algn="l" rtl="0">
              <a:spcBef>
                <a:spcPts val="36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while</a:t>
            </a:r>
            <a:r>
              <a:rPr lang="en-GB" sz="1800" b="0" i="0" u="none" strike="noStrike" cap="none" dirty="0">
                <a:solidFill>
                  <a:schemeClr val="dk1"/>
                </a:solidFill>
                <a:latin typeface="Courier New"/>
                <a:ea typeface="Courier New"/>
                <a:cs typeface="Courier New"/>
                <a:sym typeface="Courier New"/>
              </a:rPr>
              <a:t> (1) </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36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while</a:t>
            </a: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go_i</a:t>
            </a: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x = </a:t>
            </a:r>
            <a:r>
              <a:rPr lang="en-GB" sz="1800" b="0" i="0" u="none" strike="noStrike" cap="none" dirty="0" err="1">
                <a:solidFill>
                  <a:schemeClr val="dk1"/>
                </a:solidFill>
                <a:latin typeface="Courier New"/>
                <a:ea typeface="Courier New"/>
                <a:cs typeface="Courier New"/>
                <a:sym typeface="Courier New"/>
              </a:rPr>
              <a:t>x_i</a:t>
            </a: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y = </a:t>
            </a:r>
            <a:r>
              <a:rPr lang="en-GB" sz="1800" b="0" i="0" u="none" strike="noStrike" cap="none" dirty="0" err="1">
                <a:solidFill>
                  <a:schemeClr val="dk1"/>
                </a:solidFill>
                <a:latin typeface="Courier New"/>
                <a:ea typeface="Courier New"/>
                <a:cs typeface="Courier New"/>
                <a:sym typeface="Courier New"/>
              </a:rPr>
              <a:t>y_i</a:t>
            </a: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36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while</a:t>
            </a:r>
            <a:r>
              <a:rPr lang="en-GB" sz="1800" b="0" i="0" u="none" strike="noStrike" cap="none" dirty="0">
                <a:solidFill>
                  <a:schemeClr val="dk1"/>
                </a:solidFill>
                <a:latin typeface="Courier New"/>
                <a:ea typeface="Courier New"/>
                <a:cs typeface="Courier New"/>
                <a:sym typeface="Courier New"/>
              </a:rPr>
              <a:t> (x != y) </a:t>
            </a:r>
          </a:p>
          <a:p>
            <a:pPr marL="400050" marR="0" lvl="1" indent="-635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a:t>
            </a:r>
          </a:p>
          <a:p>
            <a:pPr marL="800100" marR="0" lvl="2" indent="0" algn="l" rtl="0">
              <a:spcBef>
                <a:spcPts val="36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if</a:t>
            </a:r>
            <a:r>
              <a:rPr lang="en-GB" sz="1800" b="0" i="0" u="none" strike="noStrike" cap="none" dirty="0">
                <a:solidFill>
                  <a:schemeClr val="dk1"/>
                </a:solidFill>
                <a:latin typeface="Courier New"/>
                <a:ea typeface="Courier New"/>
                <a:cs typeface="Courier New"/>
                <a:sym typeface="Courier New"/>
              </a:rPr>
              <a:t> (x &lt; y)</a:t>
            </a:r>
          </a:p>
          <a:p>
            <a:pPr marL="800100" marR="0" lvl="2"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y = y - x;</a:t>
            </a:r>
          </a:p>
          <a:p>
            <a:pPr marL="800100" marR="0" lvl="2" indent="0" algn="l" rtl="0">
              <a:spcBef>
                <a:spcPts val="36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else</a:t>
            </a:r>
          </a:p>
          <a:p>
            <a:pPr marL="800100" marR="0" lvl="2"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x = x - y;</a:t>
            </a:r>
          </a:p>
          <a:p>
            <a:pPr marL="400050" marR="0" lvl="1" indent="-635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a:t>
            </a:r>
          </a:p>
          <a:p>
            <a:pPr marL="400050" marR="0" lvl="1" indent="-6350" algn="l" rtl="0">
              <a:spcBef>
                <a:spcPts val="360"/>
              </a:spcBef>
              <a:spcAft>
                <a:spcPts val="0"/>
              </a:spcAft>
              <a:buClr>
                <a:schemeClr val="dk1"/>
              </a:buClr>
              <a:buSzPct val="25000"/>
              <a:buFont typeface="Arial"/>
              <a:buNone/>
            </a:pPr>
            <a:r>
              <a:rPr lang="en-GB" sz="1800" b="0" i="0" u="none" strike="noStrike" cap="none" dirty="0" err="1">
                <a:solidFill>
                  <a:schemeClr val="dk1"/>
                </a:solidFill>
                <a:latin typeface="Courier New"/>
                <a:ea typeface="Courier New"/>
                <a:cs typeface="Courier New"/>
                <a:sym typeface="Courier New"/>
              </a:rPr>
              <a:t>d_o</a:t>
            </a:r>
            <a:r>
              <a:rPr lang="en-GB" sz="1800" b="0" i="0" u="none" strike="noStrike" cap="none" dirty="0">
                <a:solidFill>
                  <a:schemeClr val="dk1"/>
                </a:solidFill>
                <a:latin typeface="Courier New"/>
                <a:ea typeface="Courier New"/>
                <a:cs typeface="Courier New"/>
                <a:sym typeface="Courier New"/>
              </a:rPr>
              <a:t> = x;</a:t>
            </a:r>
          </a:p>
          <a:p>
            <a:pPr marL="0" marR="0" lvl="0" indent="0" algn="l" rtl="0">
              <a:spcBef>
                <a:spcPts val="360"/>
              </a:spcBef>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a:t>
            </a:r>
          </a:p>
        </p:txBody>
      </p:sp>
      <p:sp>
        <p:nvSpPr>
          <p:cNvPr id="612" name="Shape 612"/>
          <p:cNvSpPr/>
          <p:nvPr/>
        </p:nvSpPr>
        <p:spPr>
          <a:xfrm>
            <a:off x="2758179" y="1929096"/>
            <a:ext cx="1368151" cy="1465137"/>
          </a:xfrm>
          <a:prstGeom prst="rect">
            <a:avLst/>
          </a:prstGeom>
          <a:solidFill>
            <a:schemeClr val="lt1"/>
          </a:solidFill>
          <a:ln w="25400" cap="flat" cmpd="sng">
            <a:solidFill>
              <a:srgbClr val="7F7F7F"/>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GCD</a:t>
            </a:r>
          </a:p>
        </p:txBody>
      </p:sp>
      <p:cxnSp>
        <p:nvCxnSpPr>
          <p:cNvPr id="613" name="Shape 613"/>
          <p:cNvCxnSpPr/>
          <p:nvPr/>
        </p:nvCxnSpPr>
        <p:spPr>
          <a:xfrm rot="10800000">
            <a:off x="1966091" y="2244458"/>
            <a:ext cx="792087" cy="0"/>
          </a:xfrm>
          <a:prstGeom prst="straightConnector1">
            <a:avLst/>
          </a:prstGeom>
          <a:noFill/>
          <a:ln w="9525" cap="flat" cmpd="sng">
            <a:solidFill>
              <a:srgbClr val="7F7F7F"/>
            </a:solidFill>
            <a:prstDash val="solid"/>
            <a:round/>
            <a:headEnd type="triangle" w="lg" len="lg"/>
            <a:tailEnd type="none" w="med" len="med"/>
          </a:ln>
        </p:spPr>
      </p:cxnSp>
      <p:cxnSp>
        <p:nvCxnSpPr>
          <p:cNvPr id="614" name="Shape 614"/>
          <p:cNvCxnSpPr/>
          <p:nvPr/>
        </p:nvCxnSpPr>
        <p:spPr>
          <a:xfrm rot="10800000">
            <a:off x="1966091" y="2695082"/>
            <a:ext cx="792087" cy="0"/>
          </a:xfrm>
          <a:prstGeom prst="straightConnector1">
            <a:avLst/>
          </a:prstGeom>
          <a:noFill/>
          <a:ln w="9525" cap="flat" cmpd="sng">
            <a:solidFill>
              <a:srgbClr val="7F7F7F"/>
            </a:solidFill>
            <a:prstDash val="solid"/>
            <a:round/>
            <a:headEnd type="triangle" w="lg" len="lg"/>
            <a:tailEnd type="none" w="med" len="med"/>
          </a:ln>
        </p:spPr>
      </p:cxnSp>
      <p:cxnSp>
        <p:nvCxnSpPr>
          <p:cNvPr id="615" name="Shape 615"/>
          <p:cNvCxnSpPr/>
          <p:nvPr/>
        </p:nvCxnSpPr>
        <p:spPr>
          <a:xfrm rot="10800000">
            <a:off x="4126331" y="2639655"/>
            <a:ext cx="792087" cy="0"/>
          </a:xfrm>
          <a:prstGeom prst="straightConnector1">
            <a:avLst/>
          </a:prstGeom>
          <a:noFill/>
          <a:ln w="9525" cap="flat" cmpd="sng">
            <a:solidFill>
              <a:srgbClr val="7F7F7F"/>
            </a:solidFill>
            <a:prstDash val="solid"/>
            <a:round/>
            <a:headEnd type="triangle" w="lg" len="lg"/>
            <a:tailEnd type="none" w="med" len="med"/>
          </a:ln>
        </p:spPr>
      </p:cxnSp>
      <p:sp>
        <p:nvSpPr>
          <p:cNvPr id="616" name="Shape 616"/>
          <p:cNvSpPr txBox="1"/>
          <p:nvPr/>
        </p:nvSpPr>
        <p:spPr>
          <a:xfrm>
            <a:off x="1539597" y="1999211"/>
            <a:ext cx="452368"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x_i</a:t>
            </a:r>
          </a:p>
        </p:txBody>
      </p:sp>
      <p:sp>
        <p:nvSpPr>
          <p:cNvPr id="617" name="Shape 617"/>
          <p:cNvSpPr txBox="1"/>
          <p:nvPr/>
        </p:nvSpPr>
        <p:spPr>
          <a:xfrm>
            <a:off x="1533184" y="2404097"/>
            <a:ext cx="465192"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y_i</a:t>
            </a:r>
          </a:p>
        </p:txBody>
      </p:sp>
      <p:sp>
        <p:nvSpPr>
          <p:cNvPr id="618" name="Shape 618"/>
          <p:cNvSpPr txBox="1"/>
          <p:nvPr/>
        </p:nvSpPr>
        <p:spPr>
          <a:xfrm>
            <a:off x="4748339" y="2270322"/>
            <a:ext cx="543739"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d_o</a:t>
            </a:r>
          </a:p>
        </p:txBody>
      </p:sp>
      <p:cxnSp>
        <p:nvCxnSpPr>
          <p:cNvPr id="619" name="Shape 619"/>
          <p:cNvCxnSpPr/>
          <p:nvPr/>
        </p:nvCxnSpPr>
        <p:spPr>
          <a:xfrm rot="10800000">
            <a:off x="1966091" y="3049617"/>
            <a:ext cx="792087" cy="0"/>
          </a:xfrm>
          <a:prstGeom prst="straightConnector1">
            <a:avLst/>
          </a:prstGeom>
          <a:noFill/>
          <a:ln w="9525" cap="flat" cmpd="sng">
            <a:solidFill>
              <a:srgbClr val="7F7F7F"/>
            </a:solidFill>
            <a:prstDash val="solid"/>
            <a:round/>
            <a:headEnd type="triangle" w="lg" len="lg"/>
            <a:tailEnd type="none" w="med" len="med"/>
          </a:ln>
        </p:spPr>
      </p:cxnSp>
      <p:sp>
        <p:nvSpPr>
          <p:cNvPr id="620" name="Shape 620"/>
          <p:cNvSpPr txBox="1"/>
          <p:nvPr/>
        </p:nvSpPr>
        <p:spPr>
          <a:xfrm>
            <a:off x="1409753" y="2757780"/>
            <a:ext cx="58221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go_i</a:t>
            </a:r>
          </a:p>
        </p:txBody>
      </p:sp>
      <p:sp>
        <p:nvSpPr>
          <p:cNvPr id="621" name="Shape 621"/>
          <p:cNvSpPr txBox="1"/>
          <p:nvPr/>
        </p:nvSpPr>
        <p:spPr>
          <a:xfrm>
            <a:off x="1096206" y="4104400"/>
            <a:ext cx="4393108" cy="1631215"/>
          </a:xfrm>
          <a:prstGeom prst="rect">
            <a:avLst/>
          </a:prstGeom>
          <a:noFill/>
          <a:ln>
            <a:noFill/>
          </a:ln>
        </p:spPr>
        <p:txBody>
          <a:bodyPr wrap="square" lIns="91425" tIns="45700" rIns="91425" bIns="45700" anchor="t" anchorCtr="0">
            <a:noAutofit/>
          </a:bodyPr>
          <a:lstStyle/>
          <a:p>
            <a:pPr marL="285750" marR="0" lvl="0" indent="-285750" algn="just" rtl="0">
              <a:spcBef>
                <a:spcPts val="0"/>
              </a:spcBef>
              <a:buClr>
                <a:schemeClr val="dk1"/>
              </a:buClr>
              <a:buSzPct val="100000"/>
              <a:buFont typeface="Noto Sans Symbols"/>
              <a:buChar char="▪"/>
            </a:pPr>
            <a:r>
              <a:rPr lang="en-GB" sz="2000" dirty="0">
                <a:solidFill>
                  <a:schemeClr val="dk1"/>
                </a:solidFill>
                <a:latin typeface="Calibri"/>
                <a:ea typeface="Calibri"/>
                <a:cs typeface="Calibri"/>
                <a:sym typeface="Calibri"/>
              </a:rPr>
              <a:t>Calculus of the greatest common divisor between 2 numbers:</a:t>
            </a:r>
          </a:p>
          <a:p>
            <a:pPr marL="742950" marR="0" lvl="1" indent="-285750" algn="just" rtl="0">
              <a:spcBef>
                <a:spcPts val="0"/>
              </a:spcBef>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The starting point is the algorithm description.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Shape 627"/>
          <p:cNvSpPr/>
          <p:nvPr/>
        </p:nvSpPr>
        <p:spPr>
          <a:xfrm>
            <a:off x="1945201" y="1847799"/>
            <a:ext cx="5472607" cy="3672407"/>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28" name="Shape 628"/>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(Behavioural)</a:t>
            </a:r>
          </a:p>
        </p:txBody>
      </p:sp>
      <p:sp>
        <p:nvSpPr>
          <p:cNvPr id="629" name="Shape 629"/>
          <p:cNvSpPr txBox="1">
            <a:spLocks noGrp="1"/>
          </p:cNvSpPr>
          <p:nvPr>
            <p:ph idx="1"/>
          </p:nvPr>
        </p:nvSpPr>
        <p:spPr>
          <a:xfrm>
            <a:off x="1945201" y="2063823"/>
            <a:ext cx="5472607" cy="33123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library</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ieee</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use</a:t>
            </a:r>
            <a:r>
              <a:rPr lang="en-GB" sz="1600" b="0" i="0" u="none" strike="noStrike" cap="none" dirty="0">
                <a:solidFill>
                  <a:schemeClr val="dk1"/>
                </a:solidFill>
                <a:latin typeface="Courier New"/>
                <a:ea typeface="Courier New"/>
                <a:cs typeface="Courier New"/>
                <a:sym typeface="Courier New"/>
              </a:rPr>
              <a:t> ieee.std_logic_1164.</a:t>
            </a:r>
            <a:r>
              <a:rPr lang="en-GB" sz="1600" b="1" i="0" u="none" strike="noStrike" cap="none" dirty="0">
                <a:solidFill>
                  <a:schemeClr val="dk1"/>
                </a:solidFill>
                <a:latin typeface="Courier New"/>
                <a:ea typeface="Courier New"/>
                <a:cs typeface="Courier New"/>
                <a:sym typeface="Courier New"/>
              </a:rPr>
              <a:t>all</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use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ieee.</a:t>
            </a:r>
            <a:r>
              <a:rPr lang="en-GB" dirty="0" err="1">
                <a:solidFill>
                  <a:schemeClr val="dk1"/>
                </a:solidFill>
                <a:latin typeface="Courier New"/>
                <a:ea typeface="Courier New"/>
                <a:cs typeface="Courier New"/>
                <a:sym typeface="Courier New"/>
              </a:rPr>
              <a:t>numeric_std</a:t>
            </a:r>
            <a:r>
              <a:rPr lang="en-GB" sz="1600" b="0" i="0" u="none" strike="noStrike" cap="none" dirty="0" err="1">
                <a:solidFill>
                  <a:schemeClr val="dk1"/>
                </a:solidFill>
                <a:latin typeface="Courier New"/>
                <a:ea typeface="Courier New"/>
                <a:cs typeface="Courier New"/>
                <a:sym typeface="Courier New"/>
              </a:rPr>
              <a:t>.</a:t>
            </a:r>
            <a:r>
              <a:rPr lang="en-GB" sz="1600" b="1" i="0" u="none" strike="noStrike" cap="none" dirty="0" err="1">
                <a:solidFill>
                  <a:schemeClr val="dk1"/>
                </a:solidFill>
                <a:latin typeface="Courier New"/>
                <a:ea typeface="Courier New"/>
                <a:cs typeface="Courier New"/>
                <a:sym typeface="Courier New"/>
              </a:rPr>
              <a:t>all</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entity</a:t>
            </a:r>
            <a:r>
              <a:rPr lang="en-GB" sz="1600" b="0" i="0" u="none" strike="noStrike" cap="none" dirty="0">
                <a:solidFill>
                  <a:schemeClr val="dk1"/>
                </a:solidFill>
                <a:latin typeface="Courier New"/>
                <a:ea typeface="Courier New"/>
                <a:cs typeface="Courier New"/>
                <a:sym typeface="Courier New"/>
              </a:rPr>
              <a:t> gcd1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port</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unsigned(3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unsigned(3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Data_out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out</a:t>
            </a:r>
            <a:r>
              <a:rPr lang="en-GB" sz="1600" b="0" i="0" u="none" strike="noStrike" cap="none" dirty="0">
                <a:solidFill>
                  <a:schemeClr val="dk1"/>
                </a:solidFill>
                <a:latin typeface="Courier New"/>
                <a:ea typeface="Courier New"/>
                <a:cs typeface="Courier New"/>
                <a:sym typeface="Courier New"/>
              </a:rPr>
              <a:t> unsigned(3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end</a:t>
            </a:r>
            <a:r>
              <a:rPr lang="en-GB" sz="1600" b="0" i="0" u="none" strike="noStrike" cap="none" dirty="0">
                <a:solidFill>
                  <a:schemeClr val="dk1"/>
                </a:solidFill>
                <a:latin typeface="Courier New"/>
                <a:ea typeface="Courier New"/>
                <a:cs typeface="Courier New"/>
                <a:sym typeface="Courier New"/>
              </a:rPr>
              <a:t> gcd1;</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Shape 637"/>
          <p:cNvSpPr/>
          <p:nvPr/>
        </p:nvSpPr>
        <p:spPr>
          <a:xfrm>
            <a:off x="1945201" y="1386002"/>
            <a:ext cx="6589199" cy="5112567"/>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38" name="Shape 638"/>
          <p:cNvSpPr txBox="1">
            <a:spLocks noGrp="1"/>
          </p:cNvSpPr>
          <p:nvPr>
            <p:ph type="title"/>
          </p:nvPr>
        </p:nvSpPr>
        <p:spPr>
          <a:prstGeom prst="rect">
            <a:avLst/>
          </a:prstGeom>
          <a:noFill/>
          <a:ln>
            <a:noFill/>
          </a:ln>
        </p:spPr>
        <p:txBody>
          <a:bodyPr wrap="square" lIns="91425" tIns="45700" rIns="91425" bIns="45700" anchor="ctr" anchorCtr="0">
            <a:noAutofit/>
          </a:bodyPr>
          <a:lstStyle/>
          <a:p>
            <a:pPr lvl="0">
              <a:spcBef>
                <a:spcPts val="0"/>
              </a:spcBef>
              <a:buClr>
                <a:schemeClr val="dk1"/>
              </a:buClr>
              <a:buSzPct val="25000"/>
            </a:pPr>
            <a:r>
              <a:rPr lang="en-GB" sz="3600" b="0" i="0" u="none" strike="noStrike" cap="none" dirty="0">
                <a:solidFill>
                  <a:schemeClr val="dk1"/>
                </a:solidFill>
                <a:latin typeface="Calibri"/>
                <a:ea typeface="Calibri"/>
                <a:cs typeface="Calibri"/>
                <a:sym typeface="Calibri"/>
              </a:rPr>
              <a:t>GCD Calculator </a:t>
            </a:r>
            <a:r>
              <a:rPr lang="en-GB" sz="3600" dirty="0">
                <a:solidFill>
                  <a:schemeClr val="dk1"/>
                </a:solidFill>
                <a:latin typeface="Calibri"/>
                <a:ea typeface="Calibri"/>
                <a:cs typeface="Calibri"/>
                <a:sym typeface="Calibri"/>
              </a:rPr>
              <a:t>(Behavioural)</a:t>
            </a:r>
            <a:endParaRPr lang="en-GB" sz="3600" b="0" i="0" u="none" strike="noStrike" cap="none" dirty="0">
              <a:solidFill>
                <a:schemeClr val="dk1"/>
              </a:solidFill>
              <a:latin typeface="Calibri"/>
              <a:ea typeface="Calibri"/>
              <a:cs typeface="Calibri"/>
              <a:sym typeface="Calibri"/>
            </a:endParaRPr>
          </a:p>
        </p:txBody>
      </p:sp>
      <p:sp>
        <p:nvSpPr>
          <p:cNvPr id="639" name="Shape 639"/>
          <p:cNvSpPr txBox="1">
            <a:spLocks noGrp="1"/>
          </p:cNvSpPr>
          <p:nvPr>
            <p:ph idx="1"/>
          </p:nvPr>
        </p:nvSpPr>
        <p:spPr>
          <a:xfrm>
            <a:off x="1945201" y="1386002"/>
            <a:ext cx="6912767"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architecture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behav</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of</a:t>
            </a:r>
            <a:r>
              <a:rPr lang="en-GB" sz="1600" b="0" i="0" u="none" strike="noStrike" cap="none" dirty="0">
                <a:solidFill>
                  <a:schemeClr val="dk1"/>
                </a:solidFill>
                <a:latin typeface="Courier New"/>
                <a:ea typeface="Courier New"/>
                <a:cs typeface="Courier New"/>
                <a:sym typeface="Courier New"/>
              </a:rPr>
              <a:t> gcd1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process</a:t>
            </a:r>
            <a:r>
              <a:rPr lang="en-GB" sz="1600" b="0" i="0" u="none" strike="noStrike" cap="none" dirty="0">
                <a:solidFill>
                  <a:schemeClr val="dk1"/>
                </a:solidFill>
                <a:latin typeface="Courier New"/>
                <a:ea typeface="Courier New"/>
                <a:cs typeface="Courier New"/>
                <a:sym typeface="Courier New"/>
              </a:rPr>
              <a:t>(</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variable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tmp_X</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tmp_Y</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unsigned</a:t>
            </a:r>
            <a:r>
              <a:rPr lang="en-GB" sz="1600" b="0" i="0" u="none" strike="noStrike" cap="none" dirty="0">
                <a:solidFill>
                  <a:schemeClr val="dk1"/>
                </a:solidFill>
                <a:latin typeface="Courier New"/>
                <a:ea typeface="Courier New"/>
                <a:cs typeface="Courier New"/>
                <a:sym typeface="Courier New"/>
              </a:rPr>
              <a:t>(3 </a:t>
            </a:r>
            <a:r>
              <a:rPr lang="en-GB" sz="1600" b="0"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Data_X</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Data_Y</a:t>
            </a:r>
            <a:r>
              <a:rPr lang="en-GB" sz="1300" b="0" i="0" u="none" strike="noStrike" cap="none" dirty="0">
                <a:solidFill>
                  <a:schemeClr val="dk1"/>
                </a:solidFill>
                <a:latin typeface="Courier New"/>
                <a:ea typeface="Courier New"/>
                <a:cs typeface="Courier New"/>
                <a:sym typeface="Courier New"/>
              </a:rPr>
              <a:t>;		 </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for </a:t>
            </a:r>
            <a:r>
              <a:rPr lang="en-GB" sz="1300" b="0" i="0" u="none" strike="noStrike" cap="none" dirty="0" err="1">
                <a:solidFill>
                  <a:schemeClr val="dk1"/>
                </a:solidFill>
                <a:latin typeface="Courier New"/>
                <a:ea typeface="Courier New"/>
                <a:cs typeface="Courier New"/>
                <a:sym typeface="Courier New"/>
              </a:rPr>
              <a:t>i</a:t>
            </a: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in</a:t>
            </a:r>
            <a:r>
              <a:rPr lang="en-GB" sz="1300" b="0" i="0" u="none" strike="noStrike" cap="none" dirty="0">
                <a:solidFill>
                  <a:schemeClr val="dk1"/>
                </a:solidFill>
                <a:latin typeface="Courier New"/>
                <a:ea typeface="Courier New"/>
                <a:cs typeface="Courier New"/>
                <a:sym typeface="Courier New"/>
              </a:rPr>
              <a:t> 0 </a:t>
            </a:r>
            <a:r>
              <a:rPr lang="en-GB" sz="1300" b="1" i="0" u="none" strike="noStrike" cap="none" dirty="0">
                <a:solidFill>
                  <a:schemeClr val="dk1"/>
                </a:solidFill>
                <a:latin typeface="Courier New"/>
                <a:ea typeface="Courier New"/>
                <a:cs typeface="Courier New"/>
                <a:sym typeface="Courier New"/>
              </a:rPr>
              <a:t>to</a:t>
            </a:r>
            <a:r>
              <a:rPr lang="en-GB" sz="1300" b="0" i="0" u="none" strike="noStrike" cap="none" dirty="0">
                <a:solidFill>
                  <a:schemeClr val="dk1"/>
                </a:solidFill>
                <a:latin typeface="Courier New"/>
                <a:ea typeface="Courier New"/>
                <a:cs typeface="Courier New"/>
                <a:sym typeface="Courier New"/>
              </a:rPr>
              <a:t> 15 </a:t>
            </a:r>
            <a:r>
              <a:rPr lang="en-GB" sz="1300" b="1" i="0" u="none" strike="noStrike" cap="none" dirty="0">
                <a:solidFill>
                  <a:schemeClr val="dk1"/>
                </a:solidFill>
                <a:latin typeface="Courier New"/>
                <a:ea typeface="Courier New"/>
                <a:cs typeface="Courier New"/>
                <a:sym typeface="Courier New"/>
              </a:rPr>
              <a:t>loop</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if</a:t>
            </a: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then	</a:t>
            </a:r>
            <a:r>
              <a:rPr lang="en-GB" sz="1300" b="0" i="0" u="none" strike="noStrike" cap="none" dirty="0">
                <a:solidFill>
                  <a:schemeClr val="dk1"/>
                </a:solidFill>
                <a:latin typeface="Courier New"/>
                <a:ea typeface="Courier New"/>
                <a:cs typeface="Courier New"/>
                <a:sym typeface="Courier New"/>
              </a:rPr>
              <a:t>	</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if</a:t>
            </a: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 &lt;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then</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else</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 - </a:t>
            </a:r>
            <a:r>
              <a:rPr lang="en-GB" sz="1300" b="0" i="0" u="none" strike="noStrike" cap="none" dirty="0" err="1">
                <a:solidFill>
                  <a:schemeClr val="dk1"/>
                </a:solidFill>
                <a:latin typeface="Courier New"/>
                <a:ea typeface="Courier New"/>
                <a:cs typeface="Courier New"/>
                <a:sym typeface="Courier New"/>
              </a:rPr>
              <a:t>tmp_Y</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end if</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else</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0" i="0" u="none" strike="noStrike" cap="none" dirty="0" err="1">
                <a:solidFill>
                  <a:schemeClr val="dk1"/>
                </a:solidFill>
                <a:latin typeface="Courier New"/>
                <a:ea typeface="Courier New"/>
                <a:cs typeface="Courier New"/>
                <a:sym typeface="Courier New"/>
              </a:rPr>
              <a:t>Data_out</a:t>
            </a:r>
            <a:r>
              <a:rPr lang="en-GB" sz="1300" b="0" i="0" u="none" strike="noStrike" cap="none" dirty="0">
                <a:solidFill>
                  <a:schemeClr val="dk1"/>
                </a:solidFill>
                <a:latin typeface="Courier New"/>
                <a:ea typeface="Courier New"/>
                <a:cs typeface="Courier New"/>
                <a:sym typeface="Courier New"/>
              </a:rPr>
              <a:t> &lt;= </a:t>
            </a:r>
            <a:r>
              <a:rPr lang="en-GB" sz="1300" b="0" i="0" u="none" strike="noStrike" cap="none" dirty="0" err="1">
                <a:solidFill>
                  <a:schemeClr val="dk1"/>
                </a:solidFill>
                <a:latin typeface="Courier New"/>
                <a:ea typeface="Courier New"/>
                <a:cs typeface="Courier New"/>
                <a:sym typeface="Courier New"/>
              </a:rPr>
              <a:t>tmp_X</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end if</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end loop</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260"/>
              </a:spcBef>
              <a:spcAft>
                <a:spcPts val="0"/>
              </a:spcAft>
              <a:buClr>
                <a:schemeClr val="dk1"/>
              </a:buClr>
              <a:buSzPct val="25000"/>
              <a:buFont typeface="Arial"/>
              <a:buNone/>
            </a:pPr>
            <a:r>
              <a:rPr lang="en-GB" sz="1300" b="0" i="0" u="none" strike="noStrike" cap="none" dirty="0">
                <a:solidFill>
                  <a:schemeClr val="dk1"/>
                </a:solidFill>
                <a:latin typeface="Courier New"/>
                <a:ea typeface="Courier New"/>
                <a:cs typeface="Courier New"/>
                <a:sym typeface="Courier New"/>
              </a:rPr>
              <a:t>    </a:t>
            </a:r>
            <a:r>
              <a:rPr lang="en-GB" sz="1300" b="1" i="0" u="none" strike="noStrike" cap="none" dirty="0">
                <a:solidFill>
                  <a:schemeClr val="dk1"/>
                </a:solidFill>
                <a:latin typeface="Courier New"/>
                <a:ea typeface="Courier New"/>
                <a:cs typeface="Courier New"/>
                <a:sym typeface="Courier New"/>
              </a:rPr>
              <a:t>end process</a:t>
            </a:r>
            <a:r>
              <a:rPr lang="en-GB" sz="13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end </a:t>
            </a:r>
            <a:r>
              <a:rPr lang="en-GB" sz="1600" b="1" i="0" u="none" strike="noStrike" cap="none" dirty="0" err="1">
                <a:solidFill>
                  <a:schemeClr val="dk1"/>
                </a:solidFill>
                <a:latin typeface="Courier New"/>
                <a:ea typeface="Courier New"/>
                <a:cs typeface="Courier New"/>
                <a:sym typeface="Courier New"/>
              </a:rPr>
              <a:t>behav</a:t>
            </a:r>
            <a:r>
              <a:rPr lang="en-GB" sz="1600" b="0" i="0" u="none" strike="noStrike" cap="none" dirty="0">
                <a:solidFill>
                  <a:schemeClr val="dk1"/>
                </a:solidFill>
                <a:latin typeface="Courier New"/>
                <a:ea typeface="Courier New"/>
                <a:cs typeface="Courier New"/>
                <a:sym typeface="Courier New"/>
              </a:rPr>
              <a:t>;</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Shape 646"/>
          <p:cNvPicPr preferRelativeResize="0"/>
          <p:nvPr/>
        </p:nvPicPr>
        <p:blipFill rotWithShape="1">
          <a:blip r:embed="rId3">
            <a:alphaModFix/>
          </a:blip>
          <a:srcRect/>
          <a:stretch/>
        </p:blipFill>
        <p:spPr>
          <a:xfrm>
            <a:off x="5565011" y="1382379"/>
            <a:ext cx="2491041" cy="5205574"/>
          </a:xfrm>
          <a:prstGeom prst="rect">
            <a:avLst/>
          </a:prstGeom>
          <a:noFill/>
          <a:ln>
            <a:noFill/>
          </a:ln>
        </p:spPr>
      </p:pic>
      <p:sp>
        <p:nvSpPr>
          <p:cNvPr id="647" name="Shape 64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(FSMD)</a:t>
            </a:r>
          </a:p>
        </p:txBody>
      </p:sp>
      <p:sp>
        <p:nvSpPr>
          <p:cNvPr id="649" name="Shape 649"/>
          <p:cNvSpPr txBox="1"/>
          <p:nvPr/>
        </p:nvSpPr>
        <p:spPr>
          <a:xfrm>
            <a:off x="1460555" y="1785229"/>
            <a:ext cx="4104456" cy="1938991"/>
          </a:xfrm>
          <a:prstGeom prst="rect">
            <a:avLst/>
          </a:prstGeom>
          <a:noFill/>
          <a:ln>
            <a:noFill/>
          </a:ln>
        </p:spPr>
        <p:txBody>
          <a:bodyPr wrap="square" lIns="91425" tIns="45700" rIns="91425" bIns="45700" anchor="t" anchorCtr="0">
            <a:noAutofit/>
          </a:bodyPr>
          <a:lstStyle/>
          <a:p>
            <a:pPr marL="342900" marR="0" lvl="0" indent="-342900" algn="just" rtl="0">
              <a:spcBef>
                <a:spcPts val="0"/>
              </a:spcBef>
              <a:buClr>
                <a:schemeClr val="dk1"/>
              </a:buClr>
              <a:buSzPct val="100000"/>
              <a:buFont typeface="Noto Sans Symbols"/>
              <a:buChar char="▪"/>
            </a:pPr>
            <a:r>
              <a:rPr lang="en-GB" sz="2400" dirty="0">
                <a:solidFill>
                  <a:schemeClr val="dk1"/>
                </a:solidFill>
                <a:latin typeface="Calibri"/>
                <a:ea typeface="Calibri"/>
                <a:cs typeface="Calibri"/>
                <a:sym typeface="Calibri"/>
              </a:rPr>
              <a:t>The algorithm is converted in a complex “finite state machine” </a:t>
            </a:r>
          </a:p>
          <a:p>
            <a:pPr marL="342900" marR="0" lvl="0" indent="-342900" algn="just" rtl="0">
              <a:spcBef>
                <a:spcPts val="0"/>
              </a:spcBef>
              <a:buClr>
                <a:schemeClr val="dk1"/>
              </a:buClr>
              <a:buSzPct val="100000"/>
              <a:buFont typeface="Noto Sans Symbols"/>
              <a:buChar char="▪"/>
            </a:pPr>
            <a:r>
              <a:rPr lang="en-GB" sz="2400" dirty="0">
                <a:solidFill>
                  <a:schemeClr val="dk1"/>
                </a:solidFill>
                <a:latin typeface="Calibri"/>
                <a:ea typeface="Calibri"/>
                <a:cs typeface="Calibri"/>
                <a:sym typeface="Calibri"/>
              </a:rPr>
              <a:t>FSMD: finite-state machine with data</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5" name="Shape 655"/>
          <p:cNvSpPr/>
          <p:nvPr/>
        </p:nvSpPr>
        <p:spPr>
          <a:xfrm>
            <a:off x="1945202" y="1294561"/>
            <a:ext cx="5931702" cy="5112567"/>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56" name="Shape 656"/>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(FSMD)</a:t>
            </a:r>
          </a:p>
        </p:txBody>
      </p:sp>
      <p:sp>
        <p:nvSpPr>
          <p:cNvPr id="657" name="Shape 657"/>
          <p:cNvSpPr txBox="1">
            <a:spLocks noGrp="1"/>
          </p:cNvSpPr>
          <p:nvPr>
            <p:ph idx="1"/>
          </p:nvPr>
        </p:nvSpPr>
        <p:spPr>
          <a:xfrm>
            <a:off x="2027553" y="1294561"/>
            <a:ext cx="6912767"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library</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ieee</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use</a:t>
            </a:r>
            <a:r>
              <a:rPr lang="en-GB" sz="1600" b="0" i="0" u="none" strike="noStrike" cap="none" dirty="0">
                <a:solidFill>
                  <a:schemeClr val="dk1"/>
                </a:solidFill>
                <a:latin typeface="Courier New"/>
                <a:ea typeface="Courier New"/>
                <a:cs typeface="Courier New"/>
                <a:sym typeface="Courier New"/>
              </a:rPr>
              <a:t> ieee.std_logic_1164.all;</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use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ieee.</a:t>
            </a:r>
            <a:r>
              <a:rPr lang="en-GB" dirty="0" err="1">
                <a:solidFill>
                  <a:schemeClr val="dk1"/>
                </a:solidFill>
                <a:latin typeface="Courier New"/>
                <a:ea typeface="Courier New"/>
                <a:cs typeface="Courier New"/>
                <a:sym typeface="Courier New"/>
              </a:rPr>
              <a:t>numeric_std</a:t>
            </a:r>
            <a:r>
              <a:rPr lang="en-GB" sz="1600" b="0" i="0" u="none" strike="noStrike" cap="none" dirty="0" err="1">
                <a:solidFill>
                  <a:schemeClr val="dk1"/>
                </a:solidFill>
                <a:latin typeface="Courier New"/>
                <a:ea typeface="Courier New"/>
                <a:cs typeface="Courier New"/>
                <a:sym typeface="Courier New"/>
              </a:rPr>
              <a:t>.all</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entity</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gcd</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port</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clk</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std_logic</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rst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std_logic</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go_i</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std_logic</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x_i</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unsigned(3 </a:t>
            </a:r>
            <a:r>
              <a:rPr lang="en-GB" sz="1600" b="0"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y_i</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a:t>
            </a:r>
            <a:r>
              <a:rPr lang="en-GB" sz="1600" b="0" i="0" u="none" strike="noStrike" cap="none" dirty="0">
                <a:solidFill>
                  <a:schemeClr val="dk1"/>
                </a:solidFill>
                <a:latin typeface="Courier New"/>
                <a:ea typeface="Courier New"/>
                <a:cs typeface="Courier New"/>
                <a:sym typeface="Courier New"/>
              </a:rPr>
              <a:t> unsigned(3 </a:t>
            </a:r>
            <a:r>
              <a:rPr lang="en-GB" sz="1600" b="0"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d_o</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out</a:t>
            </a:r>
            <a:r>
              <a:rPr lang="en-GB" sz="1600" b="0" i="0" u="none" strike="noStrike" cap="none" dirty="0">
                <a:solidFill>
                  <a:schemeClr val="dk1"/>
                </a:solidFill>
                <a:latin typeface="Courier New"/>
                <a:ea typeface="Courier New"/>
                <a:cs typeface="Courier New"/>
                <a:sym typeface="Courier New"/>
              </a:rPr>
              <a:t> unsigned(3 </a:t>
            </a:r>
            <a:r>
              <a:rPr lang="en-GB" sz="1600" b="0"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end</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gcd</a:t>
            </a:r>
            <a:r>
              <a:rPr lang="en-GB" sz="1600" b="0" i="0" u="none" strike="noStrike" cap="none" dirty="0">
                <a:solidFill>
                  <a:schemeClr val="dk1"/>
                </a:solidFill>
                <a:latin typeface="Courier New"/>
                <a:ea typeface="Courier New"/>
                <a:cs typeface="Courier New"/>
                <a:sym typeface="Courier New"/>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Description goals</a:t>
            </a:r>
          </a:p>
        </p:txBody>
      </p:sp>
      <p:sp>
        <p:nvSpPr>
          <p:cNvPr id="176" name="Shape 176"/>
          <p:cNvSpPr txBox="1">
            <a:spLocks noGrp="1"/>
          </p:cNvSpPr>
          <p:nvPr>
            <p:ph idx="1"/>
          </p:nvPr>
        </p:nvSpPr>
        <p:spPr>
          <a:xfrm>
            <a:off x="1411106" y="1565469"/>
            <a:ext cx="4850663" cy="5073426"/>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A description language is not executable </a:t>
            </a:r>
          </a:p>
          <a:p>
            <a:pPr marL="342900" marR="0" lvl="0" indent="-342900" algn="just" rtl="0">
              <a:spcBef>
                <a:spcPts val="480"/>
              </a:spcBef>
              <a:spcAft>
                <a:spcPts val="0"/>
              </a:spcAft>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Digital circuit </a:t>
            </a:r>
            <a:r>
              <a:rPr lang="en-GB" sz="2000" dirty="0">
                <a:solidFill>
                  <a:schemeClr val="tx1"/>
                </a:solidFill>
                <a:latin typeface="Calibri" panose="020F0502020204030204" pitchFamily="34" charset="0"/>
                <a:cs typeface="Calibri" panose="020F0502020204030204" pitchFamily="34" charset="0"/>
              </a:rPr>
              <a:t>description</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 has the following goals:</a:t>
            </a:r>
          </a:p>
          <a:p>
            <a:pPr marL="742950" marR="0" lvl="1" indent="-285750" algn="just" rtl="0">
              <a:spcBef>
                <a:spcPts val="480"/>
              </a:spcBef>
              <a:spcAft>
                <a:spcPts val="0"/>
              </a:spcAft>
              <a:buClr>
                <a:schemeClr val="dk1"/>
              </a:buClr>
              <a:buSzPct val="100000"/>
              <a:buFont typeface="Noto Sans Symbols"/>
              <a:buChar char="▪"/>
            </a:pPr>
            <a:r>
              <a:rPr lang="en-GB" sz="2000" dirty="0">
                <a:solidFill>
                  <a:schemeClr val="tx1"/>
                </a:solidFill>
                <a:latin typeface="Calibri" panose="020F0502020204030204" pitchFamily="34" charset="0"/>
                <a:ea typeface="Calibri"/>
                <a:cs typeface="Calibri" panose="020F0502020204030204" pitchFamily="34" charset="0"/>
                <a:sym typeface="Calibri"/>
              </a:rPr>
              <a:t>S</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imulation: it is checked if the circuit behaviour has the expected trend.</a:t>
            </a:r>
          </a:p>
          <a:p>
            <a:pPr marL="742950" marR="0" lvl="1" indent="-285750" algn="just" rtl="0">
              <a:spcBef>
                <a:spcPts val="480"/>
              </a:spcBef>
              <a:spcAft>
                <a:spcPts val="0"/>
              </a:spcAft>
              <a:buClr>
                <a:schemeClr val="dk1"/>
              </a:buClr>
              <a:buSzPct val="100000"/>
              <a:buFont typeface="Noto Sans Symbols"/>
              <a:buChar char="▪"/>
            </a:pPr>
            <a:r>
              <a:rPr lang="en-GB" sz="2000" dirty="0">
                <a:solidFill>
                  <a:schemeClr val="tx1"/>
                </a:solidFill>
                <a:latin typeface="Calibri" panose="020F0502020204030204" pitchFamily="34" charset="0"/>
                <a:ea typeface="Calibri"/>
                <a:cs typeface="Calibri" panose="020F0502020204030204" pitchFamily="34" charset="0"/>
                <a:sym typeface="Calibri"/>
              </a:rPr>
              <a:t>S</a:t>
            </a: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ynthesis: a final implementation is produced starting from the HDL.</a:t>
            </a:r>
            <a:endParaRPr lang="en-GB" sz="2000" dirty="0">
              <a:solidFill>
                <a:schemeClr val="tx1"/>
              </a:solidFill>
              <a:latin typeface="Calibri" panose="020F0502020204030204" pitchFamily="34" charset="0"/>
              <a:cs typeface="Calibri" panose="020F0502020204030204" pitchFamily="34" charset="0"/>
            </a:endParaRPr>
          </a:p>
          <a:p>
            <a:pPr marL="342900" marR="0" lvl="0" indent="-342900" algn="just" rtl="0">
              <a:spcBef>
                <a:spcPts val="480"/>
              </a:spcBef>
              <a:buClr>
                <a:schemeClr val="dk1"/>
              </a:buClr>
              <a:buSzPct val="100000"/>
              <a:buFont typeface="Noto Sans Symbols"/>
              <a:buChar char="▪"/>
            </a:pPr>
            <a:r>
              <a:rPr lang="en-GB" sz="2000" b="0" i="0" u="none" strike="noStrike" cap="none" dirty="0">
                <a:solidFill>
                  <a:schemeClr val="tx1"/>
                </a:solidFill>
                <a:latin typeface="Calibri" panose="020F0502020204030204" pitchFamily="34" charset="0"/>
                <a:ea typeface="Calibri"/>
                <a:cs typeface="Calibri" panose="020F0502020204030204" pitchFamily="34" charset="0"/>
                <a:sym typeface="Calibri"/>
              </a:rPr>
              <a:t>Not all the constructs that can be simulated are synthesizable.</a:t>
            </a:r>
          </a:p>
        </p:txBody>
      </p:sp>
      <p:sp>
        <p:nvSpPr>
          <p:cNvPr id="178" name="Shape 178"/>
          <p:cNvSpPr/>
          <p:nvPr/>
        </p:nvSpPr>
        <p:spPr>
          <a:xfrm>
            <a:off x="6948264" y="1559532"/>
            <a:ext cx="1738536" cy="648071"/>
          </a:xfrm>
          <a:prstGeom prst="rect">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Digital</a:t>
            </a:r>
          </a:p>
          <a:p>
            <a:pPr marL="0" marR="0" lvl="0" indent="0" algn="ctr" rtl="0">
              <a:spcBef>
                <a:spcPts val="0"/>
              </a:spcBef>
              <a:buSzPct val="25000"/>
              <a:buNone/>
            </a:pPr>
            <a:r>
              <a:rPr lang="en-GB" sz="1800">
                <a:solidFill>
                  <a:schemeClr val="dk1"/>
                </a:solidFill>
                <a:latin typeface="Calibri"/>
                <a:ea typeface="Calibri"/>
                <a:cs typeface="Calibri"/>
                <a:sym typeface="Calibri"/>
              </a:rPr>
              <a:t>Circuit Design</a:t>
            </a:r>
          </a:p>
        </p:txBody>
      </p:sp>
      <p:sp>
        <p:nvSpPr>
          <p:cNvPr id="179" name="Shape 179"/>
          <p:cNvSpPr/>
          <p:nvPr/>
        </p:nvSpPr>
        <p:spPr>
          <a:xfrm>
            <a:off x="6948264" y="2625490"/>
            <a:ext cx="1738536" cy="648071"/>
          </a:xfrm>
          <a:prstGeom prst="rect">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Hardware description</a:t>
            </a:r>
          </a:p>
        </p:txBody>
      </p:sp>
      <p:sp>
        <p:nvSpPr>
          <p:cNvPr id="180" name="Shape 180"/>
          <p:cNvSpPr/>
          <p:nvPr/>
        </p:nvSpPr>
        <p:spPr>
          <a:xfrm>
            <a:off x="6948264" y="3633601"/>
            <a:ext cx="1738536" cy="648071"/>
          </a:xfrm>
          <a:prstGeom prst="rect">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Simulation</a:t>
            </a:r>
          </a:p>
        </p:txBody>
      </p:sp>
      <p:cxnSp>
        <p:nvCxnSpPr>
          <p:cNvPr id="181" name="Shape 181"/>
          <p:cNvCxnSpPr>
            <a:stCxn id="178" idx="2"/>
            <a:endCxn id="179" idx="0"/>
          </p:cNvCxnSpPr>
          <p:nvPr/>
        </p:nvCxnSpPr>
        <p:spPr>
          <a:xfrm>
            <a:off x="7817532" y="2207604"/>
            <a:ext cx="0" cy="417900"/>
          </a:xfrm>
          <a:prstGeom prst="straightConnector1">
            <a:avLst/>
          </a:prstGeom>
          <a:noFill/>
          <a:ln w="9525" cap="flat" cmpd="sng">
            <a:solidFill>
              <a:srgbClr val="4A7DBA"/>
            </a:solidFill>
            <a:prstDash val="solid"/>
            <a:round/>
            <a:headEnd type="none" w="med" len="med"/>
            <a:tailEnd type="triangle" w="lg" len="lg"/>
          </a:ln>
        </p:spPr>
      </p:cxnSp>
      <p:cxnSp>
        <p:nvCxnSpPr>
          <p:cNvPr id="182" name="Shape 182"/>
          <p:cNvCxnSpPr>
            <a:stCxn id="179" idx="2"/>
            <a:endCxn id="180" idx="0"/>
          </p:cNvCxnSpPr>
          <p:nvPr/>
        </p:nvCxnSpPr>
        <p:spPr>
          <a:xfrm>
            <a:off x="7817532" y="3273562"/>
            <a:ext cx="0" cy="360000"/>
          </a:xfrm>
          <a:prstGeom prst="straightConnector1">
            <a:avLst/>
          </a:prstGeom>
          <a:noFill/>
          <a:ln w="9525" cap="flat" cmpd="sng">
            <a:solidFill>
              <a:srgbClr val="4A7DBA"/>
            </a:solidFill>
            <a:prstDash val="solid"/>
            <a:round/>
            <a:headEnd type="none" w="med" len="med"/>
            <a:tailEnd type="triangle" w="lg" len="lg"/>
          </a:ln>
        </p:spPr>
      </p:cxnSp>
      <p:cxnSp>
        <p:nvCxnSpPr>
          <p:cNvPr id="183" name="Shape 183"/>
          <p:cNvCxnSpPr>
            <a:stCxn id="180" idx="3"/>
            <a:endCxn id="179" idx="3"/>
          </p:cNvCxnSpPr>
          <p:nvPr/>
        </p:nvCxnSpPr>
        <p:spPr>
          <a:xfrm rot="10800000" flipH="1">
            <a:off x="8686800" y="2949637"/>
            <a:ext cx="600" cy="1008000"/>
          </a:xfrm>
          <a:prstGeom prst="bentConnector3">
            <a:avLst>
              <a:gd name="adj1" fmla="val 38100000"/>
            </a:avLst>
          </a:prstGeom>
          <a:noFill/>
          <a:ln w="9525" cap="flat" cmpd="sng">
            <a:solidFill>
              <a:srgbClr val="4A7DBA"/>
            </a:solidFill>
            <a:prstDash val="solid"/>
            <a:round/>
            <a:headEnd type="none" w="med" len="med"/>
            <a:tailEnd type="triangle" w="lg" len="lg"/>
          </a:ln>
        </p:spPr>
      </p:cxnSp>
      <p:sp>
        <p:nvSpPr>
          <p:cNvPr id="184" name="Shape 184"/>
          <p:cNvSpPr/>
          <p:nvPr/>
        </p:nvSpPr>
        <p:spPr>
          <a:xfrm>
            <a:off x="6948264" y="4881253"/>
            <a:ext cx="1738536" cy="648071"/>
          </a:xfrm>
          <a:prstGeom prst="rect">
            <a:avLst/>
          </a:prstGeom>
          <a:noFill/>
          <a:ln w="25400" cap="flat" cmpd="sng">
            <a:solidFill>
              <a:srgbClr val="395E89"/>
            </a:solidFill>
            <a:prstDash val="solid"/>
            <a:round/>
            <a:headEnd type="none" w="med" len="med"/>
            <a:tailEnd type="none" w="med" len="med"/>
          </a:ln>
        </p:spPr>
        <p:txBody>
          <a:bodyPr wrap="square" lIns="91425" tIns="45700" rIns="91425" bIns="45700" anchor="ctr" anchorCtr="0">
            <a:noAutofit/>
          </a:bodyPr>
          <a:lstStyle/>
          <a:p>
            <a:pPr marL="0" marR="0" lvl="0" indent="0" algn="ctr" rtl="0">
              <a:spcBef>
                <a:spcPts val="0"/>
              </a:spcBef>
              <a:buSzPct val="25000"/>
              <a:buNone/>
            </a:pPr>
            <a:r>
              <a:rPr lang="en-GB" sz="1800">
                <a:solidFill>
                  <a:schemeClr val="dk1"/>
                </a:solidFill>
                <a:latin typeface="Calibri"/>
                <a:ea typeface="Calibri"/>
                <a:cs typeface="Calibri"/>
                <a:sym typeface="Calibri"/>
              </a:rPr>
              <a:t>Synthesis</a:t>
            </a:r>
          </a:p>
        </p:txBody>
      </p:sp>
      <p:cxnSp>
        <p:nvCxnSpPr>
          <p:cNvPr id="185" name="Shape 185"/>
          <p:cNvCxnSpPr>
            <a:endCxn id="184" idx="0"/>
          </p:cNvCxnSpPr>
          <p:nvPr/>
        </p:nvCxnSpPr>
        <p:spPr>
          <a:xfrm>
            <a:off x="7817532" y="4281553"/>
            <a:ext cx="0" cy="599700"/>
          </a:xfrm>
          <a:prstGeom prst="straightConnector1">
            <a:avLst/>
          </a:prstGeom>
          <a:noFill/>
          <a:ln w="9525" cap="flat" cmpd="sng">
            <a:solidFill>
              <a:srgbClr val="4A7DBA"/>
            </a:solidFill>
            <a:prstDash val="solid"/>
            <a:round/>
            <a:headEnd type="none" w="med" len="med"/>
            <a:tailEnd type="triangle" w="lg" len="lg"/>
          </a:ln>
        </p:spPr>
      </p:cxnSp>
      <p:cxnSp>
        <p:nvCxnSpPr>
          <p:cNvPr id="15" name="Shape 183">
            <a:extLst>
              <a:ext uri="{FF2B5EF4-FFF2-40B4-BE49-F238E27FC236}">
                <a16:creationId xmlns:a16="http://schemas.microsoft.com/office/drawing/2014/main" id="{BC2264EB-4D09-4F34-9488-FEDB8B96D0D2}"/>
              </a:ext>
            </a:extLst>
          </p:cNvPr>
          <p:cNvCxnSpPr>
            <a:cxnSpLocks/>
            <a:endCxn id="178" idx="3"/>
          </p:cNvCxnSpPr>
          <p:nvPr/>
        </p:nvCxnSpPr>
        <p:spPr>
          <a:xfrm rot="5400000" flipH="1" flipV="1">
            <a:off x="7643234" y="2922778"/>
            <a:ext cx="2082776" cy="4356"/>
          </a:xfrm>
          <a:prstGeom prst="bentConnector4">
            <a:avLst>
              <a:gd name="adj1" fmla="val 827"/>
              <a:gd name="adj2" fmla="val 5347934"/>
            </a:avLst>
          </a:prstGeom>
          <a:noFill/>
          <a:ln w="9525" cap="flat" cmpd="sng">
            <a:solidFill>
              <a:srgbClr val="4A7DBA"/>
            </a:solidFill>
            <a:prstDash val="solid"/>
            <a:round/>
            <a:headEnd type="none" w="med" len="med"/>
            <a:tailEnd type="triangle" w="lg" len="lg"/>
          </a:ln>
        </p:spPr>
      </p:cxnSp>
      <p:cxnSp>
        <p:nvCxnSpPr>
          <p:cNvPr id="19" name="Shape 183">
            <a:extLst>
              <a:ext uri="{FF2B5EF4-FFF2-40B4-BE49-F238E27FC236}">
                <a16:creationId xmlns:a16="http://schemas.microsoft.com/office/drawing/2014/main" id="{CC34213C-B308-42AE-8199-83420F8EDD9F}"/>
              </a:ext>
            </a:extLst>
          </p:cNvPr>
          <p:cNvCxnSpPr>
            <a:cxnSpLocks/>
          </p:cNvCxnSpPr>
          <p:nvPr/>
        </p:nvCxnSpPr>
        <p:spPr>
          <a:xfrm rot="5400000" flipH="1" flipV="1">
            <a:off x="8203475" y="4458377"/>
            <a:ext cx="1232260" cy="230778"/>
          </a:xfrm>
          <a:prstGeom prst="bentConnector3">
            <a:avLst>
              <a:gd name="adj1" fmla="val 177"/>
            </a:avLst>
          </a:prstGeom>
          <a:noFill/>
          <a:ln w="9525" cap="flat" cmpd="sng">
            <a:solidFill>
              <a:srgbClr val="4A7DBA"/>
            </a:solidFill>
            <a:prstDash val="solid"/>
            <a:round/>
            <a:headEnd type="none" w="med" len="med"/>
            <a:tailEnd type="triangle" w="lg" len="lg"/>
          </a:ln>
        </p:spPr>
      </p:cxn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p:nvPr/>
        </p:nvSpPr>
        <p:spPr>
          <a:xfrm>
            <a:off x="1945201" y="1386001"/>
            <a:ext cx="6589199" cy="5112567"/>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65" name="Shape 66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(FSMD)</a:t>
            </a:r>
          </a:p>
        </p:txBody>
      </p:sp>
      <p:sp>
        <p:nvSpPr>
          <p:cNvPr id="666" name="Shape 666"/>
          <p:cNvSpPr txBox="1">
            <a:spLocks noGrp="1"/>
          </p:cNvSpPr>
          <p:nvPr>
            <p:ph idx="1"/>
          </p:nvPr>
        </p:nvSpPr>
        <p:spPr>
          <a:xfrm>
            <a:off x="1945201" y="1386001"/>
            <a:ext cx="6589199"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architecture</a:t>
            </a:r>
            <a:r>
              <a:rPr lang="en-GB" sz="1600" b="0" i="0" u="none" strike="noStrike" cap="none" dirty="0">
                <a:solidFill>
                  <a:schemeClr val="dk1"/>
                </a:solidFill>
                <a:latin typeface="Courier New"/>
                <a:ea typeface="Courier New"/>
                <a:cs typeface="Courier New"/>
                <a:sym typeface="Courier New"/>
              </a:rPr>
              <a:t> FSMD </a:t>
            </a:r>
            <a:r>
              <a:rPr lang="en-GB" sz="1600" b="1" i="0" u="none" strike="noStrike" cap="none" dirty="0">
                <a:solidFill>
                  <a:schemeClr val="dk1"/>
                </a:solidFill>
                <a:latin typeface="Courier New"/>
                <a:ea typeface="Courier New"/>
                <a:cs typeface="Courier New"/>
                <a:sym typeface="Courier New"/>
              </a:rPr>
              <a:t>of</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gcd</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process</a:t>
            </a:r>
            <a:r>
              <a:rPr lang="en-GB" sz="1600" b="0" i="0" u="none" strike="noStrike" cap="none" dirty="0">
                <a:solidFill>
                  <a:schemeClr val="dk1"/>
                </a:solidFill>
                <a:latin typeface="Courier New"/>
                <a:ea typeface="Courier New"/>
                <a:cs typeface="Courier New"/>
                <a:sym typeface="Courier New"/>
              </a:rPr>
              <a:t>(</a:t>
            </a:r>
            <a:r>
              <a:rPr lang="en-GB" sz="1600" b="0" i="0" u="none" strike="noStrike" cap="none" dirty="0" err="1">
                <a:solidFill>
                  <a:schemeClr val="dk1"/>
                </a:solidFill>
                <a:latin typeface="Courier New"/>
                <a:ea typeface="Courier New"/>
                <a:cs typeface="Courier New"/>
                <a:sym typeface="Courier New"/>
              </a:rPr>
              <a:t>rst</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clk</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 define states using variable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type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S_Type</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is</a:t>
            </a:r>
            <a:r>
              <a:rPr lang="en-GB" sz="1600" b="0" i="0" u="none" strike="noStrike" cap="none" dirty="0">
                <a:solidFill>
                  <a:schemeClr val="dk1"/>
                </a:solidFill>
                <a:latin typeface="Courier New"/>
                <a:ea typeface="Courier New"/>
                <a:cs typeface="Courier New"/>
                <a:sym typeface="Courier New"/>
              </a:rPr>
              <a:t> (ST0, ST1, ST2);</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variable</a:t>
            </a:r>
            <a:r>
              <a:rPr lang="en-GB" sz="1600" b="0" i="0" u="none" strike="noStrike" cap="none" dirty="0">
                <a:solidFill>
                  <a:schemeClr val="dk1"/>
                </a:solidFill>
                <a:latin typeface="Courier New"/>
                <a:ea typeface="Courier New"/>
                <a:cs typeface="Courier New"/>
                <a:sym typeface="Courier New"/>
              </a:rPr>
              <a:t> State: </a:t>
            </a:r>
            <a:r>
              <a:rPr lang="en-GB" sz="1600" b="0" i="0" u="none" strike="noStrike" cap="none" dirty="0" err="1">
                <a:solidFill>
                  <a:schemeClr val="dk1"/>
                </a:solidFill>
                <a:latin typeface="Courier New"/>
                <a:ea typeface="Courier New"/>
                <a:cs typeface="Courier New"/>
                <a:sym typeface="Courier New"/>
              </a:rPr>
              <a:t>S_Type</a:t>
            </a:r>
            <a:r>
              <a:rPr lang="en-GB" sz="1600" b="0" i="0" u="none" strike="noStrike" cap="none" dirty="0">
                <a:solidFill>
                  <a:schemeClr val="dk1"/>
                </a:solidFill>
                <a:latin typeface="Courier New"/>
                <a:ea typeface="Courier New"/>
                <a:cs typeface="Courier New"/>
                <a:sym typeface="Courier New"/>
              </a:rPr>
              <a:t> := ST0 ;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variable</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unsigned</a:t>
            </a:r>
            <a:r>
              <a:rPr lang="en-GB" sz="1600" b="0" i="0" u="none" strike="noStrike" cap="none" dirty="0">
                <a:solidFill>
                  <a:schemeClr val="dk1"/>
                </a:solidFill>
                <a:latin typeface="Courier New"/>
                <a:ea typeface="Courier New"/>
                <a:cs typeface="Courier New"/>
                <a:sym typeface="Courier New"/>
              </a:rPr>
              <a:t>(3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process</a:t>
            </a: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end</a:t>
            </a:r>
            <a:r>
              <a:rPr lang="en-GB" sz="1600" b="0" i="0" u="none" strike="noStrike" cap="none" dirty="0">
                <a:solidFill>
                  <a:schemeClr val="dk1"/>
                </a:solidFill>
                <a:latin typeface="Courier New"/>
                <a:ea typeface="Courier New"/>
                <a:cs typeface="Courier New"/>
                <a:sym typeface="Courier New"/>
              </a:rPr>
              <a:t> FSMD;</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Shape 673"/>
          <p:cNvSpPr/>
          <p:nvPr/>
        </p:nvSpPr>
        <p:spPr>
          <a:xfrm>
            <a:off x="1945201" y="1534292"/>
            <a:ext cx="6589199" cy="4853446"/>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74" name="Shape 67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(FSMD)</a:t>
            </a:r>
          </a:p>
        </p:txBody>
      </p:sp>
      <p:sp>
        <p:nvSpPr>
          <p:cNvPr id="675" name="Shape 675"/>
          <p:cNvSpPr txBox="1">
            <a:spLocks noGrp="1"/>
          </p:cNvSpPr>
          <p:nvPr>
            <p:ph idx="1"/>
          </p:nvPr>
        </p:nvSpPr>
        <p:spPr>
          <a:xfrm>
            <a:off x="1945201" y="1534291"/>
            <a:ext cx="8291263"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if</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rst</a:t>
            </a:r>
            <a:r>
              <a:rPr lang="en-GB" sz="1600" b="0" i="0" u="none" strike="noStrike" cap="none" dirty="0">
                <a:solidFill>
                  <a:schemeClr val="dk1"/>
                </a:solidFill>
                <a:latin typeface="Courier New"/>
                <a:ea typeface="Courier New"/>
                <a:cs typeface="Courier New"/>
                <a:sym typeface="Courier New"/>
              </a:rPr>
              <a:t>='1') </a:t>
            </a:r>
            <a:r>
              <a:rPr lang="en-GB" sz="1600" b="1" i="0" u="none" strike="noStrike" cap="none" dirty="0">
                <a:solidFill>
                  <a:schemeClr val="dk1"/>
                </a:solidFill>
                <a:latin typeface="Courier New"/>
                <a:ea typeface="Courier New"/>
                <a:cs typeface="Courier New"/>
                <a:sym typeface="Courier New"/>
              </a:rPr>
              <a:t>then</a:t>
            </a:r>
            <a:r>
              <a:rPr lang="en-GB" sz="1600" b="0" i="0" u="none" strike="noStrike" cap="none" dirty="0">
                <a:solidFill>
                  <a:schemeClr val="dk1"/>
                </a:solidFill>
                <a:latin typeface="Courier New"/>
                <a:ea typeface="Courier New"/>
                <a:cs typeface="Courier New"/>
                <a:sym typeface="Courier New"/>
              </a:rPr>
              <a:t>		    -- initialization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d_o</a:t>
            </a:r>
            <a:r>
              <a:rPr lang="en-GB" sz="1600" b="0" i="0" u="none" strike="noStrike" cap="none" dirty="0">
                <a:solidFill>
                  <a:schemeClr val="dk1"/>
                </a:solidFill>
                <a:latin typeface="Courier New"/>
                <a:ea typeface="Courier New"/>
                <a:cs typeface="Courier New"/>
                <a:sym typeface="Courier New"/>
              </a:rPr>
              <a:t> &lt;= "0000";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err="1">
                <a:solidFill>
                  <a:schemeClr val="dk1"/>
                </a:solidFill>
                <a:latin typeface="Courier New"/>
                <a:ea typeface="Courier New"/>
                <a:cs typeface="Courier New"/>
                <a:sym typeface="Courier New"/>
              </a:rPr>
              <a:t>elsif</a:t>
            </a:r>
            <a:r>
              <a:rPr lang="en-GB" sz="1600" b="1" i="0" u="none" strike="noStrike" cap="none" dirty="0">
                <a:solidFill>
                  <a:schemeClr val="dk1"/>
                </a:solidFill>
                <a:latin typeface="Courier New"/>
                <a:ea typeface="Courier New"/>
                <a:cs typeface="Courier New"/>
                <a:sym typeface="Courier New"/>
              </a:rPr>
              <a:t> </a:t>
            </a:r>
            <a:r>
              <a:rPr lang="en-GB" sz="1600" b="0" i="0" u="none" strike="noStrike" cap="none" dirty="0">
                <a:solidFill>
                  <a:schemeClr val="dk1"/>
                </a:solidFill>
                <a:latin typeface="Courier New"/>
                <a:ea typeface="Courier New"/>
                <a:cs typeface="Courier New"/>
                <a:sym typeface="Courier New"/>
              </a:rPr>
              <a:t>(</a:t>
            </a:r>
            <a:r>
              <a:rPr lang="en-GB" sz="1600" b="0" i="0" u="none" strike="noStrike" cap="none" dirty="0" err="1">
                <a:solidFill>
                  <a:schemeClr val="dk1"/>
                </a:solidFill>
                <a:latin typeface="Courier New"/>
                <a:ea typeface="Courier New"/>
                <a:cs typeface="Courier New"/>
                <a:sym typeface="Courier New"/>
              </a:rPr>
              <a:t>clk'event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and</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clk</a:t>
            </a:r>
            <a:r>
              <a:rPr lang="en-GB" sz="1600" b="0" i="0" u="none" strike="noStrike" cap="none" dirty="0">
                <a:solidFill>
                  <a:schemeClr val="dk1"/>
                </a:solidFill>
                <a:latin typeface="Courier New"/>
                <a:ea typeface="Courier New"/>
                <a:cs typeface="Courier New"/>
                <a:sym typeface="Courier New"/>
              </a:rPr>
              <a:t>='1') </a:t>
            </a:r>
            <a:r>
              <a:rPr lang="en-GB" sz="1600" b="1" i="0" u="none" strike="noStrike" cap="none" dirty="0">
                <a:solidFill>
                  <a:schemeClr val="dk1"/>
                </a:solidFill>
                <a:latin typeface="Courier New"/>
                <a:ea typeface="Courier New"/>
                <a:cs typeface="Courier New"/>
                <a:sym typeface="Courier New"/>
              </a:rPr>
              <a:t>then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case</a:t>
            </a:r>
            <a:r>
              <a:rPr lang="en-GB" sz="1600" b="0" i="0" u="none" strike="noStrike" cap="none" dirty="0">
                <a:solidFill>
                  <a:schemeClr val="dk1"/>
                </a:solidFill>
                <a:latin typeface="Courier New"/>
                <a:ea typeface="Courier New"/>
                <a:cs typeface="Courier New"/>
                <a:sym typeface="Courier New"/>
              </a:rPr>
              <a:t> State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when</a:t>
            </a:r>
            <a:r>
              <a:rPr lang="en-GB" sz="1600" b="0" i="0" u="none" strike="noStrike" cap="none" dirty="0">
                <a:solidFill>
                  <a:schemeClr val="dk1"/>
                </a:solidFill>
                <a:latin typeface="Courier New"/>
                <a:ea typeface="Courier New"/>
                <a:cs typeface="Courier New"/>
                <a:sym typeface="Courier New"/>
              </a:rPr>
              <a:t> ST0 =&gt;		    -- starting</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if</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go_i</a:t>
            </a:r>
            <a:r>
              <a:rPr lang="en-GB" sz="1600" b="0" i="0" u="none" strike="noStrike" cap="none" dirty="0">
                <a:solidFill>
                  <a:schemeClr val="dk1"/>
                </a:solidFill>
                <a:latin typeface="Courier New"/>
                <a:ea typeface="Courier New"/>
                <a:cs typeface="Courier New"/>
                <a:sym typeface="Courier New"/>
              </a:rPr>
              <a:t>='1') </a:t>
            </a:r>
            <a:r>
              <a:rPr lang="en-GB" sz="1600" b="1" i="0" u="none" strike="noStrike" cap="none" dirty="0">
                <a:solidFill>
                  <a:schemeClr val="dk1"/>
                </a:solidFill>
                <a:latin typeface="Courier New"/>
                <a:ea typeface="Courier New"/>
                <a:cs typeface="Courier New"/>
                <a:sym typeface="Courier New"/>
              </a:rPr>
              <a:t>then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x_i</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y_i</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ST1;</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else</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if</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when</a:t>
            </a:r>
            <a:r>
              <a:rPr lang="en-GB" sz="1600" b="0" i="0" u="none" strike="noStrike" cap="none" dirty="0">
                <a:solidFill>
                  <a:schemeClr val="dk1"/>
                </a:solidFill>
                <a:latin typeface="Courier New"/>
                <a:ea typeface="Courier New"/>
                <a:cs typeface="Courier New"/>
                <a:sym typeface="Courier New"/>
              </a:rPr>
              <a:t> ST1 =&gt;		    -- idle state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ST2;</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Shape 682"/>
          <p:cNvSpPr/>
          <p:nvPr/>
        </p:nvSpPr>
        <p:spPr>
          <a:xfrm>
            <a:off x="1945201" y="1346813"/>
            <a:ext cx="6589199" cy="5112567"/>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83" name="Shape 68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Example: GCD Calculator (FSMD)</a:t>
            </a:r>
          </a:p>
        </p:txBody>
      </p:sp>
      <p:sp>
        <p:nvSpPr>
          <p:cNvPr id="684" name="Shape 684"/>
          <p:cNvSpPr txBox="1">
            <a:spLocks noGrp="1"/>
          </p:cNvSpPr>
          <p:nvPr>
            <p:ph idx="1"/>
          </p:nvPr>
        </p:nvSpPr>
        <p:spPr>
          <a:xfrm>
            <a:off x="1945201" y="1346813"/>
            <a:ext cx="8291263"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when</a:t>
            </a:r>
            <a:r>
              <a:rPr lang="en-GB" sz="1600" b="0" i="0" u="none" strike="noStrike" cap="none" dirty="0">
                <a:solidFill>
                  <a:schemeClr val="dk1"/>
                </a:solidFill>
                <a:latin typeface="Courier New"/>
                <a:ea typeface="Courier New"/>
                <a:cs typeface="Courier New"/>
                <a:sym typeface="Courier New"/>
              </a:rPr>
              <a:t> ST2 =&gt;		    -- computation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if</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then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if</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&lt;</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then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else</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 </a:t>
            </a:r>
            <a:r>
              <a:rPr lang="en-GB" sz="1600" b="0" i="0" u="none" strike="noStrike" cap="none" dirty="0" err="1">
                <a:solidFill>
                  <a:schemeClr val="dk1"/>
                </a:solidFill>
                <a:latin typeface="Courier New"/>
                <a:ea typeface="Courier New"/>
                <a:cs typeface="Courier New"/>
                <a:sym typeface="Courier New"/>
              </a:rPr>
              <a:t>Data_Y</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if</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ST1;</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else</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d_o</a:t>
            </a:r>
            <a:r>
              <a:rPr lang="en-GB" sz="1600" b="0" i="0" u="none" strike="noStrike" cap="none" dirty="0">
                <a:solidFill>
                  <a:schemeClr val="dk1"/>
                </a:solidFill>
                <a:latin typeface="Courier New"/>
                <a:ea typeface="Courier New"/>
                <a:cs typeface="Courier New"/>
                <a:sym typeface="Courier New"/>
              </a:rPr>
              <a:t> &lt;=</a:t>
            </a:r>
            <a:r>
              <a:rPr lang="en-GB" sz="1600" b="0" i="0" u="none" strike="noStrike" cap="none" dirty="0" err="1">
                <a:solidFill>
                  <a:schemeClr val="dk1"/>
                </a:solidFill>
                <a:latin typeface="Courier New"/>
                <a:ea typeface="Courier New"/>
                <a:cs typeface="Courier New"/>
                <a:sym typeface="Courier New"/>
              </a:rPr>
              <a:t>Data_X</a:t>
            </a:r>
            <a:r>
              <a:rPr lang="en-GB" sz="1600" b="0" i="0" u="none" strike="noStrike" cap="none" dirty="0">
                <a:solidFill>
                  <a:schemeClr val="dk1"/>
                </a:solidFill>
                <a:latin typeface="Courier New"/>
                <a:ea typeface="Courier New"/>
                <a:cs typeface="Courier New"/>
                <a:sym typeface="Courier New"/>
              </a:rPr>
              <a:t>;       -- done</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if</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when others</a:t>
            </a:r>
            <a:r>
              <a:rPr lang="en-GB" sz="1600" b="0" i="0" u="none" strike="noStrike" cap="none" dirty="0">
                <a:solidFill>
                  <a:schemeClr val="dk1"/>
                </a:solidFill>
                <a:latin typeface="Courier New"/>
                <a:ea typeface="Courier New"/>
                <a:cs typeface="Courier New"/>
                <a:sym typeface="Courier New"/>
              </a:rPr>
              <a:t> =&gt;		    -- go back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d_o</a:t>
            </a:r>
            <a:r>
              <a:rPr lang="en-GB" sz="1600" b="0" i="0" u="none" strike="noStrike" cap="none" dirty="0">
                <a:solidFill>
                  <a:schemeClr val="dk1"/>
                </a:solidFill>
                <a:latin typeface="Courier New"/>
                <a:ea typeface="Courier New"/>
                <a:cs typeface="Courier New"/>
                <a:sym typeface="Courier New"/>
              </a:rPr>
              <a:t> &lt;= "ZZZZ";</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State := ST0;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case</a:t>
            </a: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if</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Shape 713"/>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pic>
        <p:nvPicPr>
          <p:cNvPr id="715" name="Shape 715"/>
          <p:cNvPicPr preferRelativeResize="0"/>
          <p:nvPr/>
        </p:nvPicPr>
        <p:blipFill rotWithShape="1">
          <a:blip r:embed="rId3">
            <a:alphaModFix/>
          </a:blip>
          <a:srcRect/>
          <a:stretch/>
        </p:blipFill>
        <p:spPr>
          <a:xfrm>
            <a:off x="1945201" y="1425190"/>
            <a:ext cx="6236041" cy="50229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Shape 721"/>
          <p:cNvSpPr/>
          <p:nvPr/>
        </p:nvSpPr>
        <p:spPr>
          <a:xfrm>
            <a:off x="1945201" y="1946366"/>
            <a:ext cx="6589199" cy="3317965"/>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22" name="Shape 72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sp>
        <p:nvSpPr>
          <p:cNvPr id="723" name="Shape 723"/>
          <p:cNvSpPr txBox="1">
            <a:spLocks noGrp="1"/>
          </p:cNvSpPr>
          <p:nvPr>
            <p:ph idx="1"/>
          </p:nvPr>
        </p:nvSpPr>
        <p:spPr>
          <a:xfrm>
            <a:off x="1945202" y="1353182"/>
            <a:ext cx="6271336"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endParaRPr lang="en-GB" sz="1400" b="1" i="0" u="none" strike="noStrike" cap="none"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endParaRPr lang="en-GB" sz="1400" b="1"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endParaRPr lang="en-GB" sz="1400" b="1" i="0" u="none" strike="noStrike" cap="none"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endParaRPr lang="en-GB" sz="1400" b="1"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endParaRPr lang="en-GB" sz="1400" b="1" i="0" u="none" strike="noStrike" cap="none"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endParaRPr lang="en-GB" sz="1400" b="1" dirty="0">
              <a:solidFill>
                <a:schemeClr val="dk1"/>
              </a:solidFill>
              <a:latin typeface="Courier New"/>
              <a:ea typeface="Courier New"/>
              <a:cs typeface="Courier New"/>
              <a:sym typeface="Courier New"/>
            </a:endParaRPr>
          </a:p>
          <a:p>
            <a:pPr marL="0" marR="0" lvl="0" indent="0" algn="l" rtl="0">
              <a:spcBef>
                <a:spcPts val="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entity</a:t>
            </a:r>
            <a:r>
              <a:rPr lang="en-GB" sz="1400" b="0" i="0" u="none" strike="noStrike" cap="none" dirty="0">
                <a:solidFill>
                  <a:schemeClr val="dk1"/>
                </a:solidFill>
                <a:latin typeface="Courier New"/>
                <a:ea typeface="Courier New"/>
                <a:cs typeface="Courier New"/>
                <a:sym typeface="Courier New"/>
              </a:rPr>
              <a:t> mux </a:t>
            </a:r>
            <a:r>
              <a:rPr lang="en-GB" sz="1400" b="1" i="0" u="none" strike="noStrike" cap="none" dirty="0">
                <a:solidFill>
                  <a:schemeClr val="dk1"/>
                </a:solidFill>
                <a:latin typeface="Courier New"/>
                <a:ea typeface="Courier New"/>
                <a:cs typeface="Courier New"/>
                <a:sym typeface="Courier New"/>
              </a:rPr>
              <a:t>is</a:t>
            </a:r>
            <a:r>
              <a:rPr lang="en-GB" sz="1400" b="0" i="0" u="none" strike="noStrike" cap="none" dirty="0">
                <a:solidFill>
                  <a:schemeClr val="dk1"/>
                </a:solidFill>
                <a:latin typeface="Courier New"/>
                <a:ea typeface="Courier New"/>
                <a:cs typeface="Courier New"/>
                <a:sym typeface="Courier New"/>
              </a:rPr>
              <a:t> </a:t>
            </a:r>
          </a:p>
          <a:p>
            <a:pPr marL="0" indent="0">
              <a:spcBef>
                <a:spcPts val="280"/>
              </a:spcBef>
              <a:buClr>
                <a:schemeClr val="dk1"/>
              </a:buClr>
              <a:buSzPct val="25000"/>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dirty="0" err="1">
                <a:solidFill>
                  <a:schemeClr val="dk1"/>
                </a:solidFill>
                <a:latin typeface="Courier New"/>
                <a:ea typeface="Courier New"/>
                <a:cs typeface="Courier New"/>
                <a:sym typeface="Courier New"/>
              </a:rPr>
              <a:t>rst</a:t>
            </a:r>
            <a:r>
              <a:rPr lang="en-GB" sz="1400" dirty="0">
                <a:solidFill>
                  <a:schemeClr val="dk1"/>
                </a:solidFill>
                <a:latin typeface="Courier New"/>
                <a:ea typeface="Courier New"/>
                <a:cs typeface="Courier New"/>
                <a:sym typeface="Courier New"/>
              </a:rPr>
              <a:t>: </a:t>
            </a:r>
            <a:r>
              <a:rPr lang="en-GB" sz="1400" b="1" dirty="0">
                <a:solidFill>
                  <a:schemeClr val="dk1"/>
                </a:solidFill>
                <a:latin typeface="Courier New"/>
                <a:ea typeface="Courier New"/>
                <a:cs typeface="Courier New"/>
                <a:sym typeface="Courier New"/>
              </a:rPr>
              <a:t>in </a:t>
            </a:r>
            <a:r>
              <a:rPr lang="en-GB" sz="1400" b="1" dirty="0" err="1">
                <a:solidFill>
                  <a:schemeClr val="dk1"/>
                </a:solidFill>
                <a:latin typeface="Courier New"/>
                <a:ea typeface="Courier New"/>
                <a:cs typeface="Courier New"/>
                <a:sym typeface="Courier New"/>
              </a:rPr>
              <a:t>std_logic</a:t>
            </a:r>
            <a:r>
              <a:rPr lang="en-GB" sz="1400" dirty="0">
                <a:solidFill>
                  <a:schemeClr val="dk1"/>
                </a:solidFill>
                <a:latin typeface="Courier New"/>
                <a:ea typeface="Courier New"/>
                <a:cs typeface="Courier New"/>
                <a:sym typeface="Courier New"/>
              </a:rPr>
              <a:t>;</a:t>
            </a:r>
            <a:endParaRPr lang="en-GB"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sLine</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lvl="0" indent="0">
              <a:spcBef>
                <a:spcPts val="280"/>
              </a:spcBef>
              <a:buClr>
                <a:schemeClr val="dk1"/>
              </a:buClr>
              <a:buSzPct val="25000"/>
              <a:buNone/>
            </a:pPr>
            <a:r>
              <a:rPr lang="en-GB" sz="1400" b="0" i="0" u="none" strike="noStrike" cap="none" dirty="0">
                <a:solidFill>
                  <a:schemeClr val="dk1"/>
                </a:solidFill>
                <a:latin typeface="Courier New"/>
                <a:ea typeface="Courier New"/>
                <a:cs typeface="Courier New"/>
                <a:sym typeface="Courier New"/>
              </a:rPr>
              <a:t>		</a:t>
            </a:r>
            <a:r>
              <a:rPr lang="en-GB" sz="1400" dirty="0">
                <a:solidFill>
                  <a:schemeClr val="dk1"/>
                </a:solidFill>
                <a:latin typeface="Courier New"/>
                <a:ea typeface="Courier New"/>
                <a:cs typeface="Courier New"/>
                <a:sym typeface="Courier New"/>
              </a:rPr>
              <a:t>	load : </a:t>
            </a:r>
            <a:r>
              <a:rPr lang="en-GB" sz="1400" b="1" dirty="0">
                <a:solidFill>
                  <a:schemeClr val="dk1"/>
                </a:solidFill>
                <a:latin typeface="Courier New"/>
                <a:ea typeface="Courier New"/>
                <a:cs typeface="Courier New"/>
                <a:sym typeface="Courier New"/>
              </a:rPr>
              <a:t>in </a:t>
            </a:r>
            <a:r>
              <a:rPr lang="en-GB" sz="1400" b="1" dirty="0" err="1">
                <a:solidFill>
                  <a:schemeClr val="dk1"/>
                </a:solidFill>
                <a:latin typeface="Courier New"/>
                <a:ea typeface="Courier New"/>
                <a:cs typeface="Courier New"/>
                <a:sym typeface="Courier New"/>
              </a:rPr>
              <a:t>std_logic_vector</a:t>
            </a:r>
            <a:r>
              <a:rPr lang="en-GB" sz="1400" dirty="0">
                <a:solidFill>
                  <a:schemeClr val="dk1"/>
                </a:solidFill>
                <a:latin typeface="Courier New"/>
                <a:ea typeface="Courier New"/>
                <a:cs typeface="Courier New"/>
                <a:sym typeface="Courier New"/>
              </a:rPr>
              <a:t>( 3 </a:t>
            </a:r>
            <a:r>
              <a:rPr lang="en-GB" sz="1400" b="1" dirty="0" err="1">
                <a:solidFill>
                  <a:schemeClr val="dk1"/>
                </a:solidFill>
                <a:latin typeface="Courier New"/>
                <a:ea typeface="Courier New"/>
                <a:cs typeface="Courier New"/>
                <a:sym typeface="Courier New"/>
              </a:rPr>
              <a:t>downto</a:t>
            </a:r>
            <a:r>
              <a:rPr lang="en-GB" sz="1400" dirty="0">
                <a:solidFill>
                  <a:schemeClr val="dk1"/>
                </a:solidFill>
                <a:latin typeface="Courier New"/>
                <a:ea typeface="Courier New"/>
                <a:cs typeface="Courier New"/>
                <a:sym typeface="Courier New"/>
              </a:rPr>
              <a:t> 0 );</a:t>
            </a:r>
            <a:endParaRPr lang="en-GB"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dirty="0">
                <a:solidFill>
                  <a:schemeClr val="dk1"/>
                </a:solidFill>
                <a:latin typeface="Courier New"/>
                <a:ea typeface="Courier New"/>
                <a:cs typeface="Courier New"/>
                <a:sym typeface="Courier New"/>
              </a:rPr>
              <a:t>			</a:t>
            </a:r>
            <a:r>
              <a:rPr lang="en-GB" sz="1400" b="0" i="0" u="none" strike="noStrike" cap="none" dirty="0">
                <a:solidFill>
                  <a:schemeClr val="dk1"/>
                </a:solidFill>
                <a:latin typeface="Courier New"/>
                <a:ea typeface="Courier New"/>
                <a:cs typeface="Courier New"/>
                <a:sym typeface="Courier New"/>
              </a:rPr>
              <a:t>result: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out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	end</a:t>
            </a:r>
            <a:r>
              <a:rPr lang="en-GB" sz="1400" b="0" i="0" u="none" strike="noStrike" cap="none" dirty="0">
                <a:solidFill>
                  <a:schemeClr val="dk1"/>
                </a:solidFill>
                <a:latin typeface="Courier New"/>
                <a:ea typeface="Courier New"/>
                <a:cs typeface="Courier New"/>
                <a:sym typeface="Courier New"/>
              </a:rPr>
              <a:t> mux;</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2" name="CasellaDiTesto 1">
            <a:extLst>
              <a:ext uri="{FF2B5EF4-FFF2-40B4-BE49-F238E27FC236}">
                <a16:creationId xmlns:a16="http://schemas.microsoft.com/office/drawing/2014/main" id="{8B26FAF5-B392-4C64-A56E-D7B9D1F33A17}"/>
              </a:ext>
            </a:extLst>
          </p:cNvPr>
          <p:cNvSpPr txBox="1"/>
          <p:nvPr/>
        </p:nvSpPr>
        <p:spPr>
          <a:xfrm>
            <a:off x="1945201" y="1534291"/>
            <a:ext cx="3502010" cy="369332"/>
          </a:xfrm>
          <a:prstGeom prst="rect">
            <a:avLst/>
          </a:prstGeom>
          <a:noFill/>
        </p:spPr>
        <p:txBody>
          <a:bodyPr wrap="square" rtlCol="0">
            <a:spAutoFit/>
          </a:bodyPr>
          <a:lstStyle/>
          <a:p>
            <a:r>
              <a:rPr lang="it-IT" dirty="0"/>
              <a:t>MULTIPLEXER (ENTITY)</a:t>
            </a:r>
            <a:endParaRPr lang="en-GB"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Shape 721"/>
          <p:cNvSpPr/>
          <p:nvPr/>
        </p:nvSpPr>
        <p:spPr>
          <a:xfrm>
            <a:off x="1945201" y="1924202"/>
            <a:ext cx="6589199" cy="4151636"/>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22" name="Shape 72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sp>
        <p:nvSpPr>
          <p:cNvPr id="723" name="Shape 723"/>
          <p:cNvSpPr txBox="1">
            <a:spLocks noGrp="1"/>
          </p:cNvSpPr>
          <p:nvPr>
            <p:ph idx="1"/>
          </p:nvPr>
        </p:nvSpPr>
        <p:spPr>
          <a:xfrm>
            <a:off x="2128082" y="2176142"/>
            <a:ext cx="5565942" cy="4151637"/>
          </a:xfrm>
          <a:prstGeom prst="rect">
            <a:avLst/>
          </a:prstGeom>
          <a:noFill/>
          <a:ln>
            <a:noFill/>
          </a:ln>
        </p:spPr>
        <p:txBody>
          <a:bodyPr wrap="square" lIns="91425" tIns="45700" rIns="91425" bIns="45700" anchor="t" anchorCtr="0">
            <a:noAutofit/>
          </a:bodyPr>
          <a:lstStyle/>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architecture</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mux_arc</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of</a:t>
            </a:r>
            <a:r>
              <a:rPr lang="en-GB" sz="1400" b="0" i="0" u="none" strike="noStrike" cap="none" dirty="0">
                <a:solidFill>
                  <a:schemeClr val="dk1"/>
                </a:solidFill>
                <a:latin typeface="Courier New"/>
                <a:ea typeface="Courier New"/>
                <a:cs typeface="Courier New"/>
                <a:sym typeface="Courier New"/>
              </a:rPr>
              <a:t> mux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begin</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process</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sLine</a:t>
            </a:r>
            <a:r>
              <a:rPr lang="en-GB" sz="1400" b="0" i="0" u="none" strike="noStrike" cap="none" dirty="0">
                <a:solidFill>
                  <a:schemeClr val="dk1"/>
                </a:solidFill>
                <a:latin typeface="Courier New"/>
                <a:ea typeface="Courier New"/>
                <a:cs typeface="Courier New"/>
                <a:sym typeface="Courier New"/>
              </a:rPr>
              <a:t>, load, result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begin</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if</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 '1' ) then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&lt;= "0000";		-- do nothing</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err="1">
                <a:solidFill>
                  <a:schemeClr val="dk1"/>
                </a:solidFill>
                <a:latin typeface="Courier New"/>
                <a:ea typeface="Courier New"/>
                <a:cs typeface="Courier New"/>
                <a:sym typeface="Courier New"/>
              </a:rPr>
              <a:t>elsif</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sLine</a:t>
            </a:r>
            <a:r>
              <a:rPr lang="en-GB" sz="1400" b="0" i="0" u="none" strike="noStrike" cap="none" dirty="0">
                <a:solidFill>
                  <a:schemeClr val="dk1"/>
                </a:solidFill>
                <a:latin typeface="Courier New"/>
                <a:ea typeface="Courier New"/>
                <a:cs typeface="Courier New"/>
                <a:sym typeface="Courier New"/>
              </a:rPr>
              <a:t> = '0' then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&lt;= load;		-- load inputs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else</a:t>
            </a: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&lt;= result;		-- load results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end if</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end process</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mux_arc</a:t>
            </a:r>
            <a:r>
              <a:rPr lang="en-GB" sz="1400" b="0" i="0" u="none" strike="noStrike" cap="none" dirty="0">
                <a:solidFill>
                  <a:schemeClr val="dk1"/>
                </a:solidFill>
                <a:latin typeface="Courier New"/>
                <a:ea typeface="Courier New"/>
                <a:cs typeface="Courier New"/>
                <a:sym typeface="Courier New"/>
              </a:rPr>
              <a:t>;</a:t>
            </a:r>
            <a:r>
              <a:rPr lang="en-GB" sz="1600" b="1"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947DB95E-E305-422F-B9B9-557304E4D882}"/>
              </a:ext>
            </a:extLst>
          </p:cNvPr>
          <p:cNvSpPr txBox="1"/>
          <p:nvPr/>
        </p:nvSpPr>
        <p:spPr>
          <a:xfrm>
            <a:off x="1945200" y="1534291"/>
            <a:ext cx="3475885" cy="369332"/>
          </a:xfrm>
          <a:prstGeom prst="rect">
            <a:avLst/>
          </a:prstGeom>
          <a:noFill/>
        </p:spPr>
        <p:txBody>
          <a:bodyPr wrap="square" rtlCol="0">
            <a:spAutoFit/>
          </a:bodyPr>
          <a:lstStyle/>
          <a:p>
            <a:r>
              <a:rPr lang="it-IT" dirty="0"/>
              <a:t>MULTIPLEXER (ARCHITECTURE)</a:t>
            </a:r>
            <a:endParaRPr lang="en-GB" dirty="0"/>
          </a:p>
        </p:txBody>
      </p:sp>
    </p:spTree>
    <p:extLst>
      <p:ext uri="{BB962C8B-B14F-4D97-AF65-F5344CB8AC3E}">
        <p14:creationId xmlns:p14="http://schemas.microsoft.com/office/powerpoint/2010/main" val="33643001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Shape 730"/>
          <p:cNvSpPr/>
          <p:nvPr/>
        </p:nvSpPr>
        <p:spPr>
          <a:xfrm>
            <a:off x="1675236" y="2233681"/>
            <a:ext cx="6589199" cy="2390638"/>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31" name="Shape 73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sp>
        <p:nvSpPr>
          <p:cNvPr id="732" name="Shape 732"/>
          <p:cNvSpPr txBox="1">
            <a:spLocks noGrp="1"/>
          </p:cNvSpPr>
          <p:nvPr>
            <p:ph idx="1"/>
          </p:nvPr>
        </p:nvSpPr>
        <p:spPr>
          <a:xfrm>
            <a:off x="1945201" y="2391516"/>
            <a:ext cx="6049268"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entity</a:t>
            </a:r>
            <a:r>
              <a:rPr lang="en-GB" sz="1400" b="0" i="0" u="none" strike="noStrike" cap="none" dirty="0">
                <a:solidFill>
                  <a:schemeClr val="dk1"/>
                </a:solidFill>
                <a:latin typeface="Courier New"/>
                <a:ea typeface="Courier New"/>
                <a:cs typeface="Courier New"/>
                <a:sym typeface="Courier New"/>
              </a:rPr>
              <a:t> comparator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lvl="0" indent="0">
              <a:spcBef>
                <a:spcPts val="280"/>
              </a:spcBef>
              <a:buClr>
                <a:schemeClr val="dk1"/>
              </a:buClr>
              <a:buSzPct val="25000"/>
              <a:buNone/>
            </a:pPr>
            <a:r>
              <a:rPr lang="en-GB" sz="1400" b="0" i="0" u="none" strike="noStrike" cap="none" dirty="0">
                <a:solidFill>
                  <a:schemeClr val="dk1"/>
                </a:solidFill>
                <a:latin typeface="Courier New"/>
                <a:ea typeface="Courier New"/>
                <a:cs typeface="Courier New"/>
                <a:sym typeface="Courier New"/>
              </a:rPr>
              <a:t>		</a:t>
            </a:r>
            <a:r>
              <a:rPr lang="en-GB" sz="1400" dirty="0">
                <a:solidFill>
                  <a:schemeClr val="dk1"/>
                </a:solidFill>
                <a:latin typeface="Courier New"/>
                <a:ea typeface="Courier New"/>
                <a:cs typeface="Courier New"/>
                <a:sym typeface="Courier New"/>
              </a:rPr>
              <a:t>x : </a:t>
            </a:r>
            <a:r>
              <a:rPr lang="en-GB" sz="1400" b="1" dirty="0">
                <a:solidFill>
                  <a:schemeClr val="dk1"/>
                </a:solidFill>
                <a:latin typeface="Courier New"/>
                <a:ea typeface="Courier New"/>
                <a:cs typeface="Courier New"/>
                <a:sym typeface="Courier New"/>
              </a:rPr>
              <a:t>in </a:t>
            </a:r>
            <a:r>
              <a:rPr lang="en-GB" sz="1400" b="1" dirty="0" err="1">
                <a:solidFill>
                  <a:schemeClr val="dk1"/>
                </a:solidFill>
                <a:latin typeface="Courier New"/>
                <a:ea typeface="Courier New"/>
                <a:cs typeface="Courier New"/>
                <a:sym typeface="Courier New"/>
              </a:rPr>
              <a:t>std_logic_vector</a:t>
            </a:r>
            <a:r>
              <a:rPr lang="en-GB" sz="1400" dirty="0">
                <a:solidFill>
                  <a:schemeClr val="dk1"/>
                </a:solidFill>
                <a:latin typeface="Courier New"/>
                <a:ea typeface="Courier New"/>
                <a:cs typeface="Courier New"/>
                <a:sym typeface="Courier New"/>
              </a:rPr>
              <a:t>( 3 </a:t>
            </a:r>
            <a:r>
              <a:rPr lang="en-GB" sz="1400" b="1" dirty="0" err="1">
                <a:solidFill>
                  <a:schemeClr val="dk1"/>
                </a:solidFill>
                <a:latin typeface="Courier New"/>
                <a:ea typeface="Courier New"/>
                <a:cs typeface="Courier New"/>
                <a:sym typeface="Courier New"/>
              </a:rPr>
              <a:t>downto</a:t>
            </a:r>
            <a:r>
              <a:rPr lang="en-GB" sz="1400"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y: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a:t>
            </a:r>
            <a:r>
              <a:rPr lang="en-GB" sz="1400" b="1" i="0" u="none" strike="noStrike" cap="none" dirty="0">
                <a:solidFill>
                  <a:schemeClr val="dk1"/>
                </a:solidFill>
                <a:latin typeface="Courier New"/>
                <a:ea typeface="Courier New"/>
                <a:cs typeface="Courier New"/>
                <a:sym typeface="Courier New"/>
              </a:rPr>
              <a:t>out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( 1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a:t>
            </a:r>
            <a:r>
              <a:rPr lang="en-GB" sz="1400" b="0" i="0" u="none" strike="noStrike" cap="none" dirty="0">
                <a:solidFill>
                  <a:schemeClr val="dk1"/>
                </a:solidFill>
                <a:latin typeface="Courier New"/>
                <a:ea typeface="Courier New"/>
                <a:cs typeface="Courier New"/>
                <a:sym typeface="Courier New"/>
              </a:rPr>
              <a:t> comparator;</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4E2C9E26-DA02-4608-BA68-524D3E86A2C9}"/>
              </a:ext>
            </a:extLst>
          </p:cNvPr>
          <p:cNvSpPr txBox="1"/>
          <p:nvPr/>
        </p:nvSpPr>
        <p:spPr>
          <a:xfrm>
            <a:off x="1675235" y="1785432"/>
            <a:ext cx="3589095" cy="369332"/>
          </a:xfrm>
          <a:prstGeom prst="rect">
            <a:avLst/>
          </a:prstGeom>
          <a:noFill/>
        </p:spPr>
        <p:txBody>
          <a:bodyPr wrap="square" rtlCol="0">
            <a:spAutoFit/>
          </a:bodyPr>
          <a:lstStyle/>
          <a:p>
            <a:r>
              <a:rPr lang="it-IT" dirty="0"/>
              <a:t>COMPARATOR (ENTITY)</a:t>
            </a:r>
            <a:endParaRPr lang="en-GB"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29"/>
        <p:cNvGrpSpPr/>
        <p:nvPr/>
      </p:nvGrpSpPr>
      <p:grpSpPr>
        <a:xfrm>
          <a:off x="0" y="0"/>
          <a:ext cx="0" cy="0"/>
          <a:chOff x="0" y="0"/>
          <a:chExt cx="0" cy="0"/>
        </a:xfrm>
      </p:grpSpPr>
      <p:sp>
        <p:nvSpPr>
          <p:cNvPr id="730" name="Shape 730"/>
          <p:cNvSpPr/>
          <p:nvPr/>
        </p:nvSpPr>
        <p:spPr>
          <a:xfrm>
            <a:off x="1945201" y="2364242"/>
            <a:ext cx="6589199" cy="3971244"/>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31" name="Shape 73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sp>
        <p:nvSpPr>
          <p:cNvPr id="732" name="Shape 732"/>
          <p:cNvSpPr txBox="1">
            <a:spLocks noGrp="1"/>
          </p:cNvSpPr>
          <p:nvPr>
            <p:ph idx="1"/>
          </p:nvPr>
        </p:nvSpPr>
        <p:spPr>
          <a:xfrm>
            <a:off x="2036642" y="2364242"/>
            <a:ext cx="5879450" cy="5112567"/>
          </a:xfrm>
          <a:prstGeom prst="rect">
            <a:avLst/>
          </a:prstGeom>
          <a:noFill/>
          <a:ln>
            <a:noFill/>
          </a:ln>
        </p:spPr>
        <p:txBody>
          <a:bodyPr wrap="square" lIns="91425" tIns="45700" rIns="91425" bIns="45700" anchor="t" anchorCtr="0">
            <a:noAutofit/>
          </a:bodyPr>
          <a:lstStyle/>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architecture</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comparator_arc</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of</a:t>
            </a:r>
            <a:r>
              <a:rPr lang="en-GB" sz="1400" b="0" i="0" u="none" strike="noStrike" cap="none" dirty="0">
                <a:solidFill>
                  <a:schemeClr val="dk1"/>
                </a:solidFill>
                <a:latin typeface="Courier New"/>
                <a:ea typeface="Courier New"/>
                <a:cs typeface="Courier New"/>
                <a:sym typeface="Courier New"/>
              </a:rPr>
              <a:t> comparator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begin</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 process</a:t>
            </a:r>
            <a:r>
              <a:rPr lang="en-GB" sz="1200" b="0" i="0" u="none" strike="noStrike" cap="none" dirty="0">
                <a:solidFill>
                  <a:schemeClr val="dk1"/>
                </a:solidFill>
                <a:latin typeface="Courier New"/>
                <a:ea typeface="Courier New"/>
                <a:cs typeface="Courier New"/>
                <a:sym typeface="Courier New"/>
              </a:rPr>
              <a:t>( x, y, </a:t>
            </a:r>
            <a:r>
              <a:rPr lang="en-GB" sz="1200" b="0" i="0" u="none" strike="noStrike" cap="none" dirty="0" err="1">
                <a:solidFill>
                  <a:schemeClr val="dk1"/>
                </a:solidFill>
                <a:latin typeface="Courier New"/>
                <a:ea typeface="Courier New"/>
                <a:cs typeface="Courier New"/>
                <a:sym typeface="Courier New"/>
              </a:rPr>
              <a:t>rst</a:t>
            </a:r>
            <a:r>
              <a:rPr lang="en-GB" sz="1200" b="0" i="0" u="none" strike="noStrike" cap="none" dirty="0">
                <a:solidFill>
                  <a:schemeClr val="dk1"/>
                </a:solidFill>
                <a:latin typeface="Courier New"/>
                <a:ea typeface="Courier New"/>
                <a:cs typeface="Courier New"/>
                <a:sym typeface="Courier New"/>
              </a:rPr>
              <a:t>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begin</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if</a:t>
            </a:r>
            <a:r>
              <a:rPr lang="en-GB" sz="1200" b="0" i="0" u="none" strike="noStrike" cap="none" dirty="0">
                <a:solidFill>
                  <a:schemeClr val="dk1"/>
                </a:solidFill>
                <a:latin typeface="Courier New"/>
                <a:ea typeface="Courier New"/>
                <a:cs typeface="Courier New"/>
                <a:sym typeface="Courier New"/>
              </a:rPr>
              <a:t>( </a:t>
            </a:r>
            <a:r>
              <a:rPr lang="en-GB" sz="1200" b="0" i="0" u="none" strike="noStrike" cap="none" dirty="0" err="1">
                <a:solidFill>
                  <a:schemeClr val="dk1"/>
                </a:solidFill>
                <a:latin typeface="Courier New"/>
                <a:ea typeface="Courier New"/>
                <a:cs typeface="Courier New"/>
                <a:sym typeface="Courier New"/>
              </a:rPr>
              <a:t>rst</a:t>
            </a:r>
            <a:r>
              <a:rPr lang="en-GB" sz="1200" b="0" i="0" u="none" strike="noStrike" cap="none" dirty="0">
                <a:solidFill>
                  <a:schemeClr val="dk1"/>
                </a:solidFill>
                <a:latin typeface="Courier New"/>
                <a:ea typeface="Courier New"/>
                <a:cs typeface="Courier New"/>
                <a:sym typeface="Courier New"/>
              </a:rPr>
              <a:t> = '1' ) </a:t>
            </a:r>
            <a:r>
              <a:rPr lang="en-GB" sz="1200" b="1" i="0" u="none" strike="noStrike" cap="none" dirty="0">
                <a:solidFill>
                  <a:schemeClr val="dk1"/>
                </a:solidFill>
                <a:latin typeface="Courier New"/>
                <a:ea typeface="Courier New"/>
                <a:cs typeface="Courier New"/>
                <a:sym typeface="Courier New"/>
              </a:rPr>
              <a:t>then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output &lt;= "00";		-- do nothing</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err="1">
                <a:solidFill>
                  <a:schemeClr val="dk1"/>
                </a:solidFill>
                <a:latin typeface="Courier New"/>
                <a:ea typeface="Courier New"/>
                <a:cs typeface="Courier New"/>
                <a:sym typeface="Courier New"/>
              </a:rPr>
              <a:t>elsif</a:t>
            </a:r>
            <a:r>
              <a:rPr lang="en-GB" sz="1200" b="0" i="0" u="none" strike="noStrike" cap="none" dirty="0">
                <a:solidFill>
                  <a:schemeClr val="dk1"/>
                </a:solidFill>
                <a:latin typeface="Courier New"/>
                <a:ea typeface="Courier New"/>
                <a:cs typeface="Courier New"/>
                <a:sym typeface="Courier New"/>
              </a:rPr>
              <a:t>( x &gt; y ) </a:t>
            </a:r>
            <a:r>
              <a:rPr lang="en-GB" sz="1200" b="1" i="0" u="none" strike="noStrike" cap="none" dirty="0">
                <a:solidFill>
                  <a:schemeClr val="dk1"/>
                </a:solidFill>
                <a:latin typeface="Courier New"/>
                <a:ea typeface="Courier New"/>
                <a:cs typeface="Courier New"/>
                <a:sym typeface="Courier New"/>
              </a:rPr>
              <a:t>then</a:t>
            </a:r>
            <a:r>
              <a:rPr lang="en-GB" sz="1200" b="0" i="0" u="none" strike="noStrike" cap="none" dirty="0">
                <a:solidFill>
                  <a:schemeClr val="dk1"/>
                </a:solidFill>
                <a:latin typeface="Courier New"/>
                <a:ea typeface="Courier New"/>
                <a:cs typeface="Courier New"/>
                <a:sym typeface="Courier New"/>
              </a:rPr>
              <a:t>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output &lt;= "10";		-- if x greater</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err="1">
                <a:solidFill>
                  <a:schemeClr val="dk1"/>
                </a:solidFill>
                <a:latin typeface="Courier New"/>
                <a:ea typeface="Courier New"/>
                <a:cs typeface="Courier New"/>
                <a:sym typeface="Courier New"/>
              </a:rPr>
              <a:t>elsif</a:t>
            </a:r>
            <a:r>
              <a:rPr lang="en-GB" sz="1200" b="0" i="0" u="none" strike="noStrike" cap="none" dirty="0">
                <a:solidFill>
                  <a:schemeClr val="dk1"/>
                </a:solidFill>
                <a:latin typeface="Courier New"/>
                <a:ea typeface="Courier New"/>
                <a:cs typeface="Courier New"/>
                <a:sym typeface="Courier New"/>
              </a:rPr>
              <a:t>( x &lt; y ) </a:t>
            </a:r>
            <a:r>
              <a:rPr lang="en-GB" sz="1200" b="1" i="0" u="none" strike="noStrike" cap="none" dirty="0">
                <a:solidFill>
                  <a:schemeClr val="dk1"/>
                </a:solidFill>
                <a:latin typeface="Courier New"/>
                <a:ea typeface="Courier New"/>
                <a:cs typeface="Courier New"/>
                <a:sym typeface="Courier New"/>
              </a:rPr>
              <a:t>then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output &lt;= "01";		-- if y greater</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else</a:t>
            </a:r>
            <a:r>
              <a:rPr lang="en-GB" sz="1200" b="0" i="0" u="none" strike="noStrike" cap="none" dirty="0">
                <a:solidFill>
                  <a:schemeClr val="dk1"/>
                </a:solidFill>
                <a:latin typeface="Courier New"/>
                <a:ea typeface="Courier New"/>
                <a:cs typeface="Courier New"/>
                <a:sym typeface="Courier New"/>
              </a:rPr>
              <a:t>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output &lt;= "11";  	-- if equivalence. 	</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end if</a:t>
            </a:r>
            <a:r>
              <a:rPr lang="en-GB" sz="1200" b="0" i="0" u="none" strike="noStrike" cap="none" dirty="0">
                <a:solidFill>
                  <a:schemeClr val="dk1"/>
                </a:solidFill>
                <a:latin typeface="Courier New"/>
                <a:ea typeface="Courier New"/>
                <a:cs typeface="Courier New"/>
                <a:sym typeface="Courier New"/>
              </a:rPr>
              <a:t>;</a:t>
            </a:r>
          </a:p>
          <a:p>
            <a:pPr marL="0" marR="0" lvl="0" indent="0" algn="l" rtl="0">
              <a:spcBef>
                <a:spcPts val="240"/>
              </a:spcBef>
              <a:spcAft>
                <a:spcPts val="0"/>
              </a:spcAft>
              <a:buClr>
                <a:schemeClr val="dk1"/>
              </a:buClr>
              <a:buSzPct val="25000"/>
              <a:buFont typeface="Arial"/>
              <a:buNone/>
            </a:pPr>
            <a:r>
              <a:rPr lang="en-GB" sz="1200" b="0" i="0" u="none" strike="noStrike" cap="none" dirty="0">
                <a:solidFill>
                  <a:schemeClr val="dk1"/>
                </a:solidFill>
                <a:latin typeface="Courier New"/>
                <a:ea typeface="Courier New"/>
                <a:cs typeface="Courier New"/>
                <a:sym typeface="Courier New"/>
              </a:rPr>
              <a:t>    </a:t>
            </a:r>
            <a:r>
              <a:rPr lang="en-GB" sz="1200" b="1" i="0" u="none" strike="noStrike" cap="none" dirty="0">
                <a:solidFill>
                  <a:schemeClr val="dk1"/>
                </a:solidFill>
                <a:latin typeface="Courier New"/>
                <a:ea typeface="Courier New"/>
                <a:cs typeface="Courier New"/>
                <a:sym typeface="Courier New"/>
              </a:rPr>
              <a:t>end process</a:t>
            </a:r>
            <a:r>
              <a:rPr lang="en-GB" sz="12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comparator_arc</a:t>
            </a:r>
            <a:r>
              <a:rPr lang="en-GB" sz="1400" b="0" i="0" u="none" strike="noStrike" cap="none" dirty="0">
                <a:solidFill>
                  <a:schemeClr val="dk1"/>
                </a:solidFill>
                <a:latin typeface="Courier New"/>
                <a:ea typeface="Courier New"/>
                <a:cs typeface="Courier New"/>
                <a:sym typeface="Courier New"/>
              </a:rPr>
              <a:t>;</a:t>
            </a:r>
            <a:r>
              <a:rPr lang="en-GB" sz="1600" b="1"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903161AA-E76F-4232-ACB4-B445CD6DA546}"/>
              </a:ext>
            </a:extLst>
          </p:cNvPr>
          <p:cNvSpPr txBox="1"/>
          <p:nvPr/>
        </p:nvSpPr>
        <p:spPr>
          <a:xfrm>
            <a:off x="1945201" y="1764600"/>
            <a:ext cx="3802456" cy="369332"/>
          </a:xfrm>
          <a:prstGeom prst="rect">
            <a:avLst/>
          </a:prstGeom>
          <a:noFill/>
        </p:spPr>
        <p:txBody>
          <a:bodyPr wrap="square" rtlCol="0">
            <a:spAutoFit/>
          </a:bodyPr>
          <a:lstStyle/>
          <a:p>
            <a:r>
              <a:rPr lang="it-IT" dirty="0"/>
              <a:t>COMPARATOR (ARCHITECTURE)</a:t>
            </a:r>
            <a:endParaRPr lang="en-GB" dirty="0"/>
          </a:p>
        </p:txBody>
      </p:sp>
    </p:spTree>
    <p:extLst>
      <p:ext uri="{BB962C8B-B14F-4D97-AF65-F5344CB8AC3E}">
        <p14:creationId xmlns:p14="http://schemas.microsoft.com/office/powerpoint/2010/main" val="12435472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Shape 73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(FSM + DP)</a:t>
            </a:r>
          </a:p>
        </p:txBody>
      </p:sp>
      <p:sp>
        <p:nvSpPr>
          <p:cNvPr id="740" name="Shape 740"/>
          <p:cNvSpPr txBox="1">
            <a:spLocks noGrp="1"/>
          </p:cNvSpPr>
          <p:nvPr>
            <p:ph idx="1"/>
          </p:nvPr>
        </p:nvSpPr>
        <p:spPr>
          <a:xfrm>
            <a:off x="1945201" y="1830786"/>
            <a:ext cx="6833039" cy="2675900"/>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entity </a:t>
            </a:r>
            <a:r>
              <a:rPr lang="en-GB" sz="1600" b="0" i="0" u="none" strike="noStrike" cap="none" dirty="0">
                <a:solidFill>
                  <a:schemeClr val="dk1"/>
                </a:solidFill>
                <a:latin typeface="Courier New"/>
                <a:ea typeface="Courier New"/>
                <a:cs typeface="Courier New"/>
                <a:sym typeface="Courier New"/>
              </a:rPr>
              <a:t>subtractor </a:t>
            </a:r>
            <a:r>
              <a:rPr lang="en-GB" sz="1600" b="1" i="0" u="none" strike="noStrike" cap="none" dirty="0">
                <a:solidFill>
                  <a:schemeClr val="dk1"/>
                </a:solidFill>
                <a:latin typeface="Courier New"/>
                <a:ea typeface="Courier New"/>
                <a:cs typeface="Courier New"/>
                <a:sym typeface="Courier New"/>
              </a:rPr>
              <a:t>is</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port</a:t>
            </a: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rst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 </a:t>
            </a:r>
            <a:r>
              <a:rPr lang="en-GB" sz="1600" b="1" i="0" u="none" strike="noStrike" cap="none" dirty="0" err="1">
                <a:solidFill>
                  <a:schemeClr val="dk1"/>
                </a:solidFill>
                <a:latin typeface="Courier New"/>
                <a:ea typeface="Courier New"/>
                <a:cs typeface="Courier New"/>
                <a:sym typeface="Courier New"/>
              </a:rPr>
              <a:t>std_logic</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cmd</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in </a:t>
            </a:r>
            <a:r>
              <a:rPr lang="en-GB" sz="1600" b="1" i="0" u="none" strike="noStrike" cap="none" dirty="0" err="1">
                <a:solidFill>
                  <a:schemeClr val="dk1"/>
                </a:solidFill>
                <a:latin typeface="Courier New"/>
                <a:ea typeface="Courier New"/>
                <a:cs typeface="Courier New"/>
                <a:sym typeface="Courier New"/>
              </a:rPr>
              <a:t>std_logic_vector</a:t>
            </a:r>
            <a:r>
              <a:rPr lang="en-GB" sz="1600" b="0" i="0" u="none" strike="noStrike" cap="none" dirty="0">
                <a:solidFill>
                  <a:schemeClr val="dk1"/>
                </a:solidFill>
                <a:latin typeface="Courier New"/>
                <a:ea typeface="Courier New"/>
                <a:cs typeface="Courier New"/>
                <a:sym typeface="Courier New"/>
              </a:rPr>
              <a:t>( 1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0 );</a:t>
            </a:r>
          </a:p>
          <a:p>
            <a:pPr marL="0" lvl="0" indent="0">
              <a:spcBef>
                <a:spcPts val="320"/>
              </a:spcBef>
              <a:buClr>
                <a:schemeClr val="dk1"/>
              </a:buClr>
              <a:buSzPct val="25000"/>
              <a:buNone/>
            </a:pPr>
            <a:r>
              <a:rPr lang="en-GB" sz="1600" b="0" i="0" u="none" strike="noStrike" cap="none" dirty="0">
                <a:solidFill>
                  <a:schemeClr val="dk1"/>
                </a:solidFill>
                <a:latin typeface="Courier New"/>
                <a:ea typeface="Courier New"/>
                <a:cs typeface="Courier New"/>
                <a:sym typeface="Courier New"/>
              </a:rPr>
              <a:t>		</a:t>
            </a:r>
            <a:r>
              <a:rPr lang="en-GB" dirty="0">
                <a:solidFill>
                  <a:schemeClr val="dk1"/>
                </a:solidFill>
                <a:latin typeface="Courier New"/>
                <a:ea typeface="Courier New"/>
                <a:cs typeface="Courier New"/>
                <a:sym typeface="Courier New"/>
              </a:rPr>
              <a:t>x : </a:t>
            </a:r>
            <a:r>
              <a:rPr lang="en-GB" b="1" dirty="0">
                <a:solidFill>
                  <a:schemeClr val="dk1"/>
                </a:solidFill>
                <a:latin typeface="Courier New"/>
                <a:ea typeface="Courier New"/>
                <a:cs typeface="Courier New"/>
                <a:sym typeface="Courier New"/>
              </a:rPr>
              <a:t>in </a:t>
            </a:r>
            <a:r>
              <a:rPr lang="en-GB" b="1" dirty="0" err="1">
                <a:solidFill>
                  <a:schemeClr val="dk1"/>
                </a:solidFill>
                <a:latin typeface="Courier New"/>
                <a:ea typeface="Courier New"/>
                <a:cs typeface="Courier New"/>
                <a:sym typeface="Courier New"/>
              </a:rPr>
              <a:t>std_logic_vector</a:t>
            </a:r>
            <a:r>
              <a:rPr lang="en-GB" dirty="0">
                <a:solidFill>
                  <a:schemeClr val="dk1"/>
                </a:solidFill>
                <a:latin typeface="Courier New"/>
                <a:ea typeface="Courier New"/>
                <a:cs typeface="Courier New"/>
                <a:sym typeface="Courier New"/>
              </a:rPr>
              <a:t>( 3 </a:t>
            </a:r>
            <a:r>
              <a:rPr lang="en-GB" b="1" dirty="0" err="1">
                <a:solidFill>
                  <a:schemeClr val="dk1"/>
                </a:solidFill>
                <a:latin typeface="Courier New"/>
                <a:ea typeface="Courier New"/>
                <a:cs typeface="Courier New"/>
                <a:sym typeface="Courier New"/>
              </a:rPr>
              <a:t>downto</a:t>
            </a:r>
            <a:r>
              <a:rPr lang="en-GB" dirty="0">
                <a:solidFill>
                  <a:schemeClr val="dk1"/>
                </a:solidFill>
                <a:latin typeface="Courier New"/>
                <a:ea typeface="Courier New"/>
                <a:cs typeface="Courier New"/>
                <a:sym typeface="Courier New"/>
              </a:rPr>
              <a:t> 0 ); </a:t>
            </a:r>
            <a:endParaRPr lang="en-GB"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dirty="0">
                <a:solidFill>
                  <a:schemeClr val="dk1"/>
                </a:solidFill>
                <a:latin typeface="Courier New"/>
                <a:ea typeface="Courier New"/>
                <a:cs typeface="Courier New"/>
                <a:sym typeface="Courier New"/>
              </a:rPr>
              <a:t>		</a:t>
            </a:r>
            <a:r>
              <a:rPr lang="en-GB" sz="1600" b="0" i="0" u="none" strike="noStrike" cap="none" dirty="0">
                <a:solidFill>
                  <a:schemeClr val="dk1"/>
                </a:solidFill>
                <a:latin typeface="Courier New"/>
                <a:ea typeface="Courier New"/>
                <a:cs typeface="Courier New"/>
                <a:sym typeface="Courier New"/>
              </a:rPr>
              <a:t>y: </a:t>
            </a:r>
            <a:r>
              <a:rPr lang="en-GB" sz="1600" b="1" i="0" u="none" strike="noStrike" cap="none" dirty="0">
                <a:solidFill>
                  <a:schemeClr val="dk1"/>
                </a:solidFill>
                <a:latin typeface="Courier New"/>
                <a:ea typeface="Courier New"/>
                <a:cs typeface="Courier New"/>
                <a:sym typeface="Courier New"/>
              </a:rPr>
              <a:t>in </a:t>
            </a:r>
            <a:r>
              <a:rPr lang="en-GB" sz="1600" b="1" i="0" u="none" strike="noStrike" cap="none" dirty="0" err="1">
                <a:solidFill>
                  <a:schemeClr val="dk1"/>
                </a:solidFill>
                <a:latin typeface="Courier New"/>
                <a:ea typeface="Courier New"/>
                <a:cs typeface="Courier New"/>
                <a:sym typeface="Courier New"/>
              </a:rPr>
              <a:t>std_logic_vector</a:t>
            </a:r>
            <a:r>
              <a:rPr lang="en-GB" sz="1600" b="0" i="0" u="none" strike="noStrike" cap="none" dirty="0">
                <a:solidFill>
                  <a:schemeClr val="dk1"/>
                </a:solidFill>
                <a:latin typeface="Courier New"/>
                <a:ea typeface="Courier New"/>
                <a:cs typeface="Courier New"/>
                <a:sym typeface="Courier New"/>
              </a:rPr>
              <a:t>( 3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0 );</a:t>
            </a:r>
          </a:p>
          <a:p>
            <a:pPr marL="0" lvl="0" indent="0">
              <a:spcBef>
                <a:spcPts val="320"/>
              </a:spcBef>
              <a:buClr>
                <a:schemeClr val="dk1"/>
              </a:buClr>
              <a:buSzPct val="25000"/>
              <a:buNone/>
            </a:pPr>
            <a:r>
              <a:rPr lang="en-GB" sz="1600" b="0" i="0" u="none" strike="noStrike" cap="none" dirty="0">
                <a:solidFill>
                  <a:schemeClr val="dk1"/>
                </a:solidFill>
                <a:latin typeface="Courier New"/>
                <a:ea typeface="Courier New"/>
                <a:cs typeface="Courier New"/>
                <a:sym typeface="Courier New"/>
              </a:rPr>
              <a:t>		</a:t>
            </a:r>
            <a:r>
              <a:rPr lang="en-GB" dirty="0" err="1">
                <a:solidFill>
                  <a:schemeClr val="dk1"/>
                </a:solidFill>
                <a:latin typeface="Courier New"/>
                <a:ea typeface="Courier New"/>
                <a:cs typeface="Courier New"/>
                <a:sym typeface="Courier New"/>
              </a:rPr>
              <a:t>xout</a:t>
            </a:r>
            <a:r>
              <a:rPr lang="en-GB" dirty="0">
                <a:solidFill>
                  <a:schemeClr val="dk1"/>
                </a:solidFill>
                <a:latin typeface="Courier New"/>
                <a:ea typeface="Courier New"/>
                <a:cs typeface="Courier New"/>
                <a:sym typeface="Courier New"/>
              </a:rPr>
              <a:t> : </a:t>
            </a:r>
            <a:r>
              <a:rPr lang="en-GB" b="1" dirty="0">
                <a:solidFill>
                  <a:schemeClr val="dk1"/>
                </a:solidFill>
                <a:latin typeface="Courier New"/>
                <a:ea typeface="Courier New"/>
                <a:cs typeface="Courier New"/>
                <a:sym typeface="Courier New"/>
              </a:rPr>
              <a:t>out </a:t>
            </a:r>
            <a:r>
              <a:rPr lang="en-GB" b="1" dirty="0" err="1">
                <a:solidFill>
                  <a:schemeClr val="dk1"/>
                </a:solidFill>
                <a:latin typeface="Courier New"/>
                <a:ea typeface="Courier New"/>
                <a:cs typeface="Courier New"/>
                <a:sym typeface="Courier New"/>
              </a:rPr>
              <a:t>std_logic_vector</a:t>
            </a:r>
            <a:r>
              <a:rPr lang="en-GB" dirty="0">
                <a:solidFill>
                  <a:schemeClr val="dk1"/>
                </a:solidFill>
                <a:latin typeface="Courier New"/>
                <a:ea typeface="Courier New"/>
                <a:cs typeface="Courier New"/>
                <a:sym typeface="Courier New"/>
              </a:rPr>
              <a:t>( 3 </a:t>
            </a:r>
            <a:r>
              <a:rPr lang="en-GB" b="1" dirty="0" err="1">
                <a:solidFill>
                  <a:schemeClr val="dk1"/>
                </a:solidFill>
                <a:latin typeface="Courier New"/>
                <a:ea typeface="Courier New"/>
                <a:cs typeface="Courier New"/>
                <a:sym typeface="Courier New"/>
              </a:rPr>
              <a:t>downto</a:t>
            </a:r>
            <a:r>
              <a:rPr lang="en-GB" dirty="0">
                <a:solidFill>
                  <a:schemeClr val="dk1"/>
                </a:solidFill>
                <a:latin typeface="Courier New"/>
                <a:ea typeface="Courier New"/>
                <a:cs typeface="Courier New"/>
                <a:sym typeface="Courier New"/>
              </a:rPr>
              <a:t> 0 )</a:t>
            </a:r>
            <a:endParaRPr lang="en-GB"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yout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out </a:t>
            </a:r>
            <a:r>
              <a:rPr lang="en-GB" sz="1600" b="1" i="0" u="none" strike="noStrike" cap="none" dirty="0" err="1">
                <a:solidFill>
                  <a:schemeClr val="dk1"/>
                </a:solidFill>
                <a:latin typeface="Courier New"/>
                <a:ea typeface="Courier New"/>
                <a:cs typeface="Courier New"/>
                <a:sym typeface="Courier New"/>
              </a:rPr>
              <a:t>std_logic_vector</a:t>
            </a:r>
            <a:r>
              <a:rPr lang="en-GB" sz="1600" b="0" i="0" u="none" strike="noStrike" cap="none" dirty="0">
                <a:solidFill>
                  <a:schemeClr val="dk1"/>
                </a:solidFill>
                <a:latin typeface="Courier New"/>
                <a:ea typeface="Courier New"/>
                <a:cs typeface="Courier New"/>
                <a:sym typeface="Courier New"/>
              </a:rPr>
              <a:t>( 3 </a:t>
            </a:r>
            <a:r>
              <a:rPr lang="en-GB" sz="1600" b="1" i="0" u="none" strike="noStrike" cap="none" dirty="0" err="1">
                <a:solidFill>
                  <a:schemeClr val="dk1"/>
                </a:solidFill>
                <a:latin typeface="Courier New"/>
                <a:ea typeface="Courier New"/>
                <a:cs typeface="Courier New"/>
                <a:sym typeface="Courier New"/>
              </a:rPr>
              <a:t>downto</a:t>
            </a:r>
            <a:r>
              <a:rPr lang="en-GB" sz="1600" b="0" i="0" u="none" strike="noStrike" cap="none" dirty="0">
                <a:solidFill>
                  <a:schemeClr val="dk1"/>
                </a:solidFill>
                <a:latin typeface="Courier New"/>
                <a:ea typeface="Courier New"/>
                <a:cs typeface="Courier New"/>
                <a:sym typeface="Courier New"/>
              </a:rPr>
              <a:t> 0 )</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end</a:t>
            </a:r>
            <a:r>
              <a:rPr lang="en-GB" sz="1600" b="0" i="0" u="none" strike="noStrike" cap="none" dirty="0">
                <a:solidFill>
                  <a:schemeClr val="dk1"/>
                </a:solidFill>
                <a:latin typeface="Courier New"/>
                <a:ea typeface="Courier New"/>
                <a:cs typeface="Courier New"/>
                <a:sym typeface="Courier New"/>
              </a:rPr>
              <a:t> subtractor;</a:t>
            </a:r>
          </a:p>
          <a:p>
            <a:pPr marL="0" marR="0" lvl="0" indent="0" algn="l" rtl="0">
              <a:spcBef>
                <a:spcPts val="200"/>
              </a:spcBef>
              <a:spcAft>
                <a:spcPts val="0"/>
              </a:spcAft>
              <a:buClr>
                <a:schemeClr val="dk1"/>
              </a:buClr>
              <a:buSzPct val="25000"/>
              <a:buFont typeface="Arial"/>
              <a:buNone/>
            </a:pPr>
            <a:endParaRPr sz="10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4" name="CasellaDiTesto 3">
            <a:extLst>
              <a:ext uri="{FF2B5EF4-FFF2-40B4-BE49-F238E27FC236}">
                <a16:creationId xmlns:a16="http://schemas.microsoft.com/office/drawing/2014/main" id="{F2B47F9F-8CC0-4065-A4FE-BB148030C834}"/>
              </a:ext>
            </a:extLst>
          </p:cNvPr>
          <p:cNvSpPr txBox="1"/>
          <p:nvPr/>
        </p:nvSpPr>
        <p:spPr>
          <a:xfrm>
            <a:off x="1945200" y="1461454"/>
            <a:ext cx="3906959" cy="369332"/>
          </a:xfrm>
          <a:prstGeom prst="rect">
            <a:avLst/>
          </a:prstGeom>
          <a:noFill/>
        </p:spPr>
        <p:txBody>
          <a:bodyPr wrap="square" rtlCol="0">
            <a:spAutoFit/>
          </a:bodyPr>
          <a:lstStyle/>
          <a:p>
            <a:r>
              <a:rPr lang="it-IT" dirty="0"/>
              <a:t>SUBTRACTOR (ENTITY)</a:t>
            </a:r>
            <a:endParaRPr lang="en-GB"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Shape 747"/>
          <p:cNvSpPr/>
          <p:nvPr/>
        </p:nvSpPr>
        <p:spPr>
          <a:xfrm>
            <a:off x="1806325" y="1345339"/>
            <a:ext cx="6728075" cy="5159598"/>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48" name="Shape 748"/>
          <p:cNvSpPr txBox="1">
            <a:spLocks noGrp="1"/>
          </p:cNvSpPr>
          <p:nvPr>
            <p:ph type="title"/>
          </p:nvPr>
        </p:nvSpPr>
        <p:spPr>
          <a:xfrm>
            <a:off x="1806325" y="-215374"/>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49" name="Shape 749"/>
          <p:cNvSpPr txBox="1">
            <a:spLocks noGrp="1"/>
          </p:cNvSpPr>
          <p:nvPr>
            <p:ph idx="1"/>
          </p:nvPr>
        </p:nvSpPr>
        <p:spPr>
          <a:xfrm>
            <a:off x="1806325" y="1320362"/>
            <a:ext cx="8291263" cy="51125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architecture</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subtractor_arc</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of</a:t>
            </a:r>
            <a:r>
              <a:rPr lang="en-GB" sz="1400" b="0" i="0" u="none" strike="noStrike" cap="none" dirty="0">
                <a:solidFill>
                  <a:schemeClr val="dk1"/>
                </a:solidFill>
                <a:latin typeface="Courier New"/>
                <a:ea typeface="Courier New"/>
                <a:cs typeface="Courier New"/>
                <a:sym typeface="Courier New"/>
              </a:rPr>
              <a:t> subtractor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begin</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process</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cmd</a:t>
            </a:r>
            <a:r>
              <a:rPr lang="en-GB" sz="1400" b="0" i="0" u="none" strike="noStrike" cap="none" dirty="0">
                <a:solidFill>
                  <a:schemeClr val="dk1"/>
                </a:solidFill>
                <a:latin typeface="Courier New"/>
                <a:ea typeface="Courier New"/>
                <a:cs typeface="Courier New"/>
                <a:sym typeface="Courier New"/>
              </a:rPr>
              <a:t>, x, y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begin</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if</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 '1' or </a:t>
            </a:r>
            <a:r>
              <a:rPr lang="en-GB" sz="1400" b="0" i="0" u="none" strike="noStrike" cap="none" dirty="0" err="1">
                <a:solidFill>
                  <a:schemeClr val="dk1"/>
                </a:solidFill>
                <a:latin typeface="Courier New"/>
                <a:ea typeface="Courier New"/>
                <a:cs typeface="Courier New"/>
                <a:sym typeface="Courier New"/>
              </a:rPr>
              <a:t>cmd</a:t>
            </a:r>
            <a:r>
              <a:rPr lang="en-GB" sz="1400" b="0" i="0" u="none" strike="noStrike" cap="none" dirty="0">
                <a:solidFill>
                  <a:schemeClr val="dk1"/>
                </a:solidFill>
                <a:latin typeface="Courier New"/>
                <a:ea typeface="Courier New"/>
                <a:cs typeface="Courier New"/>
                <a:sym typeface="Courier New"/>
              </a:rPr>
              <a:t> = "00" ) </a:t>
            </a:r>
            <a:r>
              <a:rPr lang="en-GB" sz="1400" b="1" i="0" u="none" strike="noStrike" cap="none" dirty="0">
                <a:solidFill>
                  <a:schemeClr val="dk1"/>
                </a:solidFill>
                <a:latin typeface="Courier New"/>
                <a:ea typeface="Courier New"/>
                <a:cs typeface="Courier New"/>
                <a:sym typeface="Courier New"/>
              </a:rPr>
              <a:t>then</a:t>
            </a:r>
            <a:r>
              <a:rPr lang="en-GB" sz="1400" b="0" i="0" u="none" strike="noStrike" cap="none" dirty="0">
                <a:solidFill>
                  <a:schemeClr val="dk1"/>
                </a:solidFill>
                <a:latin typeface="Courier New"/>
                <a:ea typeface="Courier New"/>
                <a:cs typeface="Courier New"/>
                <a:sym typeface="Courier New"/>
              </a:rPr>
              <a:t> 	-- not active.</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xout</a:t>
            </a:r>
            <a:r>
              <a:rPr lang="en-GB" sz="1400" b="0" i="0" u="none" strike="noStrike" cap="none" dirty="0">
                <a:solidFill>
                  <a:schemeClr val="dk1"/>
                </a:solidFill>
                <a:latin typeface="Courier New"/>
                <a:ea typeface="Courier New"/>
                <a:cs typeface="Courier New"/>
                <a:sym typeface="Courier New"/>
              </a:rPr>
              <a:t> &lt;= "0000";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yout</a:t>
            </a:r>
            <a:r>
              <a:rPr lang="en-GB" sz="1400" b="0" i="0" u="none" strike="noStrike" cap="none" dirty="0">
                <a:solidFill>
                  <a:schemeClr val="dk1"/>
                </a:solidFill>
                <a:latin typeface="Courier New"/>
                <a:ea typeface="Courier New"/>
                <a:cs typeface="Courier New"/>
                <a:sym typeface="Courier New"/>
              </a:rPr>
              <a:t> &lt;= "0000";</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err="1">
                <a:solidFill>
                  <a:schemeClr val="dk1"/>
                </a:solidFill>
                <a:latin typeface="Courier New"/>
                <a:ea typeface="Courier New"/>
                <a:cs typeface="Courier New"/>
                <a:sym typeface="Courier New"/>
              </a:rPr>
              <a:t>elsif</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cmd</a:t>
            </a:r>
            <a:r>
              <a:rPr lang="en-GB" sz="1400" b="0" i="0" u="none" strike="noStrike" cap="none" dirty="0">
                <a:solidFill>
                  <a:schemeClr val="dk1"/>
                </a:solidFill>
                <a:latin typeface="Courier New"/>
                <a:ea typeface="Courier New"/>
                <a:cs typeface="Courier New"/>
                <a:sym typeface="Courier New"/>
              </a:rPr>
              <a:t> = "10" ) </a:t>
            </a:r>
            <a:r>
              <a:rPr lang="en-GB" sz="1400" b="1" i="0" u="none" strike="noStrike" cap="none" dirty="0">
                <a:solidFill>
                  <a:schemeClr val="dk1"/>
                </a:solidFill>
                <a:latin typeface="Courier New"/>
                <a:ea typeface="Courier New"/>
                <a:cs typeface="Courier New"/>
                <a:sym typeface="Courier New"/>
              </a:rPr>
              <a:t>then</a:t>
            </a:r>
            <a:r>
              <a:rPr lang="en-GB" sz="1400" b="0" i="0" u="none" strike="noStrike" cap="none" dirty="0">
                <a:solidFill>
                  <a:schemeClr val="dk1"/>
                </a:solidFill>
                <a:latin typeface="Courier New"/>
                <a:ea typeface="Courier New"/>
                <a:cs typeface="Courier New"/>
                <a:sym typeface="Courier New"/>
              </a:rPr>
              <a:t> 		-- x is greater</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xout</a:t>
            </a:r>
            <a:r>
              <a:rPr lang="en-GB" sz="1400" b="0" i="0" u="none" strike="noStrike" cap="none" dirty="0">
                <a:solidFill>
                  <a:schemeClr val="dk1"/>
                </a:solidFill>
                <a:latin typeface="Courier New"/>
                <a:ea typeface="Courier New"/>
                <a:cs typeface="Courier New"/>
                <a:sym typeface="Courier New"/>
              </a:rPr>
              <a:t> &lt;= ( x - y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yout</a:t>
            </a:r>
            <a:r>
              <a:rPr lang="en-GB" sz="1400" b="0" i="0" u="none" strike="noStrike" cap="none" dirty="0">
                <a:solidFill>
                  <a:schemeClr val="dk1"/>
                </a:solidFill>
                <a:latin typeface="Courier New"/>
                <a:ea typeface="Courier New"/>
                <a:cs typeface="Courier New"/>
                <a:sym typeface="Courier New"/>
              </a:rPr>
              <a:t> &lt;= y;</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err="1">
                <a:solidFill>
                  <a:schemeClr val="dk1"/>
                </a:solidFill>
                <a:latin typeface="Courier New"/>
                <a:ea typeface="Courier New"/>
                <a:cs typeface="Courier New"/>
                <a:sym typeface="Courier New"/>
              </a:rPr>
              <a:t>elsif</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cmd</a:t>
            </a:r>
            <a:r>
              <a:rPr lang="en-GB" sz="1400" b="0" i="0" u="none" strike="noStrike" cap="none" dirty="0">
                <a:solidFill>
                  <a:schemeClr val="dk1"/>
                </a:solidFill>
                <a:latin typeface="Courier New"/>
                <a:ea typeface="Courier New"/>
                <a:cs typeface="Courier New"/>
                <a:sym typeface="Courier New"/>
              </a:rPr>
              <a:t> = "01" ) </a:t>
            </a:r>
            <a:r>
              <a:rPr lang="en-GB" sz="1400" b="1" i="0" u="none" strike="noStrike" cap="none" dirty="0">
                <a:solidFill>
                  <a:schemeClr val="dk1"/>
                </a:solidFill>
                <a:latin typeface="Courier New"/>
                <a:ea typeface="Courier New"/>
                <a:cs typeface="Courier New"/>
                <a:sym typeface="Courier New"/>
              </a:rPr>
              <a:t>then</a:t>
            </a:r>
            <a:r>
              <a:rPr lang="en-GB" sz="1400" b="0" i="0" u="none" strike="noStrike" cap="none" dirty="0">
                <a:solidFill>
                  <a:schemeClr val="dk1"/>
                </a:solidFill>
                <a:latin typeface="Courier New"/>
                <a:ea typeface="Courier New"/>
                <a:cs typeface="Courier New"/>
                <a:sym typeface="Courier New"/>
              </a:rPr>
              <a:t> 		-- y is greater</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xout</a:t>
            </a:r>
            <a:r>
              <a:rPr lang="en-GB" sz="1400" b="0" i="0" u="none" strike="noStrike" cap="none" dirty="0">
                <a:solidFill>
                  <a:schemeClr val="dk1"/>
                </a:solidFill>
                <a:latin typeface="Courier New"/>
                <a:ea typeface="Courier New"/>
                <a:cs typeface="Courier New"/>
                <a:sym typeface="Courier New"/>
              </a:rPr>
              <a:t> &lt;= x;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yout</a:t>
            </a:r>
            <a:r>
              <a:rPr lang="en-GB" sz="1400" b="0" i="0" u="none" strike="noStrike" cap="none" dirty="0">
                <a:solidFill>
                  <a:schemeClr val="dk1"/>
                </a:solidFill>
                <a:latin typeface="Courier New"/>
                <a:ea typeface="Courier New"/>
                <a:cs typeface="Courier New"/>
                <a:sym typeface="Courier New"/>
              </a:rPr>
              <a:t> &lt;= ( y - x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else</a:t>
            </a: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xout</a:t>
            </a:r>
            <a:r>
              <a:rPr lang="en-GB" sz="1400" b="0" i="0" u="none" strike="noStrike" cap="none" dirty="0">
                <a:solidFill>
                  <a:schemeClr val="dk1"/>
                </a:solidFill>
                <a:latin typeface="Courier New"/>
                <a:ea typeface="Courier New"/>
                <a:cs typeface="Courier New"/>
                <a:sym typeface="Courier New"/>
              </a:rPr>
              <a:t> &lt;= x;  			-- x and y are equal</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yout</a:t>
            </a:r>
            <a:r>
              <a:rPr lang="en-GB" sz="1400" b="0" i="0" u="none" strike="noStrike" cap="none" dirty="0">
                <a:solidFill>
                  <a:schemeClr val="dk1"/>
                </a:solidFill>
                <a:latin typeface="Courier New"/>
                <a:ea typeface="Courier New"/>
                <a:cs typeface="Courier New"/>
                <a:sym typeface="Courier New"/>
              </a:rPr>
              <a:t> &lt;= y;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end if</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end process</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subtractor_arc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F00D2B9B-9A4C-4743-890B-4760B5DAB0E6}"/>
              </a:ext>
            </a:extLst>
          </p:cNvPr>
          <p:cNvSpPr txBox="1"/>
          <p:nvPr/>
        </p:nvSpPr>
        <p:spPr>
          <a:xfrm>
            <a:off x="1806324" y="951030"/>
            <a:ext cx="3980521" cy="369332"/>
          </a:xfrm>
          <a:prstGeom prst="rect">
            <a:avLst/>
          </a:prstGeom>
          <a:noFill/>
        </p:spPr>
        <p:txBody>
          <a:bodyPr wrap="square" rtlCol="0">
            <a:spAutoFit/>
          </a:bodyPr>
          <a:lstStyle/>
          <a:p>
            <a:r>
              <a:rPr lang="it-IT" dirty="0"/>
              <a:t>SUBTRACTOR (ARCHITECTURE)</a:t>
            </a: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Main description languages</a:t>
            </a:r>
          </a:p>
        </p:txBody>
      </p:sp>
      <p:pic>
        <p:nvPicPr>
          <p:cNvPr id="193" name="Shape 193"/>
          <p:cNvPicPr preferRelativeResize="0"/>
          <p:nvPr/>
        </p:nvPicPr>
        <p:blipFill rotWithShape="1">
          <a:blip r:embed="rId3">
            <a:alphaModFix/>
          </a:blip>
          <a:srcRect/>
          <a:stretch/>
        </p:blipFill>
        <p:spPr>
          <a:xfrm>
            <a:off x="1945201" y="1460072"/>
            <a:ext cx="6589199" cy="3675370"/>
          </a:xfrm>
          <a:prstGeom prst="rect">
            <a:avLst/>
          </a:prstGeom>
          <a:noFill/>
          <a:ln>
            <a:noFill/>
          </a:ln>
        </p:spPr>
      </p:pic>
      <p:sp>
        <p:nvSpPr>
          <p:cNvPr id="194" name="Shape 194"/>
          <p:cNvSpPr txBox="1"/>
          <p:nvPr/>
        </p:nvSpPr>
        <p:spPr>
          <a:xfrm>
            <a:off x="1945201" y="5135442"/>
            <a:ext cx="532859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GB" sz="1800">
                <a:solidFill>
                  <a:schemeClr val="dk1"/>
                </a:solidFill>
                <a:latin typeface="Calibri"/>
                <a:ea typeface="Calibri"/>
                <a:cs typeface="Calibri"/>
                <a:sym typeface="Calibri"/>
              </a:rPr>
              <a:t>* Reference: SystemC: from the ground up, Wiley, 2010</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Shape 747"/>
          <p:cNvSpPr/>
          <p:nvPr/>
        </p:nvSpPr>
        <p:spPr>
          <a:xfrm>
            <a:off x="1806325" y="1345339"/>
            <a:ext cx="6728075" cy="5159598"/>
          </a:xfrm>
          <a:prstGeom prst="rect">
            <a:avLst/>
          </a:prstGeom>
          <a:solidFill>
            <a:srgbClr val="DAE5F1"/>
          </a:solidFill>
          <a:ln>
            <a:noFill/>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48" name="Shape 748"/>
          <p:cNvSpPr txBox="1">
            <a:spLocks noGrp="1"/>
          </p:cNvSpPr>
          <p:nvPr>
            <p:ph type="title"/>
          </p:nvPr>
        </p:nvSpPr>
        <p:spPr>
          <a:xfrm>
            <a:off x="1806325" y="-215374"/>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49" name="Shape 749"/>
          <p:cNvSpPr txBox="1">
            <a:spLocks noGrp="1"/>
          </p:cNvSpPr>
          <p:nvPr>
            <p:ph idx="1"/>
          </p:nvPr>
        </p:nvSpPr>
        <p:spPr>
          <a:xfrm>
            <a:off x="1806325" y="1320362"/>
            <a:ext cx="8291263" cy="5112567"/>
          </a:xfrm>
          <a:prstGeom prst="rect">
            <a:avLst/>
          </a:prstGeom>
          <a:noFill/>
          <a:ln>
            <a:noFill/>
          </a:ln>
        </p:spPr>
        <p:txBody>
          <a:bodyPr wrap="square" lIns="91425" tIns="45700" rIns="91425" bIns="45700" anchor="t" anchorCtr="0">
            <a:noAutofit/>
          </a:bodyPr>
          <a:lstStyle/>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entity </a:t>
            </a:r>
            <a:r>
              <a:rPr lang="en-GB" sz="1400" dirty="0" err="1">
                <a:solidFill>
                  <a:schemeClr val="dk1"/>
                </a:solidFill>
                <a:latin typeface="Courier New"/>
                <a:ea typeface="Courier New"/>
                <a:cs typeface="Courier New"/>
                <a:sym typeface="Courier New"/>
              </a:rPr>
              <a:t>regis</a:t>
            </a:r>
            <a:r>
              <a:rPr lang="en-GB" sz="1400" dirty="0">
                <a:solidFill>
                  <a:schemeClr val="dk1"/>
                </a:solidFill>
                <a:latin typeface="Courier New"/>
                <a:ea typeface="Courier New"/>
                <a:cs typeface="Courier New"/>
                <a:sym typeface="Courier New"/>
              </a:rPr>
              <a:t> is</a:t>
            </a:r>
          </a:p>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    port(	</a:t>
            </a:r>
            <a:r>
              <a:rPr lang="en-GB" sz="1400" dirty="0" err="1">
                <a:solidFill>
                  <a:schemeClr val="dk1"/>
                </a:solidFill>
                <a:latin typeface="Courier New"/>
                <a:ea typeface="Courier New"/>
                <a:cs typeface="Courier New"/>
                <a:sym typeface="Courier New"/>
              </a:rPr>
              <a:t>rst</a:t>
            </a:r>
            <a:r>
              <a:rPr lang="en-GB" sz="1400" dirty="0">
                <a:solidFill>
                  <a:schemeClr val="dk1"/>
                </a:solidFill>
                <a:latin typeface="Courier New"/>
                <a:ea typeface="Courier New"/>
                <a:cs typeface="Courier New"/>
                <a:sym typeface="Courier New"/>
              </a:rPr>
              <a:t>, </a:t>
            </a:r>
            <a:r>
              <a:rPr lang="en-GB" sz="1400" dirty="0" err="1">
                <a:solidFill>
                  <a:schemeClr val="dk1"/>
                </a:solidFill>
                <a:latin typeface="Courier New"/>
                <a:ea typeface="Courier New"/>
                <a:cs typeface="Courier New"/>
                <a:sym typeface="Courier New"/>
              </a:rPr>
              <a:t>clk</a:t>
            </a:r>
            <a:r>
              <a:rPr lang="en-GB" sz="1400" dirty="0">
                <a:solidFill>
                  <a:schemeClr val="dk1"/>
                </a:solidFill>
                <a:latin typeface="Courier New"/>
                <a:ea typeface="Courier New"/>
                <a:cs typeface="Courier New"/>
                <a:sym typeface="Courier New"/>
              </a:rPr>
              <a:t>, load: in </a:t>
            </a:r>
            <a:r>
              <a:rPr lang="en-GB" sz="1400" dirty="0" err="1">
                <a:solidFill>
                  <a:schemeClr val="dk1"/>
                </a:solidFill>
                <a:latin typeface="Courier New"/>
                <a:ea typeface="Courier New"/>
                <a:cs typeface="Courier New"/>
                <a:sym typeface="Courier New"/>
              </a:rPr>
              <a:t>std_logic</a:t>
            </a:r>
            <a:r>
              <a:rPr lang="en-GB" sz="1400" dirty="0">
                <a:solidFill>
                  <a:schemeClr val="dk1"/>
                </a:solidFill>
                <a:latin typeface="Courier New"/>
                <a:ea typeface="Courier New"/>
                <a:cs typeface="Courier New"/>
                <a:sym typeface="Courier New"/>
              </a:rPr>
              <a:t>;</a:t>
            </a:r>
          </a:p>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	         input: in </a:t>
            </a:r>
            <a:r>
              <a:rPr lang="en-GB" sz="1400" dirty="0" err="1">
                <a:solidFill>
                  <a:schemeClr val="dk1"/>
                </a:solidFill>
                <a:latin typeface="Courier New"/>
                <a:ea typeface="Courier New"/>
                <a:cs typeface="Courier New"/>
                <a:sym typeface="Courier New"/>
              </a:rPr>
              <a:t>std_logic_vector</a:t>
            </a:r>
            <a:r>
              <a:rPr lang="en-GB" sz="1400" dirty="0">
                <a:solidFill>
                  <a:schemeClr val="dk1"/>
                </a:solidFill>
                <a:latin typeface="Courier New"/>
                <a:ea typeface="Courier New"/>
                <a:cs typeface="Courier New"/>
                <a:sym typeface="Courier New"/>
              </a:rPr>
              <a:t>( 3 </a:t>
            </a:r>
            <a:r>
              <a:rPr lang="en-GB" sz="1400" dirty="0" err="1">
                <a:solidFill>
                  <a:schemeClr val="dk1"/>
                </a:solidFill>
                <a:latin typeface="Courier New"/>
                <a:ea typeface="Courier New"/>
                <a:cs typeface="Courier New"/>
                <a:sym typeface="Courier New"/>
              </a:rPr>
              <a:t>downto</a:t>
            </a:r>
            <a:r>
              <a:rPr lang="en-GB" sz="1400" dirty="0">
                <a:solidFill>
                  <a:schemeClr val="dk1"/>
                </a:solidFill>
                <a:latin typeface="Courier New"/>
                <a:ea typeface="Courier New"/>
                <a:cs typeface="Courier New"/>
                <a:sym typeface="Courier New"/>
              </a:rPr>
              <a:t> 0 );</a:t>
            </a:r>
          </a:p>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			output: out </a:t>
            </a:r>
            <a:r>
              <a:rPr lang="en-GB" sz="1400" dirty="0" err="1">
                <a:solidFill>
                  <a:schemeClr val="dk1"/>
                </a:solidFill>
                <a:latin typeface="Courier New"/>
                <a:ea typeface="Courier New"/>
                <a:cs typeface="Courier New"/>
                <a:sym typeface="Courier New"/>
              </a:rPr>
              <a:t>std_logic_vector</a:t>
            </a:r>
            <a:r>
              <a:rPr lang="en-GB" sz="1400" dirty="0">
                <a:solidFill>
                  <a:schemeClr val="dk1"/>
                </a:solidFill>
                <a:latin typeface="Courier New"/>
                <a:ea typeface="Courier New"/>
                <a:cs typeface="Courier New"/>
                <a:sym typeface="Courier New"/>
              </a:rPr>
              <a:t>( 3 </a:t>
            </a:r>
            <a:r>
              <a:rPr lang="en-GB" sz="1400" dirty="0" err="1">
                <a:solidFill>
                  <a:schemeClr val="dk1"/>
                </a:solidFill>
                <a:latin typeface="Courier New"/>
                <a:ea typeface="Courier New"/>
                <a:cs typeface="Courier New"/>
                <a:sym typeface="Courier New"/>
              </a:rPr>
              <a:t>downto</a:t>
            </a:r>
            <a:r>
              <a:rPr lang="en-GB" sz="1400" dirty="0">
                <a:solidFill>
                  <a:schemeClr val="dk1"/>
                </a:solidFill>
                <a:latin typeface="Courier New"/>
                <a:ea typeface="Courier New"/>
                <a:cs typeface="Courier New"/>
                <a:sym typeface="Courier New"/>
              </a:rPr>
              <a:t> 0 )</a:t>
            </a:r>
          </a:p>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    );</a:t>
            </a:r>
          </a:p>
          <a:p>
            <a:pPr marL="0" lvl="0" indent="0">
              <a:spcBef>
                <a:spcPts val="0"/>
              </a:spcBef>
              <a:buClr>
                <a:schemeClr val="dk1"/>
              </a:buClr>
              <a:buSzPct val="25000"/>
              <a:buNone/>
            </a:pPr>
            <a:r>
              <a:rPr lang="en-GB" sz="1400" dirty="0">
                <a:solidFill>
                  <a:schemeClr val="dk1"/>
                </a:solidFill>
                <a:latin typeface="Courier New"/>
                <a:ea typeface="Courier New"/>
                <a:cs typeface="Courier New"/>
                <a:sym typeface="Courier New"/>
              </a:rPr>
              <a:t>end </a:t>
            </a:r>
            <a:r>
              <a:rPr lang="en-GB" sz="1400" dirty="0" err="1">
                <a:solidFill>
                  <a:schemeClr val="dk1"/>
                </a:solidFill>
                <a:latin typeface="Courier New"/>
                <a:ea typeface="Courier New"/>
                <a:cs typeface="Courier New"/>
                <a:sym typeface="Courier New"/>
              </a:rPr>
              <a:t>regis</a:t>
            </a:r>
            <a:r>
              <a:rPr lang="en-GB" sz="1400" dirty="0">
                <a:solidFill>
                  <a:schemeClr val="dk1"/>
                </a:solidFill>
                <a:latin typeface="Courier New"/>
                <a:ea typeface="Courier New"/>
                <a:cs typeface="Courier New"/>
                <a:sym typeface="Courier New"/>
              </a:rPr>
              <a:t>;</a:t>
            </a:r>
            <a:endParaRPr lang="en-GB" sz="140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i="0" u="none" strike="noStrike" cap="none" dirty="0">
                <a:solidFill>
                  <a:schemeClr val="dk1"/>
                </a:solidFill>
                <a:latin typeface="Courier New"/>
                <a:ea typeface="Courier New"/>
                <a:cs typeface="Courier New"/>
                <a:sym typeface="Courier New"/>
              </a:rPr>
              <a:t>		</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architecture </a:t>
            </a:r>
            <a:r>
              <a:rPr lang="en-GB" sz="1400" dirty="0" err="1">
                <a:solidFill>
                  <a:schemeClr val="dk1"/>
                </a:solidFill>
                <a:latin typeface="Courier New"/>
                <a:ea typeface="Courier New"/>
                <a:cs typeface="Courier New"/>
                <a:sym typeface="Courier New"/>
              </a:rPr>
              <a:t>regis_arc</a:t>
            </a:r>
            <a:r>
              <a:rPr lang="en-GB" sz="1400" dirty="0">
                <a:solidFill>
                  <a:schemeClr val="dk1"/>
                </a:solidFill>
                <a:latin typeface="Courier New"/>
                <a:ea typeface="Courier New"/>
                <a:cs typeface="Courier New"/>
                <a:sym typeface="Courier New"/>
              </a:rPr>
              <a:t> of </a:t>
            </a:r>
            <a:r>
              <a:rPr lang="en-GB" sz="1400" dirty="0" err="1">
                <a:solidFill>
                  <a:schemeClr val="dk1"/>
                </a:solidFill>
                <a:latin typeface="Courier New"/>
                <a:ea typeface="Courier New"/>
                <a:cs typeface="Courier New"/>
                <a:sym typeface="Courier New"/>
              </a:rPr>
              <a:t>regis</a:t>
            </a:r>
            <a:r>
              <a:rPr lang="en-GB" sz="1400" dirty="0">
                <a:solidFill>
                  <a:schemeClr val="dk1"/>
                </a:solidFill>
                <a:latin typeface="Courier New"/>
                <a:ea typeface="Courier New"/>
                <a:cs typeface="Courier New"/>
                <a:sym typeface="Courier New"/>
              </a:rPr>
              <a:t> is</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begin</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process( </a:t>
            </a:r>
            <a:r>
              <a:rPr lang="en-GB" sz="1400" dirty="0" err="1">
                <a:solidFill>
                  <a:schemeClr val="dk1"/>
                </a:solidFill>
                <a:latin typeface="Courier New"/>
                <a:ea typeface="Courier New"/>
                <a:cs typeface="Courier New"/>
                <a:sym typeface="Courier New"/>
              </a:rPr>
              <a:t>rst</a:t>
            </a:r>
            <a:r>
              <a:rPr lang="en-GB" sz="1400" dirty="0">
                <a:solidFill>
                  <a:schemeClr val="dk1"/>
                </a:solidFill>
                <a:latin typeface="Courier New"/>
                <a:ea typeface="Courier New"/>
                <a:cs typeface="Courier New"/>
                <a:sym typeface="Courier New"/>
              </a:rPr>
              <a:t>, </a:t>
            </a:r>
            <a:r>
              <a:rPr lang="en-GB" sz="1400" dirty="0" err="1">
                <a:solidFill>
                  <a:schemeClr val="dk1"/>
                </a:solidFill>
                <a:latin typeface="Courier New"/>
                <a:ea typeface="Courier New"/>
                <a:cs typeface="Courier New"/>
                <a:sym typeface="Courier New"/>
              </a:rPr>
              <a:t>clk</a:t>
            </a:r>
            <a:r>
              <a:rPr lang="en-GB" sz="1400" dirty="0">
                <a:solidFill>
                  <a:schemeClr val="dk1"/>
                </a:solidFill>
                <a:latin typeface="Courier New"/>
                <a:ea typeface="Courier New"/>
                <a:cs typeface="Courier New"/>
                <a:sym typeface="Courier New"/>
              </a:rPr>
              <a:t>, load, input )</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begin</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if( </a:t>
            </a:r>
            <a:r>
              <a:rPr lang="en-GB" sz="1400" dirty="0" err="1">
                <a:solidFill>
                  <a:schemeClr val="dk1"/>
                </a:solidFill>
                <a:latin typeface="Courier New"/>
                <a:ea typeface="Courier New"/>
                <a:cs typeface="Courier New"/>
                <a:sym typeface="Courier New"/>
              </a:rPr>
              <a:t>rst</a:t>
            </a:r>
            <a:r>
              <a:rPr lang="en-GB" sz="1400" dirty="0">
                <a:solidFill>
                  <a:schemeClr val="dk1"/>
                </a:solidFill>
                <a:latin typeface="Courier New"/>
                <a:ea typeface="Courier New"/>
                <a:cs typeface="Courier New"/>
                <a:sym typeface="Courier New"/>
              </a:rPr>
              <a:t> = '1' ) then </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output &lt;= "0000";</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a:t>
            </a:r>
            <a:r>
              <a:rPr lang="en-GB" sz="1400" dirty="0" err="1">
                <a:solidFill>
                  <a:schemeClr val="dk1"/>
                </a:solidFill>
                <a:latin typeface="Courier New"/>
                <a:ea typeface="Courier New"/>
                <a:cs typeface="Courier New"/>
                <a:sym typeface="Courier New"/>
              </a:rPr>
              <a:t>elsif</a:t>
            </a:r>
            <a:r>
              <a:rPr lang="en-GB" sz="1400" dirty="0">
                <a:solidFill>
                  <a:schemeClr val="dk1"/>
                </a:solidFill>
                <a:latin typeface="Courier New"/>
                <a:ea typeface="Courier New"/>
                <a:cs typeface="Courier New"/>
                <a:sym typeface="Courier New"/>
              </a:rPr>
              <a:t>( </a:t>
            </a:r>
            <a:r>
              <a:rPr lang="en-GB" sz="1400" dirty="0" err="1">
                <a:solidFill>
                  <a:schemeClr val="dk1"/>
                </a:solidFill>
                <a:latin typeface="Courier New"/>
                <a:ea typeface="Courier New"/>
                <a:cs typeface="Courier New"/>
                <a:sym typeface="Courier New"/>
              </a:rPr>
              <a:t>clk'event</a:t>
            </a:r>
            <a:r>
              <a:rPr lang="en-GB" sz="1400" dirty="0">
                <a:solidFill>
                  <a:schemeClr val="dk1"/>
                </a:solidFill>
                <a:latin typeface="Courier New"/>
                <a:ea typeface="Courier New"/>
                <a:cs typeface="Courier New"/>
                <a:sym typeface="Courier New"/>
              </a:rPr>
              <a:t> and </a:t>
            </a:r>
            <a:r>
              <a:rPr lang="en-GB" sz="1400" dirty="0" err="1">
                <a:solidFill>
                  <a:schemeClr val="dk1"/>
                </a:solidFill>
                <a:latin typeface="Courier New"/>
                <a:ea typeface="Courier New"/>
                <a:cs typeface="Courier New"/>
                <a:sym typeface="Courier New"/>
              </a:rPr>
              <a:t>clk</a:t>
            </a:r>
            <a:r>
              <a:rPr lang="en-GB" sz="1400" dirty="0">
                <a:solidFill>
                  <a:schemeClr val="dk1"/>
                </a:solidFill>
                <a:latin typeface="Courier New"/>
                <a:ea typeface="Courier New"/>
                <a:cs typeface="Courier New"/>
                <a:sym typeface="Courier New"/>
              </a:rPr>
              <a:t> = '1') then</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if( load = '1' ) then	</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output &lt;= input;</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end if;</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end if;</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    end process;</a:t>
            </a:r>
          </a:p>
          <a:p>
            <a:pPr marL="0" lvl="0" indent="0">
              <a:spcBef>
                <a:spcPts val="320"/>
              </a:spcBef>
              <a:buClr>
                <a:schemeClr val="dk1"/>
              </a:buClr>
              <a:buSzPct val="25000"/>
              <a:buNone/>
            </a:pPr>
            <a:r>
              <a:rPr lang="en-GB" sz="1400" dirty="0">
                <a:solidFill>
                  <a:schemeClr val="dk1"/>
                </a:solidFill>
                <a:latin typeface="Courier New"/>
                <a:ea typeface="Courier New"/>
                <a:cs typeface="Courier New"/>
                <a:sym typeface="Courier New"/>
              </a:rPr>
              <a:t>end </a:t>
            </a:r>
            <a:r>
              <a:rPr lang="en-GB" sz="1400" dirty="0" err="1">
                <a:solidFill>
                  <a:schemeClr val="dk1"/>
                </a:solidFill>
                <a:latin typeface="Courier New"/>
                <a:ea typeface="Courier New"/>
                <a:cs typeface="Courier New"/>
                <a:sym typeface="Courier New"/>
              </a:rPr>
              <a:t>regis_arc</a:t>
            </a:r>
            <a:r>
              <a:rPr lang="en-GB" sz="1400" dirty="0">
                <a:solidFill>
                  <a:schemeClr val="dk1"/>
                </a:solidFill>
                <a:latin typeface="Courier New"/>
                <a:ea typeface="Courier New"/>
                <a:cs typeface="Courier New"/>
                <a:sym typeface="Courier New"/>
              </a:rPr>
              <a:t>;</a:t>
            </a:r>
            <a:endParaRPr lang="en-GB" sz="1400" i="0" u="none" strike="noStrike" cap="none" dirty="0">
              <a:solidFill>
                <a:schemeClr val="dk1"/>
              </a:solidFill>
              <a:latin typeface="Courier New"/>
              <a:ea typeface="Courier New"/>
              <a:cs typeface="Courier New"/>
              <a:sym typeface="Courier New"/>
            </a:endParaRPr>
          </a:p>
        </p:txBody>
      </p:sp>
      <p:sp>
        <p:nvSpPr>
          <p:cNvPr id="5" name="CasellaDiTesto 4">
            <a:extLst>
              <a:ext uri="{FF2B5EF4-FFF2-40B4-BE49-F238E27FC236}">
                <a16:creationId xmlns:a16="http://schemas.microsoft.com/office/drawing/2014/main" id="{F00D2B9B-9A4C-4743-890B-4760B5DAB0E6}"/>
              </a:ext>
            </a:extLst>
          </p:cNvPr>
          <p:cNvSpPr txBox="1"/>
          <p:nvPr/>
        </p:nvSpPr>
        <p:spPr>
          <a:xfrm>
            <a:off x="1806324" y="951030"/>
            <a:ext cx="3980521" cy="369332"/>
          </a:xfrm>
          <a:prstGeom prst="rect">
            <a:avLst/>
          </a:prstGeom>
          <a:noFill/>
        </p:spPr>
        <p:txBody>
          <a:bodyPr wrap="square" rtlCol="0">
            <a:spAutoFit/>
          </a:bodyPr>
          <a:lstStyle/>
          <a:p>
            <a:r>
              <a:rPr lang="it-IT" dirty="0"/>
              <a:t>REGISTER </a:t>
            </a:r>
            <a:endParaRPr lang="en-GB" dirty="0"/>
          </a:p>
        </p:txBody>
      </p:sp>
    </p:spTree>
    <p:extLst>
      <p:ext uri="{BB962C8B-B14F-4D97-AF65-F5344CB8AC3E}">
        <p14:creationId xmlns:p14="http://schemas.microsoft.com/office/powerpoint/2010/main" val="23450370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4" name="Shape 764"/>
          <p:cNvSpPr txBox="1">
            <a:spLocks noGrp="1"/>
          </p:cNvSpPr>
          <p:nvPr>
            <p:ph type="title"/>
          </p:nvPr>
        </p:nvSpPr>
        <p:spPr>
          <a:xfrm>
            <a:off x="1945202" y="0"/>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65" name="Shape 765"/>
          <p:cNvSpPr txBox="1">
            <a:spLocks noGrp="1"/>
          </p:cNvSpPr>
          <p:nvPr>
            <p:ph idx="1"/>
          </p:nvPr>
        </p:nvSpPr>
        <p:spPr>
          <a:xfrm>
            <a:off x="1945202" y="1398739"/>
            <a:ext cx="6754662" cy="5112567"/>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component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fsm</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clk</a:t>
            </a:r>
            <a:r>
              <a:rPr lang="en-GB" sz="1400" b="0" i="0" u="none" strike="noStrike" cap="none" dirty="0">
                <a:solidFill>
                  <a:schemeClr val="dk1"/>
                </a:solidFill>
                <a:latin typeface="Courier New"/>
                <a:ea typeface="Courier New"/>
                <a:cs typeface="Courier New"/>
                <a:sym typeface="Courier New"/>
              </a:rPr>
              <a:t>, proceed: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comparison: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( 1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enable, </a:t>
            </a:r>
            <a:r>
              <a:rPr lang="en-GB" sz="1400" b="0" i="0" u="none" strike="noStrike" cap="none" dirty="0" err="1">
                <a:solidFill>
                  <a:schemeClr val="dk1"/>
                </a:solidFill>
                <a:latin typeface="Courier New"/>
                <a:ea typeface="Courier New"/>
                <a:cs typeface="Courier New"/>
                <a:sym typeface="Courier New"/>
              </a:rPr>
              <a:t>xsel</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ysel</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xld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yld</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out </a:t>
            </a:r>
            <a:r>
              <a:rPr lang="en-GB" sz="1400" b="1" i="0" u="none" strike="noStrike" cap="none" dirty="0" err="1">
                <a:solidFill>
                  <a:schemeClr val="dk1"/>
                </a:solidFill>
                <a:latin typeface="Courier New"/>
                <a:ea typeface="Courier New"/>
                <a:cs typeface="Courier New"/>
                <a:sym typeface="Courier New"/>
              </a:rPr>
              <a:t>std_logic</a:t>
            </a:r>
            <a:endParaRPr lang="en-GB" sz="1400" b="1"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 component</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component</a:t>
            </a:r>
            <a:r>
              <a:rPr lang="en-GB" sz="1400" b="0" i="0" u="none" strike="noStrike" cap="none" dirty="0">
                <a:solidFill>
                  <a:schemeClr val="dk1"/>
                </a:solidFill>
                <a:latin typeface="Courier New"/>
                <a:ea typeface="Courier New"/>
                <a:cs typeface="Courier New"/>
                <a:sym typeface="Courier New"/>
              </a:rPr>
              <a:t> mux </a:t>
            </a:r>
            <a:r>
              <a:rPr lang="en-GB" sz="1400" b="1" i="0" u="none" strike="noStrike" cap="none" dirty="0">
                <a:solidFill>
                  <a:schemeClr val="dk1"/>
                </a:solidFill>
                <a:latin typeface="Courier New"/>
                <a:ea typeface="Courier New"/>
                <a:cs typeface="Courier New"/>
                <a:sym typeface="Courier New"/>
              </a:rPr>
              <a:t>is</a:t>
            </a: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sLine</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load, result: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a:t>
            </a:r>
            <a:r>
              <a:rPr lang="en-GB" sz="1400" b="1" i="0" u="none" strike="noStrike" cap="none" dirty="0">
                <a:solidFill>
                  <a:schemeClr val="dk1"/>
                </a:solidFill>
                <a:latin typeface="Courier New"/>
                <a:ea typeface="Courier New"/>
                <a:cs typeface="Courier New"/>
                <a:sym typeface="Courier New"/>
              </a:rPr>
              <a:t>out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 component</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component</a:t>
            </a:r>
            <a:r>
              <a:rPr lang="en-GB" sz="1400" b="0" i="0" u="none" strike="noStrike" cap="none" dirty="0">
                <a:solidFill>
                  <a:schemeClr val="dk1"/>
                </a:solidFill>
                <a:latin typeface="Courier New"/>
                <a:ea typeface="Courier New"/>
                <a:cs typeface="Courier New"/>
                <a:sym typeface="Courier New"/>
              </a:rPr>
              <a:t> comparator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x, y: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a:t>
            </a:r>
            <a:r>
              <a:rPr lang="en-GB" sz="1400" b="1" i="0" u="none" strike="noStrike" cap="none" dirty="0">
                <a:solidFill>
                  <a:schemeClr val="dk1"/>
                </a:solidFill>
                <a:latin typeface="Courier New"/>
                <a:ea typeface="Courier New"/>
                <a:cs typeface="Courier New"/>
                <a:sym typeface="Courier New"/>
              </a:rPr>
              <a:t>out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( 1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 component</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4" name="CasellaDiTesto 3">
            <a:extLst>
              <a:ext uri="{FF2B5EF4-FFF2-40B4-BE49-F238E27FC236}">
                <a16:creationId xmlns:a16="http://schemas.microsoft.com/office/drawing/2014/main" id="{F7B55A53-4223-4A50-961E-B1AB7D2552A3}"/>
              </a:ext>
            </a:extLst>
          </p:cNvPr>
          <p:cNvSpPr txBox="1"/>
          <p:nvPr/>
        </p:nvSpPr>
        <p:spPr>
          <a:xfrm>
            <a:off x="1945202" y="1096224"/>
            <a:ext cx="3724078" cy="369332"/>
          </a:xfrm>
          <a:prstGeom prst="rect">
            <a:avLst/>
          </a:prstGeom>
          <a:noFill/>
        </p:spPr>
        <p:txBody>
          <a:bodyPr wrap="square" rtlCol="0">
            <a:spAutoFit/>
          </a:bodyPr>
          <a:lstStyle/>
          <a:p>
            <a:r>
              <a:rPr lang="it-IT" dirty="0"/>
              <a:t>GCD (ARCHITECTURE)</a:t>
            </a:r>
            <a:endParaRPr lang="en-GB"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Shape 772"/>
          <p:cNvSpPr txBox="1">
            <a:spLocks noGrp="1"/>
          </p:cNvSpPr>
          <p:nvPr>
            <p:ph type="title"/>
          </p:nvPr>
        </p:nvSpPr>
        <p:spPr>
          <a:xfrm>
            <a:off x="1945202" y="-184666"/>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73" name="Shape 773"/>
          <p:cNvSpPr txBox="1">
            <a:spLocks noGrp="1"/>
          </p:cNvSpPr>
          <p:nvPr>
            <p:ph idx="1"/>
          </p:nvPr>
        </p:nvSpPr>
        <p:spPr>
          <a:xfrm>
            <a:off x="597530" y="1351411"/>
            <a:ext cx="8291263" cy="5112567"/>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component</a:t>
            </a:r>
            <a:r>
              <a:rPr lang="en-GB" sz="1400" b="0" i="0" u="none" strike="noStrike" cap="none" dirty="0">
                <a:solidFill>
                  <a:schemeClr val="dk1"/>
                </a:solidFill>
                <a:latin typeface="Courier New"/>
                <a:ea typeface="Courier New"/>
                <a:cs typeface="Courier New"/>
                <a:sym typeface="Courier New"/>
              </a:rPr>
              <a:t> subtractor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cmd</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( 1 </a:t>
            </a:r>
            <a:r>
              <a:rPr lang="en-GB" sz="1400" b="0"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x, y: </a:t>
            </a:r>
            <a:r>
              <a:rPr lang="en-GB" sz="1400" b="1" i="0" u="none" strike="noStrike" cap="none" dirty="0">
                <a:solidFill>
                  <a:schemeClr val="dk1"/>
                </a:solidFill>
                <a:latin typeface="Courier New"/>
                <a:ea typeface="Courier New"/>
                <a:cs typeface="Courier New"/>
                <a:sym typeface="Courier New"/>
              </a:rPr>
              <a:t>in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0"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xout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yout</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out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0"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 component</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component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regis</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is</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a:solidFill>
                  <a:schemeClr val="dk1"/>
                </a:solidFill>
                <a:latin typeface="Courier New"/>
                <a:ea typeface="Courier New"/>
                <a:cs typeface="Courier New"/>
                <a:sym typeface="Courier New"/>
              </a:rPr>
              <a:t>port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rst</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clk</a:t>
            </a:r>
            <a:r>
              <a:rPr lang="en-GB" sz="1400" b="0" i="0" u="none" strike="noStrike" cap="none" dirty="0">
                <a:solidFill>
                  <a:schemeClr val="dk1"/>
                </a:solidFill>
                <a:latin typeface="Courier New"/>
                <a:ea typeface="Courier New"/>
                <a:cs typeface="Courier New"/>
                <a:sym typeface="Courier New"/>
              </a:rPr>
              <a:t>, load: in </a:t>
            </a:r>
            <a:r>
              <a:rPr lang="en-GB" sz="1400" b="0"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input: in </a:t>
            </a:r>
            <a:r>
              <a:rPr lang="en-GB" sz="1400" b="0"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0"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output: out </a:t>
            </a:r>
            <a:r>
              <a:rPr lang="en-GB" sz="1400" b="0"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0"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0" i="0" u="none" strike="noStrike" cap="none" dirty="0">
                <a:solidFill>
                  <a:schemeClr val="dk1"/>
                </a:solidFill>
                <a:latin typeface="Courier New"/>
                <a:ea typeface="Courier New"/>
                <a:cs typeface="Courier New"/>
                <a:sym typeface="Courier New"/>
              </a:rPr>
              <a:t>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end component</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signal</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xld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yld</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xsel</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ysel</a:t>
            </a:r>
            <a:r>
              <a:rPr lang="en-GB" sz="1400" b="0" i="0" u="none" strike="noStrike" cap="none" dirty="0">
                <a:solidFill>
                  <a:schemeClr val="dk1"/>
                </a:solidFill>
                <a:latin typeface="Courier New"/>
                <a:ea typeface="Courier New"/>
                <a:cs typeface="Courier New"/>
                <a:sym typeface="Courier New"/>
              </a:rPr>
              <a:t>, enable: </a:t>
            </a:r>
            <a:r>
              <a:rPr lang="en-GB" sz="1400" b="1" i="0" u="none" strike="noStrike" cap="none" dirty="0" err="1">
                <a:solidFill>
                  <a:schemeClr val="dk1"/>
                </a:solidFill>
                <a:latin typeface="Courier New"/>
                <a:ea typeface="Courier New"/>
                <a:cs typeface="Courier New"/>
                <a:sym typeface="Courier New"/>
              </a:rPr>
              <a:t>std_logic</a:t>
            </a:r>
            <a:r>
              <a:rPr lang="en-GB" sz="1400" b="0" i="0" u="none" strike="noStrike" cap="none" dirty="0">
                <a:solidFill>
                  <a:schemeClr val="dk1"/>
                </a:solidFill>
                <a:latin typeface="Courier New"/>
                <a:ea typeface="Courier New"/>
                <a:cs typeface="Courier New"/>
                <a:sym typeface="Courier New"/>
              </a:rPr>
              <a:t>;</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signal</a:t>
            </a:r>
            <a:r>
              <a:rPr lang="en-GB" sz="1400" b="0" i="0" u="none" strike="noStrike" cap="none" dirty="0">
                <a:solidFill>
                  <a:schemeClr val="dk1"/>
                </a:solidFill>
                <a:latin typeface="Courier New"/>
                <a:ea typeface="Courier New"/>
                <a:cs typeface="Courier New"/>
                <a:sym typeface="Courier New"/>
              </a:rPr>
              <a:t> comparison: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( 1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signal</a:t>
            </a:r>
            <a:r>
              <a:rPr lang="en-GB" sz="1400" b="0" i="0" u="none" strike="noStrike" cap="none" dirty="0">
                <a:solidFill>
                  <a:schemeClr val="dk1"/>
                </a:solidFill>
                <a:latin typeface="Courier New"/>
                <a:ea typeface="Courier New"/>
                <a:cs typeface="Courier New"/>
                <a:sym typeface="Courier New"/>
              </a:rPr>
              <a:t> result: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					</a:t>
            </a:r>
          </a:p>
          <a:p>
            <a:pPr marL="0" marR="0" lvl="0" indent="0" algn="l" rtl="0">
              <a:spcBef>
                <a:spcPts val="280"/>
              </a:spcBef>
              <a:spcAft>
                <a:spcPts val="0"/>
              </a:spcAft>
              <a:buClr>
                <a:schemeClr val="dk1"/>
              </a:buClr>
              <a:buSzPct val="25000"/>
              <a:buFont typeface="Arial"/>
              <a:buNone/>
            </a:pPr>
            <a:r>
              <a:rPr lang="en-GB" sz="1400" b="1" i="0" u="none" strike="noStrike" cap="none" dirty="0">
                <a:solidFill>
                  <a:schemeClr val="dk1"/>
                </a:solidFill>
                <a:latin typeface="Courier New"/>
                <a:ea typeface="Courier New"/>
                <a:cs typeface="Courier New"/>
                <a:sym typeface="Courier New"/>
              </a:rPr>
              <a:t>signal</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xsub</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ysub</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xmux</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ymux</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xreg</a:t>
            </a:r>
            <a:r>
              <a:rPr lang="en-GB" sz="1400" b="0" i="0" u="none" strike="noStrike" cap="none" dirty="0">
                <a:solidFill>
                  <a:schemeClr val="dk1"/>
                </a:solidFill>
                <a:latin typeface="Courier New"/>
                <a:ea typeface="Courier New"/>
                <a:cs typeface="Courier New"/>
                <a:sym typeface="Courier New"/>
              </a:rPr>
              <a:t>, </a:t>
            </a:r>
            <a:r>
              <a:rPr lang="en-GB" sz="1400" b="0" i="0" u="none" strike="noStrike" cap="none" dirty="0" err="1">
                <a:solidFill>
                  <a:schemeClr val="dk1"/>
                </a:solidFill>
                <a:latin typeface="Courier New"/>
                <a:ea typeface="Courier New"/>
                <a:cs typeface="Courier New"/>
                <a:sym typeface="Courier New"/>
              </a:rPr>
              <a:t>yreg</a:t>
            </a:r>
            <a:r>
              <a:rPr lang="en-GB" sz="1400" b="0" i="0" u="none" strike="noStrike" cap="none" dirty="0">
                <a:solidFill>
                  <a:schemeClr val="dk1"/>
                </a:solidFill>
                <a:latin typeface="Courier New"/>
                <a:ea typeface="Courier New"/>
                <a:cs typeface="Courier New"/>
                <a:sym typeface="Courier New"/>
              </a:rPr>
              <a:t>: </a:t>
            </a:r>
            <a:r>
              <a:rPr lang="en-GB" sz="1400" b="1" i="0" u="none" strike="noStrike" cap="none" dirty="0" err="1">
                <a:solidFill>
                  <a:schemeClr val="dk1"/>
                </a:solidFill>
                <a:latin typeface="Courier New"/>
                <a:ea typeface="Courier New"/>
                <a:cs typeface="Courier New"/>
                <a:sym typeface="Courier New"/>
              </a:rPr>
              <a:t>std_logic_vector</a:t>
            </a:r>
            <a:r>
              <a:rPr lang="en-GB" sz="1400" b="0" i="0" u="none" strike="noStrike" cap="none" dirty="0">
                <a:solidFill>
                  <a:schemeClr val="dk1"/>
                </a:solidFill>
                <a:latin typeface="Courier New"/>
                <a:ea typeface="Courier New"/>
                <a:cs typeface="Courier New"/>
                <a:sym typeface="Courier New"/>
              </a:rPr>
              <a:t>( 3 </a:t>
            </a:r>
            <a:r>
              <a:rPr lang="en-GB" sz="1400" b="1" i="0" u="none" strike="noStrike" cap="none" dirty="0" err="1">
                <a:solidFill>
                  <a:schemeClr val="dk1"/>
                </a:solidFill>
                <a:latin typeface="Courier New"/>
                <a:ea typeface="Courier New"/>
                <a:cs typeface="Courier New"/>
                <a:sym typeface="Courier New"/>
              </a:rPr>
              <a:t>downto</a:t>
            </a:r>
            <a:r>
              <a:rPr lang="en-GB" sz="1400" b="0" i="0" u="none" strike="noStrike" cap="none" dirty="0">
                <a:solidFill>
                  <a:schemeClr val="dk1"/>
                </a:solidFill>
                <a:latin typeface="Courier New"/>
                <a:ea typeface="Courier New"/>
                <a:cs typeface="Courier New"/>
                <a:sym typeface="Courier New"/>
              </a:rPr>
              <a:t> 0 );</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4" name="CasellaDiTesto 3">
            <a:extLst>
              <a:ext uri="{FF2B5EF4-FFF2-40B4-BE49-F238E27FC236}">
                <a16:creationId xmlns:a16="http://schemas.microsoft.com/office/drawing/2014/main" id="{CF36A0E7-F7F3-4F41-9C9C-D1110C5D4A01}"/>
              </a:ext>
            </a:extLst>
          </p:cNvPr>
          <p:cNvSpPr txBox="1"/>
          <p:nvPr/>
        </p:nvSpPr>
        <p:spPr>
          <a:xfrm>
            <a:off x="1357373" y="982079"/>
            <a:ext cx="3724078" cy="369332"/>
          </a:xfrm>
          <a:prstGeom prst="rect">
            <a:avLst/>
          </a:prstGeom>
          <a:noFill/>
        </p:spPr>
        <p:txBody>
          <a:bodyPr wrap="square" rtlCol="0">
            <a:spAutoFit/>
          </a:bodyPr>
          <a:lstStyle/>
          <a:p>
            <a:r>
              <a:rPr lang="it-IT" dirty="0"/>
              <a:t>GCD (ARCHITECTURE)</a:t>
            </a:r>
            <a:endParaRPr lang="en-GB"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Shape 780"/>
          <p:cNvSpPr txBox="1">
            <a:spLocks noGrp="1"/>
          </p:cNvSpPr>
          <p:nvPr>
            <p:ph type="title"/>
          </p:nvPr>
        </p:nvSpPr>
        <p:spPr>
          <a:xfrm>
            <a:off x="1906013" y="-151547"/>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81" name="Shape 781"/>
          <p:cNvSpPr txBox="1">
            <a:spLocks noGrp="1"/>
          </p:cNvSpPr>
          <p:nvPr>
            <p:ph idx="1"/>
          </p:nvPr>
        </p:nvSpPr>
        <p:spPr>
          <a:xfrm>
            <a:off x="597530" y="1431883"/>
            <a:ext cx="8363272"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doing structure modelling here</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FSM controller</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TOFSM: </a:t>
            </a:r>
            <a:r>
              <a:rPr lang="en-GB" sz="1500" b="0" i="0" u="none" strike="noStrike" cap="none" dirty="0" err="1">
                <a:solidFill>
                  <a:schemeClr val="dk1"/>
                </a:solidFill>
                <a:latin typeface="Courier New"/>
                <a:ea typeface="Courier New"/>
                <a:cs typeface="Courier New"/>
                <a:sym typeface="Courier New"/>
              </a:rPr>
              <a:t>fsm</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go_i</a:t>
            </a:r>
            <a:r>
              <a:rPr lang="en-GB" sz="1500" b="0" i="0" u="none" strike="noStrike" cap="none" dirty="0">
                <a:solidFill>
                  <a:schemeClr val="dk1"/>
                </a:solidFill>
                <a:latin typeface="Courier New"/>
                <a:ea typeface="Courier New"/>
                <a:cs typeface="Courier New"/>
                <a:sym typeface="Courier New"/>
              </a:rPr>
              <a:t>, 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enable,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Datapath</a:t>
            </a:r>
            <a:endParaRPr lang="en-GB"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U_COMP: comparator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X_SUB: subtractor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comparison,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OUT_REG: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enable,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result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err="1">
                <a:solidFill>
                  <a:schemeClr val="dk1"/>
                </a:solidFill>
                <a:latin typeface="Courier New"/>
                <a:ea typeface="Courier New"/>
                <a:cs typeface="Courier New"/>
                <a:sym typeface="Courier New"/>
              </a:rPr>
              <a:t>d_o</a:t>
            </a:r>
            <a:r>
              <a:rPr lang="en-GB" sz="1500" b="0" i="0" u="none" strike="noStrike" cap="none" dirty="0">
                <a:solidFill>
                  <a:schemeClr val="dk1"/>
                </a:solidFill>
                <a:latin typeface="Courier New"/>
                <a:ea typeface="Courier New"/>
                <a:cs typeface="Courier New"/>
                <a:sym typeface="Courier New"/>
              </a:rPr>
              <a:t> &lt;= result; </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4" name="CasellaDiTesto 3">
            <a:extLst>
              <a:ext uri="{FF2B5EF4-FFF2-40B4-BE49-F238E27FC236}">
                <a16:creationId xmlns:a16="http://schemas.microsoft.com/office/drawing/2014/main" id="{F7DFFD55-14F8-4890-8746-FF067B448DEF}"/>
              </a:ext>
            </a:extLst>
          </p:cNvPr>
          <p:cNvSpPr txBox="1"/>
          <p:nvPr/>
        </p:nvSpPr>
        <p:spPr>
          <a:xfrm>
            <a:off x="1476534" y="1062551"/>
            <a:ext cx="3724078" cy="369332"/>
          </a:xfrm>
          <a:prstGeom prst="rect">
            <a:avLst/>
          </a:prstGeom>
          <a:noFill/>
        </p:spPr>
        <p:txBody>
          <a:bodyPr wrap="square" rtlCol="0">
            <a:spAutoFit/>
          </a:bodyPr>
          <a:lstStyle/>
          <a:p>
            <a:r>
              <a:rPr lang="it-IT" dirty="0"/>
              <a:t>GCD (ARCHITECTURE)</a:t>
            </a:r>
            <a:endParaRPr lang="en-GB" dirty="0"/>
          </a:p>
        </p:txBody>
      </p:sp>
    </p:spTree>
    <p:extLst>
      <p:ext uri="{BB962C8B-B14F-4D97-AF65-F5344CB8AC3E}">
        <p14:creationId xmlns:p14="http://schemas.microsoft.com/office/powerpoint/2010/main" val="7160788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Shape 780"/>
          <p:cNvSpPr txBox="1">
            <a:spLocks noGrp="1"/>
          </p:cNvSpPr>
          <p:nvPr>
            <p:ph type="title"/>
          </p:nvPr>
        </p:nvSpPr>
        <p:spPr>
          <a:xfrm>
            <a:off x="1914562" y="-256050"/>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81" name="Shape 781"/>
          <p:cNvSpPr txBox="1">
            <a:spLocks noGrp="1"/>
          </p:cNvSpPr>
          <p:nvPr>
            <p:ph idx="1"/>
          </p:nvPr>
        </p:nvSpPr>
        <p:spPr>
          <a:xfrm>
            <a:off x="597530" y="1431883"/>
            <a:ext cx="8363272"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doing structure modelling here</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FSM controller</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TOFSM: </a:t>
            </a:r>
            <a:r>
              <a:rPr lang="en-GB" sz="1500" b="0" i="0" u="none" strike="noStrike" cap="none" dirty="0" err="1">
                <a:solidFill>
                  <a:schemeClr val="dk1"/>
                </a:solidFill>
                <a:latin typeface="Courier New"/>
                <a:ea typeface="Courier New"/>
                <a:cs typeface="Courier New"/>
                <a:sym typeface="Courier New"/>
              </a:rPr>
              <a:t>fsm</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go_i</a:t>
            </a:r>
            <a:r>
              <a:rPr lang="en-GB" sz="1500" b="0" i="0" u="none" strike="noStrike" cap="none" dirty="0">
                <a:solidFill>
                  <a:schemeClr val="dk1"/>
                </a:solidFill>
                <a:latin typeface="Courier New"/>
                <a:ea typeface="Courier New"/>
                <a:cs typeface="Courier New"/>
                <a:sym typeface="Courier New"/>
              </a:rPr>
              <a:t>, 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enable,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Datapath</a:t>
            </a:r>
            <a:endParaRPr lang="en-GB"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U_COMP: comparator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X_SUB: subtractor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comparison,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OUT_REG: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enable,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result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err="1">
                <a:solidFill>
                  <a:schemeClr val="dk1"/>
                </a:solidFill>
                <a:latin typeface="Courier New"/>
                <a:ea typeface="Courier New"/>
                <a:cs typeface="Courier New"/>
                <a:sym typeface="Courier New"/>
              </a:rPr>
              <a:t>d_o</a:t>
            </a:r>
            <a:r>
              <a:rPr lang="en-GB" sz="1500" b="0" i="0" u="none" strike="noStrike" cap="none" dirty="0">
                <a:solidFill>
                  <a:schemeClr val="dk1"/>
                </a:solidFill>
                <a:latin typeface="Courier New"/>
                <a:ea typeface="Courier New"/>
                <a:cs typeface="Courier New"/>
                <a:sym typeface="Courier New"/>
              </a:rPr>
              <a:t> &lt;= result; </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2" name="Segno di moltiplicazione 1">
            <a:extLst>
              <a:ext uri="{FF2B5EF4-FFF2-40B4-BE49-F238E27FC236}">
                <a16:creationId xmlns:a16="http://schemas.microsoft.com/office/drawing/2014/main" id="{1BD536A4-C842-4E0E-84FC-6CC37BCB1F46}"/>
              </a:ext>
            </a:extLst>
          </p:cNvPr>
          <p:cNvSpPr/>
          <p:nvPr/>
        </p:nvSpPr>
        <p:spPr>
          <a:xfrm>
            <a:off x="897976" y="253401"/>
            <a:ext cx="7148744" cy="6922624"/>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hape 358">
            <a:extLst>
              <a:ext uri="{FF2B5EF4-FFF2-40B4-BE49-F238E27FC236}">
                <a16:creationId xmlns:a16="http://schemas.microsoft.com/office/drawing/2014/main" id="{FC02AA5A-5CA1-4635-B61F-90EB37506929}"/>
              </a:ext>
            </a:extLst>
          </p:cNvPr>
          <p:cNvSpPr txBox="1">
            <a:spLocks/>
          </p:cNvSpPr>
          <p:nvPr/>
        </p:nvSpPr>
        <p:spPr>
          <a:xfrm>
            <a:off x="2561171" y="6316567"/>
            <a:ext cx="8229600" cy="576064"/>
          </a:xfrm>
          <a:prstGeom prst="rect">
            <a:avLst/>
          </a:prstGeom>
          <a:noFill/>
          <a:ln>
            <a:noFill/>
          </a:ln>
        </p:spPr>
        <p:txBody>
          <a:bodyPr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1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0"/>
              </a:spcBef>
              <a:buClr>
                <a:schemeClr val="dk1"/>
              </a:buClr>
              <a:buSzPct val="100000"/>
              <a:buNone/>
            </a:pPr>
            <a:r>
              <a:rPr lang="en-GB" sz="2400" dirty="0">
                <a:solidFill>
                  <a:schemeClr val="dk1"/>
                </a:solidFill>
                <a:latin typeface="Calibri"/>
                <a:ea typeface="Calibri"/>
                <a:cs typeface="Calibri"/>
                <a:sym typeface="Calibri"/>
              </a:rPr>
              <a:t>BAD DESCRIPTION STYLE !</a:t>
            </a:r>
          </a:p>
          <a:p>
            <a:pPr marL="0" indent="0">
              <a:spcBef>
                <a:spcPts val="640"/>
              </a:spcBef>
              <a:buClr>
                <a:schemeClr val="dk1"/>
              </a:buClr>
              <a:buSzPct val="25000"/>
              <a:buFont typeface="Arial"/>
              <a:buNone/>
            </a:pPr>
            <a:endParaRPr lang="en-GB" sz="3200" dirty="0">
              <a:solidFill>
                <a:schemeClr val="dk1"/>
              </a:solidFill>
              <a:latin typeface="Calibri"/>
              <a:ea typeface="Calibri"/>
              <a:cs typeface="Calibri"/>
              <a:sym typeface="Calibri"/>
            </a:endParaRPr>
          </a:p>
        </p:txBody>
      </p:sp>
      <p:sp>
        <p:nvSpPr>
          <p:cNvPr id="6" name="CasellaDiTesto 5">
            <a:extLst>
              <a:ext uri="{FF2B5EF4-FFF2-40B4-BE49-F238E27FC236}">
                <a16:creationId xmlns:a16="http://schemas.microsoft.com/office/drawing/2014/main" id="{AE776342-35EF-43EA-8DA5-1AE02E2363EE}"/>
              </a:ext>
            </a:extLst>
          </p:cNvPr>
          <p:cNvSpPr txBox="1"/>
          <p:nvPr/>
        </p:nvSpPr>
        <p:spPr>
          <a:xfrm>
            <a:off x="1485083" y="980201"/>
            <a:ext cx="3724078" cy="369332"/>
          </a:xfrm>
          <a:prstGeom prst="rect">
            <a:avLst/>
          </a:prstGeom>
          <a:noFill/>
        </p:spPr>
        <p:txBody>
          <a:bodyPr wrap="square" rtlCol="0">
            <a:spAutoFit/>
          </a:bodyPr>
          <a:lstStyle/>
          <a:p>
            <a:r>
              <a:rPr lang="it-IT" dirty="0"/>
              <a:t>GCD (ARCHITECTURE)</a:t>
            </a:r>
            <a:endParaRPr lang="en-GB" dirty="0"/>
          </a:p>
        </p:txBody>
      </p:sp>
    </p:spTree>
    <p:extLst>
      <p:ext uri="{BB962C8B-B14F-4D97-AF65-F5344CB8AC3E}">
        <p14:creationId xmlns:p14="http://schemas.microsoft.com/office/powerpoint/2010/main" val="29652287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Shape 780"/>
          <p:cNvSpPr txBox="1">
            <a:spLocks noGrp="1"/>
          </p:cNvSpPr>
          <p:nvPr>
            <p:ph type="title"/>
          </p:nvPr>
        </p:nvSpPr>
        <p:spPr>
          <a:xfrm>
            <a:off x="1853761" y="-282176"/>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81" name="Shape 781"/>
          <p:cNvSpPr txBox="1">
            <a:spLocks noGrp="1"/>
          </p:cNvSpPr>
          <p:nvPr>
            <p:ph idx="1"/>
          </p:nvPr>
        </p:nvSpPr>
        <p:spPr>
          <a:xfrm>
            <a:off x="597530" y="1431883"/>
            <a:ext cx="8363272"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doing structure modelling here</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FSM controller</a:t>
            </a:r>
          </a:p>
          <a:p>
            <a:pPr marL="0" lvl="0" indent="0">
              <a:spcBef>
                <a:spcPts val="300"/>
              </a:spcBef>
              <a:buClr>
                <a:schemeClr val="dk1"/>
              </a:buClr>
              <a:buSzPct val="25000"/>
              <a:buNone/>
            </a:pPr>
            <a:r>
              <a:rPr lang="en-GB" sz="1500" b="0" i="0" u="none" strike="noStrike" cap="none" dirty="0">
                <a:solidFill>
                  <a:schemeClr val="dk1"/>
                </a:solidFill>
                <a:latin typeface="Courier New"/>
                <a:ea typeface="Courier New"/>
                <a:cs typeface="Courier New"/>
                <a:sym typeface="Courier New"/>
              </a:rPr>
              <a:t>TOFSM: </a:t>
            </a:r>
            <a:r>
              <a:rPr lang="en-GB" sz="1500" b="0" i="0" u="none" strike="noStrike" cap="none" dirty="0" err="1">
                <a:solidFill>
                  <a:schemeClr val="dk1"/>
                </a:solidFill>
                <a:latin typeface="Courier New"/>
                <a:ea typeface="Courier New"/>
                <a:cs typeface="Courier New"/>
                <a:sym typeface="Courier New"/>
              </a:rPr>
              <a:t>fsm</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dirty="0">
                <a:solidFill>
                  <a:schemeClr val="dk1"/>
                </a:solidFill>
                <a:latin typeface="Courier New"/>
                <a:ea typeface="Courier New"/>
                <a:cs typeface="Courier New"/>
                <a:sym typeface="Courier New"/>
              </a:rPr>
              <a:t>(</a:t>
            </a:r>
            <a:r>
              <a:rPr lang="en-GB" sz="1500" dirty="0" err="1">
                <a:solidFill>
                  <a:schemeClr val="dk1"/>
                </a:solidFill>
                <a:latin typeface="Courier New"/>
                <a:ea typeface="Courier New"/>
                <a:cs typeface="Courier New"/>
                <a:sym typeface="Courier New"/>
              </a:rPr>
              <a:t>rst</a:t>
            </a:r>
            <a:r>
              <a:rPr lang="en-GB" sz="1500" dirty="0">
                <a:solidFill>
                  <a:schemeClr val="dk1"/>
                </a:solidFill>
                <a:latin typeface="Courier New"/>
                <a:ea typeface="Courier New"/>
                <a:cs typeface="Courier New"/>
                <a:sym typeface="Courier New"/>
              </a:rPr>
              <a:t> =&gt; </a:t>
            </a:r>
            <a:r>
              <a:rPr lang="en-GB" sz="1500"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p>
          <a:p>
            <a:pPr marL="0" lvl="0" indent="0">
              <a:spcBef>
                <a:spcPts val="300"/>
              </a:spcBef>
              <a:buClr>
                <a:schemeClr val="dk1"/>
              </a:buClr>
              <a:buSzPct val="25000"/>
              <a:buNone/>
            </a:pPr>
            <a:r>
              <a:rPr lang="en-GB" sz="1500"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=&gt;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a:t>
            </a:r>
          </a:p>
          <a:p>
            <a:pPr marL="0" lvl="0" indent="0">
              <a:spcBef>
                <a:spcPts val="300"/>
              </a:spcBef>
              <a:buClr>
                <a:schemeClr val="dk1"/>
              </a:buClr>
              <a:buSzPct val="25000"/>
              <a:buNone/>
            </a:pPr>
            <a:r>
              <a:rPr lang="en-GB" sz="1500" dirty="0">
                <a:solidFill>
                  <a:schemeClr val="dk1"/>
                </a:solidFill>
                <a:latin typeface="Courier New"/>
                <a:ea typeface="Courier New"/>
                <a:cs typeface="Courier New"/>
                <a:sym typeface="Courier New"/>
              </a:rPr>
              <a:t>					proceed =&gt;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go_i</a:t>
            </a:r>
            <a:r>
              <a:rPr lang="en-GB" sz="1500" b="0" i="0" u="none" strike="noStrike" cap="none" dirty="0">
                <a:solidFill>
                  <a:schemeClr val="dk1"/>
                </a:solidFill>
                <a:latin typeface="Courier New"/>
                <a:ea typeface="Courier New"/>
                <a:cs typeface="Courier New"/>
                <a:sym typeface="Courier New"/>
              </a:rPr>
              <a:t>,</a:t>
            </a:r>
          </a:p>
          <a:p>
            <a:pPr marL="0" lvl="0" indent="0">
              <a:spcBef>
                <a:spcPts val="300"/>
              </a:spcBef>
              <a:buClr>
                <a:schemeClr val="dk1"/>
              </a:buClr>
              <a:buSzPct val="25000"/>
              <a:buNone/>
            </a:pPr>
            <a:r>
              <a:rPr lang="en-GB" sz="1500" dirty="0">
                <a:solidFill>
                  <a:schemeClr val="dk1"/>
                </a:solidFill>
                <a:latin typeface="Courier New"/>
                <a:ea typeface="Courier New"/>
                <a:cs typeface="Courier New"/>
                <a:sym typeface="Courier New"/>
              </a:rPr>
              <a:t>					comparison =&gt; </a:t>
            </a:r>
            <a:r>
              <a:rPr lang="en-GB" sz="1500" b="0" i="0" u="none" strike="noStrike" cap="none" dirty="0">
                <a:solidFill>
                  <a:schemeClr val="dk1"/>
                </a:solidFill>
                <a:latin typeface="Courier New"/>
                <a:ea typeface="Courier New"/>
                <a:cs typeface="Courier New"/>
                <a:sym typeface="Courier New"/>
              </a:rPr>
              <a:t>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enable =&gt; enable, </a:t>
            </a:r>
          </a:p>
          <a:p>
            <a:pPr marL="0" marR="0" lvl="0" indent="0" algn="l" rtl="0">
              <a:spcBef>
                <a:spcPts val="300"/>
              </a:spcBef>
              <a:spcAft>
                <a:spcPts val="0"/>
              </a:spcAft>
              <a:buClr>
                <a:schemeClr val="dk1"/>
              </a:buClr>
              <a:buSzPct val="25000"/>
              <a:buFont typeface="Arial"/>
              <a:buNone/>
            </a:pPr>
            <a:r>
              <a:rPr lang="en-GB" sz="1500" dirty="0">
                <a:solidFill>
                  <a:schemeClr val="dk1"/>
                </a:solidFill>
                <a:latin typeface="Courier New"/>
                <a:ea typeface="Courier New"/>
                <a:cs typeface="Courier New"/>
                <a:sym typeface="Courier New"/>
              </a:rPr>
              <a:t>					</a:t>
            </a:r>
            <a:r>
              <a:rPr lang="en-GB" sz="1500" dirty="0" err="1">
                <a:solidFill>
                  <a:schemeClr val="dk1"/>
                </a:solidFill>
                <a:latin typeface="Courier New"/>
                <a:ea typeface="Courier New"/>
                <a:cs typeface="Courier New"/>
                <a:sym typeface="Courier New"/>
              </a:rPr>
              <a:t>xsel</a:t>
            </a:r>
            <a:r>
              <a:rPr lang="en-GB" sz="1500" dirty="0">
                <a:solidFill>
                  <a:schemeClr val="dk1"/>
                </a:solidFill>
                <a:latin typeface="Courier New"/>
                <a:ea typeface="Courier New"/>
                <a:cs typeface="Courier New"/>
                <a:sym typeface="Courier New"/>
              </a:rPr>
              <a:t> =&gt;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dirty="0">
                <a:solidFill>
                  <a:schemeClr val="dk1"/>
                </a:solidFill>
                <a:latin typeface="Courier New"/>
                <a:ea typeface="Courier New"/>
                <a:cs typeface="Courier New"/>
                <a:sym typeface="Courier New"/>
              </a:rPr>
              <a:t>					</a:t>
            </a:r>
            <a:r>
              <a:rPr lang="en-GB" sz="1500" dirty="0" err="1">
                <a:solidFill>
                  <a:schemeClr val="dk1"/>
                </a:solidFill>
                <a:latin typeface="Courier New"/>
                <a:ea typeface="Courier New"/>
                <a:cs typeface="Courier New"/>
                <a:sym typeface="Courier New"/>
              </a:rPr>
              <a:t>ysel</a:t>
            </a:r>
            <a:r>
              <a:rPr lang="en-GB" sz="1500" dirty="0">
                <a:solidFill>
                  <a:schemeClr val="dk1"/>
                </a:solidFill>
                <a:latin typeface="Courier New"/>
                <a:ea typeface="Courier New"/>
                <a:cs typeface="Courier New"/>
                <a:sym typeface="Courier New"/>
              </a:rPr>
              <a:t> =&gt;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dirty="0">
                <a:solidFill>
                  <a:schemeClr val="dk1"/>
                </a:solidFill>
                <a:latin typeface="Courier New"/>
                <a:ea typeface="Courier New"/>
                <a:cs typeface="Courier New"/>
                <a:sym typeface="Courier New"/>
              </a:rPr>
              <a:t>					</a:t>
            </a:r>
            <a:r>
              <a:rPr lang="en-GB" sz="1500" dirty="0" err="1">
                <a:solidFill>
                  <a:schemeClr val="dk1"/>
                </a:solidFill>
                <a:latin typeface="Courier New"/>
                <a:ea typeface="Courier New"/>
                <a:cs typeface="Courier New"/>
                <a:sym typeface="Courier New"/>
              </a:rPr>
              <a:t>xld</a:t>
            </a:r>
            <a:r>
              <a:rPr lang="en-GB" sz="1500" dirty="0">
                <a:solidFill>
                  <a:schemeClr val="dk1"/>
                </a:solidFill>
                <a:latin typeface="Courier New"/>
                <a:ea typeface="Courier New"/>
                <a:cs typeface="Courier New"/>
                <a:sym typeface="Courier New"/>
              </a:rPr>
              <a:t> =&gt;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dirty="0">
                <a:solidFill>
                  <a:schemeClr val="dk1"/>
                </a:solidFill>
                <a:latin typeface="Courier New"/>
                <a:ea typeface="Courier New"/>
                <a:cs typeface="Courier New"/>
                <a:sym typeface="Courier New"/>
              </a:rPr>
              <a:t>					</a:t>
            </a:r>
            <a:r>
              <a:rPr lang="en-GB" sz="1500" dirty="0" err="1">
                <a:solidFill>
                  <a:schemeClr val="dk1"/>
                </a:solidFill>
                <a:latin typeface="Courier New"/>
                <a:ea typeface="Courier New"/>
                <a:cs typeface="Courier New"/>
                <a:sym typeface="Courier New"/>
              </a:rPr>
              <a:t>yld</a:t>
            </a:r>
            <a:r>
              <a:rPr lang="en-GB" sz="1500" dirty="0">
                <a:solidFill>
                  <a:schemeClr val="dk1"/>
                </a:solidFill>
                <a:latin typeface="Courier New"/>
                <a:ea typeface="Courier New"/>
                <a:cs typeface="Courier New"/>
                <a:sym typeface="Courier New"/>
              </a:rPr>
              <a:t> =&gt;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dirty="0">
                <a:solidFill>
                  <a:schemeClr val="dk1"/>
                </a:solidFill>
                <a:latin typeface="Courier New"/>
                <a:ea typeface="Courier New"/>
                <a:cs typeface="Courier New"/>
                <a:sym typeface="Courier New"/>
              </a:rPr>
              <a:t>					</a:t>
            </a:r>
            <a:r>
              <a:rPr lang="en-GB" sz="1500" b="0"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B2F67810-F954-47CF-9483-83B4BDA775F8}"/>
              </a:ext>
            </a:extLst>
          </p:cNvPr>
          <p:cNvSpPr txBox="1"/>
          <p:nvPr/>
        </p:nvSpPr>
        <p:spPr>
          <a:xfrm>
            <a:off x="1424282" y="1022029"/>
            <a:ext cx="3724078" cy="369332"/>
          </a:xfrm>
          <a:prstGeom prst="rect">
            <a:avLst/>
          </a:prstGeom>
          <a:noFill/>
        </p:spPr>
        <p:txBody>
          <a:bodyPr wrap="square" rtlCol="0">
            <a:spAutoFit/>
          </a:bodyPr>
          <a:lstStyle/>
          <a:p>
            <a:r>
              <a:rPr lang="it-IT" dirty="0"/>
              <a:t>GCD (ARCHITECTURE)</a:t>
            </a:r>
            <a:endParaRPr lang="en-GB" dirty="0"/>
          </a:p>
        </p:txBody>
      </p:sp>
    </p:spTree>
    <p:extLst>
      <p:ext uri="{BB962C8B-B14F-4D97-AF65-F5344CB8AC3E}">
        <p14:creationId xmlns:p14="http://schemas.microsoft.com/office/powerpoint/2010/main" val="22483063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Shape 780"/>
          <p:cNvSpPr txBox="1">
            <a:spLocks noGrp="1"/>
          </p:cNvSpPr>
          <p:nvPr>
            <p:ph type="title"/>
          </p:nvPr>
        </p:nvSpPr>
        <p:spPr>
          <a:xfrm>
            <a:off x="1853761" y="-282176"/>
            <a:ext cx="6589199"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GCD Calculator (FSM + DP)</a:t>
            </a:r>
          </a:p>
        </p:txBody>
      </p:sp>
      <p:sp>
        <p:nvSpPr>
          <p:cNvPr id="781" name="Shape 781"/>
          <p:cNvSpPr txBox="1">
            <a:spLocks noGrp="1"/>
          </p:cNvSpPr>
          <p:nvPr>
            <p:ph idx="1"/>
          </p:nvPr>
        </p:nvSpPr>
        <p:spPr>
          <a:xfrm>
            <a:off x="597530" y="1431883"/>
            <a:ext cx="8363272"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Datapath</a:t>
            </a:r>
            <a:endParaRPr lang="en-GB"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Y_MUX: mux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ysel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Y_REG: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yld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ymux</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U_COMP: comparator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comparison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X_SUB: subtractor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comparison, </a:t>
            </a:r>
            <a:r>
              <a:rPr lang="en-GB" sz="1500" b="0" i="0" u="none" strike="noStrike" cap="none" dirty="0" err="1">
                <a:solidFill>
                  <a:schemeClr val="dk1"/>
                </a:solidFill>
                <a:latin typeface="Courier New"/>
                <a:ea typeface="Courier New"/>
                <a:cs typeface="Courier New"/>
                <a:sym typeface="Courier New"/>
              </a:rPr>
              <a:t>xreg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yreg</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ysub</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OUT_REG: </a:t>
            </a:r>
            <a:r>
              <a:rPr lang="en-GB" sz="1500" b="0" i="0" u="none" strike="noStrike" cap="none" dirty="0" err="1">
                <a:solidFill>
                  <a:schemeClr val="dk1"/>
                </a:solidFill>
                <a:latin typeface="Courier New"/>
                <a:ea typeface="Courier New"/>
                <a:cs typeface="Courier New"/>
                <a:sym typeface="Courier New"/>
              </a:rPr>
              <a:t>regis</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port map</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enable, </a:t>
            </a:r>
            <a:r>
              <a:rPr lang="en-GB" sz="1500" b="0" i="0" u="none" strike="noStrike" cap="none" dirty="0" err="1">
                <a:solidFill>
                  <a:schemeClr val="dk1"/>
                </a:solidFill>
                <a:latin typeface="Courier New"/>
                <a:ea typeface="Courier New"/>
                <a:cs typeface="Courier New"/>
                <a:sym typeface="Courier New"/>
              </a:rPr>
              <a:t>xsub</a:t>
            </a:r>
            <a:r>
              <a:rPr lang="en-GB" sz="1500" b="0" i="0" u="none" strike="noStrike" cap="none" dirty="0">
                <a:solidFill>
                  <a:schemeClr val="dk1"/>
                </a:solidFill>
                <a:latin typeface="Courier New"/>
                <a:ea typeface="Courier New"/>
                <a:cs typeface="Courier New"/>
                <a:sym typeface="Courier New"/>
              </a:rPr>
              <a:t>, result );</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0" i="0" u="none" strike="noStrike" cap="none" dirty="0" err="1">
                <a:solidFill>
                  <a:schemeClr val="dk1"/>
                </a:solidFill>
                <a:latin typeface="Courier New"/>
                <a:ea typeface="Courier New"/>
                <a:cs typeface="Courier New"/>
                <a:sym typeface="Courier New"/>
              </a:rPr>
              <a:t>d_o</a:t>
            </a:r>
            <a:r>
              <a:rPr lang="en-GB" sz="1500" b="0" i="0" u="none" strike="noStrike" cap="none" dirty="0">
                <a:solidFill>
                  <a:schemeClr val="dk1"/>
                </a:solidFill>
                <a:latin typeface="Courier New"/>
                <a:ea typeface="Courier New"/>
                <a:cs typeface="Courier New"/>
                <a:sym typeface="Courier New"/>
              </a:rPr>
              <a:t> &lt;= result; </a:t>
            </a: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
        <p:nvSpPr>
          <p:cNvPr id="5" name="CasellaDiTesto 4">
            <a:extLst>
              <a:ext uri="{FF2B5EF4-FFF2-40B4-BE49-F238E27FC236}">
                <a16:creationId xmlns:a16="http://schemas.microsoft.com/office/drawing/2014/main" id="{B2F67810-F954-47CF-9483-83B4BDA775F8}"/>
              </a:ext>
            </a:extLst>
          </p:cNvPr>
          <p:cNvSpPr txBox="1"/>
          <p:nvPr/>
        </p:nvSpPr>
        <p:spPr>
          <a:xfrm>
            <a:off x="1424282" y="1022029"/>
            <a:ext cx="3724078" cy="369332"/>
          </a:xfrm>
          <a:prstGeom prst="rect">
            <a:avLst/>
          </a:prstGeom>
          <a:noFill/>
        </p:spPr>
        <p:txBody>
          <a:bodyPr wrap="square" rtlCol="0">
            <a:spAutoFit/>
          </a:bodyPr>
          <a:lstStyle/>
          <a:p>
            <a:r>
              <a:rPr lang="it-IT" dirty="0"/>
              <a:t>GCD (ARCHITECTURE)</a:t>
            </a:r>
            <a:endParaRPr lang="en-GB" dirty="0"/>
          </a:p>
        </p:txBody>
      </p:sp>
      <p:sp>
        <p:nvSpPr>
          <p:cNvPr id="6" name="Shape 358">
            <a:extLst>
              <a:ext uri="{FF2B5EF4-FFF2-40B4-BE49-F238E27FC236}">
                <a16:creationId xmlns:a16="http://schemas.microsoft.com/office/drawing/2014/main" id="{67DD54C1-315D-45C5-83F9-02F200619C86}"/>
              </a:ext>
            </a:extLst>
          </p:cNvPr>
          <p:cNvSpPr txBox="1">
            <a:spLocks/>
          </p:cNvSpPr>
          <p:nvPr/>
        </p:nvSpPr>
        <p:spPr>
          <a:xfrm>
            <a:off x="2535045" y="4850053"/>
            <a:ext cx="8229600" cy="576064"/>
          </a:xfrm>
          <a:prstGeom prst="rect">
            <a:avLst/>
          </a:prstGeom>
          <a:noFill/>
          <a:ln>
            <a:noFill/>
          </a:ln>
        </p:spPr>
        <p:txBody>
          <a:bodyPr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1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0"/>
              </a:spcBef>
              <a:buClr>
                <a:schemeClr val="dk1"/>
              </a:buClr>
              <a:buSzPct val="100000"/>
              <a:buNone/>
            </a:pPr>
            <a:r>
              <a:rPr lang="en-GB" sz="2400" u="sng" dirty="0">
                <a:solidFill>
                  <a:schemeClr val="dk1"/>
                </a:solidFill>
                <a:latin typeface="Calibri"/>
                <a:ea typeface="Calibri"/>
                <a:cs typeface="Calibri"/>
                <a:sym typeface="Calibri"/>
              </a:rPr>
              <a:t>DO THE SCHEMATIC </a:t>
            </a:r>
          </a:p>
          <a:p>
            <a:pPr marL="0" indent="0">
              <a:spcBef>
                <a:spcPts val="640"/>
              </a:spcBef>
              <a:buClr>
                <a:schemeClr val="dk1"/>
              </a:buClr>
              <a:buSzPct val="25000"/>
              <a:buFont typeface="Arial"/>
              <a:buNone/>
            </a:pPr>
            <a:endParaRPr lang="en-GB" sz="3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07468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Shape 81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Testbench (FSMD)</a:t>
            </a:r>
          </a:p>
        </p:txBody>
      </p:sp>
      <p:sp>
        <p:nvSpPr>
          <p:cNvPr id="820" name="Shape 820"/>
          <p:cNvSpPr txBox="1">
            <a:spLocks noGrp="1"/>
          </p:cNvSpPr>
          <p:nvPr>
            <p:ph idx="1"/>
          </p:nvPr>
        </p:nvSpPr>
        <p:spPr>
          <a:xfrm>
            <a:off x="1128753" y="1534291"/>
            <a:ext cx="7405647"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entity</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test_GCD</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is</a:t>
            </a:r>
            <a:r>
              <a:rPr lang="en-GB" sz="1500" b="0" i="0" u="none" strike="noStrike" cap="none" dirty="0">
                <a:solidFill>
                  <a:schemeClr val="dk1"/>
                </a:solidFill>
                <a:latin typeface="Courier New"/>
                <a:ea typeface="Courier New"/>
                <a:cs typeface="Courier New"/>
                <a:sym typeface="Courier New"/>
              </a:rPr>
              <a:t>			</a:t>
            </a: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end</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test_GCD</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architecture</a:t>
            </a:r>
            <a:r>
              <a:rPr lang="en-GB" sz="1500" b="0" i="0" u="none" strike="noStrike" cap="none" dirty="0">
                <a:solidFill>
                  <a:schemeClr val="dk1"/>
                </a:solidFill>
                <a:latin typeface="Courier New"/>
                <a:ea typeface="Courier New"/>
                <a:cs typeface="Courier New"/>
                <a:sym typeface="Courier New"/>
              </a:rPr>
              <a:t> Bench </a:t>
            </a:r>
            <a:r>
              <a:rPr lang="en-GB" sz="1500" b="1" i="0" u="none" strike="noStrike" cap="none" dirty="0">
                <a:solidFill>
                  <a:schemeClr val="dk1"/>
                </a:solidFill>
                <a:latin typeface="Courier New"/>
                <a:ea typeface="Courier New"/>
                <a:cs typeface="Courier New"/>
                <a:sym typeface="Courier New"/>
              </a:rPr>
              <a:t>of</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test_GCD</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is</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component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gcd</a:t>
            </a:r>
            <a:endParaRPr lang="en-GB"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port</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clk</a:t>
            </a:r>
            <a:r>
              <a:rPr lang="en-GB" sz="1500" b="0" i="0" u="none" strike="noStrike" cap="none" dirty="0">
                <a:solidFill>
                  <a:schemeClr val="dk1"/>
                </a:solidFill>
                <a:latin typeface="Courier New"/>
                <a:ea typeface="Courier New"/>
                <a:cs typeface="Courier New"/>
                <a:sym typeface="Courier New"/>
              </a:rPr>
              <a:t>: 	in </a:t>
            </a:r>
            <a:r>
              <a:rPr lang="en-GB" sz="1500" b="0" i="0" u="none" strike="noStrike" cap="none" dirty="0" err="1">
                <a:solidFill>
                  <a:schemeClr val="dk1"/>
                </a:solidFill>
                <a:latin typeface="Courier New"/>
                <a:ea typeface="Courier New"/>
                <a:cs typeface="Courier New"/>
                <a:sym typeface="Courier New"/>
              </a:rPr>
              <a:t>std_logic</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rst</a:t>
            </a:r>
            <a:r>
              <a:rPr lang="en-GB" sz="1500" b="0" i="0" u="none" strike="noStrike" cap="none" dirty="0">
                <a:solidFill>
                  <a:schemeClr val="dk1"/>
                </a:solidFill>
                <a:latin typeface="Courier New"/>
                <a:ea typeface="Courier New"/>
                <a:cs typeface="Courier New"/>
                <a:sym typeface="Courier New"/>
              </a:rPr>
              <a:t>:	in </a:t>
            </a:r>
            <a:r>
              <a:rPr lang="en-GB" sz="1500" b="0" i="0" u="none" strike="noStrike" cap="none" dirty="0" err="1">
                <a:solidFill>
                  <a:schemeClr val="dk1"/>
                </a:solidFill>
                <a:latin typeface="Courier New"/>
                <a:ea typeface="Courier New"/>
                <a:cs typeface="Courier New"/>
                <a:sym typeface="Courier New"/>
              </a:rPr>
              <a:t>std_logic</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go_i</a:t>
            </a:r>
            <a:r>
              <a:rPr lang="en-GB" sz="1500" b="0" i="0" u="none" strike="noStrike" cap="none" dirty="0">
                <a:solidFill>
                  <a:schemeClr val="dk1"/>
                </a:solidFill>
                <a:latin typeface="Courier New"/>
                <a:ea typeface="Courier New"/>
                <a:cs typeface="Courier New"/>
                <a:sym typeface="Courier New"/>
              </a:rPr>
              <a:t>:	in </a:t>
            </a:r>
            <a:r>
              <a:rPr lang="en-GB" sz="1500" b="0" i="0" u="none" strike="noStrike" cap="none" dirty="0" err="1">
                <a:solidFill>
                  <a:schemeClr val="dk1"/>
                </a:solidFill>
                <a:latin typeface="Courier New"/>
                <a:ea typeface="Courier New"/>
                <a:cs typeface="Courier New"/>
                <a:sym typeface="Courier New"/>
              </a:rPr>
              <a:t>std_logic</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x_i</a:t>
            </a:r>
            <a:r>
              <a:rPr lang="en-GB" sz="1500" b="0" i="0" u="none" strike="noStrike" cap="none" dirty="0">
                <a:solidFill>
                  <a:schemeClr val="dk1"/>
                </a:solidFill>
                <a:latin typeface="Courier New"/>
                <a:ea typeface="Courier New"/>
                <a:cs typeface="Courier New"/>
                <a:sym typeface="Courier New"/>
              </a:rPr>
              <a:t>:	in unsigned(3 </a:t>
            </a:r>
            <a:r>
              <a:rPr lang="en-GB" sz="1500" b="0" i="0" u="none" strike="noStrike" cap="none" dirty="0" err="1">
                <a:solidFill>
                  <a:schemeClr val="dk1"/>
                </a:solidFill>
                <a:latin typeface="Courier New"/>
                <a:ea typeface="Courier New"/>
                <a:cs typeface="Courier New"/>
                <a:sym typeface="Courier New"/>
              </a:rPr>
              <a:t>downto</a:t>
            </a:r>
            <a:r>
              <a:rPr lang="en-GB" sz="1500" b="0" i="0" u="none" strike="noStrike" cap="none" dirty="0">
                <a:solidFill>
                  <a:schemeClr val="dk1"/>
                </a:solidFill>
                <a:latin typeface="Courier New"/>
                <a:ea typeface="Courier New"/>
                <a:cs typeface="Courier New"/>
                <a:sym typeface="Courier New"/>
              </a:rPr>
              <a:t> 0);</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y_i</a:t>
            </a:r>
            <a:r>
              <a:rPr lang="en-GB" sz="1500" b="0" i="0" u="none" strike="noStrike" cap="none" dirty="0">
                <a:solidFill>
                  <a:schemeClr val="dk1"/>
                </a:solidFill>
                <a:latin typeface="Courier New"/>
                <a:ea typeface="Courier New"/>
                <a:cs typeface="Courier New"/>
                <a:sym typeface="Courier New"/>
              </a:rPr>
              <a:t>:	in unsigned(3 </a:t>
            </a:r>
            <a:r>
              <a:rPr lang="en-GB" sz="1500" b="0" i="0" u="none" strike="noStrike" cap="none" dirty="0" err="1">
                <a:solidFill>
                  <a:schemeClr val="dk1"/>
                </a:solidFill>
                <a:latin typeface="Courier New"/>
                <a:ea typeface="Courier New"/>
                <a:cs typeface="Courier New"/>
                <a:sym typeface="Courier New"/>
              </a:rPr>
              <a:t>downto</a:t>
            </a:r>
            <a:r>
              <a:rPr lang="en-GB" sz="1500" b="0" i="0" u="none" strike="noStrike" cap="none" dirty="0">
                <a:solidFill>
                  <a:schemeClr val="dk1"/>
                </a:solidFill>
                <a:latin typeface="Courier New"/>
                <a:ea typeface="Courier New"/>
                <a:cs typeface="Courier New"/>
                <a:sym typeface="Courier New"/>
              </a:rPr>
              <a:t> 0);</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d_o</a:t>
            </a:r>
            <a:r>
              <a:rPr lang="en-GB" sz="1500" b="0" i="0" u="none" strike="noStrike" cap="none" dirty="0">
                <a:solidFill>
                  <a:schemeClr val="dk1"/>
                </a:solidFill>
                <a:latin typeface="Courier New"/>
                <a:ea typeface="Courier New"/>
                <a:cs typeface="Courier New"/>
                <a:sym typeface="Courier New"/>
              </a:rPr>
              <a:t>:	out unsigned(3 </a:t>
            </a:r>
            <a:r>
              <a:rPr lang="en-GB" sz="1500" b="0" i="0" u="none" strike="noStrike" cap="none" dirty="0" err="1">
                <a:solidFill>
                  <a:schemeClr val="dk1"/>
                </a:solidFill>
                <a:latin typeface="Courier New"/>
                <a:ea typeface="Courier New"/>
                <a:cs typeface="Courier New"/>
                <a:sym typeface="Courier New"/>
              </a:rPr>
              <a:t>downto</a:t>
            </a:r>
            <a:r>
              <a:rPr lang="en-GB" sz="1500" b="0" i="0" u="none" strike="noStrike" cap="none" dirty="0">
                <a:solidFill>
                  <a:schemeClr val="dk1"/>
                </a:solidFill>
                <a:latin typeface="Courier New"/>
                <a:ea typeface="Courier New"/>
                <a:cs typeface="Courier New"/>
                <a:sym typeface="Courier New"/>
              </a:rPr>
              <a:t> 0)</a:t>
            </a:r>
          </a:p>
          <a:p>
            <a:pPr marL="0" marR="0" lvl="0" indent="0" algn="l" rtl="0">
              <a:spcBef>
                <a:spcPts val="300"/>
              </a:spcBef>
              <a:spcAft>
                <a:spcPts val="0"/>
              </a:spcAft>
              <a:buClr>
                <a:schemeClr val="dk1"/>
              </a:buClr>
              <a:buSzPct val="25000"/>
              <a:buFont typeface="Arial"/>
              <a:buNone/>
            </a:pP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end</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component</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signal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T_clk,T_rst,T_go_i</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err="1">
                <a:solidFill>
                  <a:schemeClr val="dk1"/>
                </a:solidFill>
                <a:latin typeface="Courier New"/>
                <a:ea typeface="Courier New"/>
                <a:cs typeface="Courier New"/>
                <a:sym typeface="Courier New"/>
              </a:rPr>
              <a:t>std_logic</a:t>
            </a:r>
            <a:r>
              <a:rPr lang="en-GB" sz="15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r>
              <a:rPr lang="en-GB" sz="1500" b="1" i="0" u="none" strike="noStrike" cap="none" dirty="0">
                <a:solidFill>
                  <a:schemeClr val="dk1"/>
                </a:solidFill>
                <a:latin typeface="Courier New"/>
                <a:ea typeface="Courier New"/>
                <a:cs typeface="Courier New"/>
                <a:sym typeface="Courier New"/>
              </a:rPr>
              <a:t>signal</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T_x_i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T_y_i</a:t>
            </a:r>
            <a:r>
              <a:rPr lang="en-GB" sz="1500" b="0" i="0" u="none" strike="noStrike" cap="none" dirty="0">
                <a:solidFill>
                  <a:schemeClr val="dk1"/>
                </a:solidFill>
                <a:latin typeface="Courier New"/>
                <a:ea typeface="Courier New"/>
                <a:cs typeface="Courier New"/>
                <a:sym typeface="Courier New"/>
              </a:rPr>
              <a:t>, </a:t>
            </a:r>
            <a:r>
              <a:rPr lang="en-GB" sz="1500" b="0" i="0" u="none" strike="noStrike" cap="none" dirty="0" err="1">
                <a:solidFill>
                  <a:schemeClr val="dk1"/>
                </a:solidFill>
                <a:latin typeface="Courier New"/>
                <a:ea typeface="Courier New"/>
                <a:cs typeface="Courier New"/>
                <a:sym typeface="Courier New"/>
              </a:rPr>
              <a:t>T_d_o</a:t>
            </a:r>
            <a:r>
              <a:rPr lang="en-GB" sz="1500" b="0" i="0" u="none" strike="noStrike" cap="none" dirty="0">
                <a:solidFill>
                  <a:schemeClr val="dk1"/>
                </a:solidFill>
                <a:latin typeface="Courier New"/>
                <a:ea typeface="Courier New"/>
                <a:cs typeface="Courier New"/>
                <a:sym typeface="Courier New"/>
              </a:rPr>
              <a:t>: </a:t>
            </a:r>
            <a:r>
              <a:rPr lang="en-GB" sz="1500" b="1" i="0" u="none" strike="noStrike" cap="none" dirty="0">
                <a:solidFill>
                  <a:schemeClr val="dk1"/>
                </a:solidFill>
                <a:latin typeface="Courier New"/>
                <a:ea typeface="Courier New"/>
                <a:cs typeface="Courier New"/>
                <a:sym typeface="Courier New"/>
              </a:rPr>
              <a:t>unsigned</a:t>
            </a:r>
            <a:r>
              <a:rPr lang="en-GB" sz="1500" b="0" i="0" u="none" strike="noStrike" cap="none" dirty="0">
                <a:solidFill>
                  <a:schemeClr val="dk1"/>
                </a:solidFill>
                <a:latin typeface="Courier New"/>
                <a:ea typeface="Courier New"/>
                <a:cs typeface="Courier New"/>
                <a:sym typeface="Courier New"/>
              </a:rPr>
              <a:t>(3 </a:t>
            </a:r>
            <a:r>
              <a:rPr lang="en-GB" sz="1500" b="1" i="0" u="none" strike="noStrike" cap="none" dirty="0" err="1">
                <a:solidFill>
                  <a:schemeClr val="dk1"/>
                </a:solidFill>
                <a:latin typeface="Courier New"/>
                <a:ea typeface="Courier New"/>
                <a:cs typeface="Courier New"/>
                <a:sym typeface="Courier New"/>
              </a:rPr>
              <a:t>downto</a:t>
            </a:r>
            <a:r>
              <a:rPr lang="en-GB" sz="1500" b="0" i="0" u="none" strike="noStrike" cap="none" dirty="0">
                <a:solidFill>
                  <a:schemeClr val="dk1"/>
                </a:solidFill>
                <a:latin typeface="Courier New"/>
                <a:ea typeface="Courier New"/>
                <a:cs typeface="Courier New"/>
                <a:sym typeface="Courier New"/>
              </a:rPr>
              <a:t> 0);</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26"/>
        <p:cNvGrpSpPr/>
        <p:nvPr/>
      </p:nvGrpSpPr>
      <p:grpSpPr>
        <a:xfrm>
          <a:off x="0" y="0"/>
          <a:ext cx="0" cy="0"/>
          <a:chOff x="0" y="0"/>
          <a:chExt cx="0" cy="0"/>
        </a:xfrm>
      </p:grpSpPr>
      <p:sp>
        <p:nvSpPr>
          <p:cNvPr id="827" name="Shape 82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GCD Calculator Testbench (FSMD)</a:t>
            </a:r>
          </a:p>
        </p:txBody>
      </p:sp>
      <p:sp>
        <p:nvSpPr>
          <p:cNvPr id="828" name="Shape 828"/>
          <p:cNvSpPr txBox="1">
            <a:spLocks noGrp="1"/>
          </p:cNvSpPr>
          <p:nvPr>
            <p:ph idx="1"/>
          </p:nvPr>
        </p:nvSpPr>
        <p:spPr>
          <a:xfrm>
            <a:off x="597530" y="1534291"/>
            <a:ext cx="8363272" cy="4824535"/>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800" b="1" i="0" u="none" strike="noStrike" cap="none" dirty="0">
                <a:solidFill>
                  <a:schemeClr val="dk1"/>
                </a:solidFill>
                <a:latin typeface="Courier New"/>
                <a:ea typeface="Courier New"/>
                <a:cs typeface="Courier New"/>
                <a:sym typeface="Courier New"/>
              </a:rPr>
              <a:t>begin</a:t>
            </a:r>
          </a:p>
          <a:p>
            <a:pPr marL="0" marR="0" lvl="0" indent="0" algn="l" rtl="0">
              <a:spcBef>
                <a:spcPts val="360"/>
              </a:spcBef>
              <a:spcAft>
                <a:spcPts val="0"/>
              </a:spcAft>
              <a:buClr>
                <a:schemeClr val="dk1"/>
              </a:buClr>
              <a:buSzPct val="25000"/>
              <a:buFont typeface="Arial"/>
              <a:buNone/>
            </a:pPr>
            <a:endParaRPr sz="1800" b="0" i="0" u="none" strike="noStrike" cap="none" dirty="0">
              <a:solidFill>
                <a:schemeClr val="dk1"/>
              </a:solidFill>
              <a:latin typeface="Courier New"/>
              <a:ea typeface="Courier New"/>
              <a:cs typeface="Courier New"/>
              <a:sym typeface="Courier New"/>
            </a:endParaRP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U1: GCD </a:t>
            </a:r>
            <a:r>
              <a:rPr lang="en-GB" sz="1800" b="1" i="0" u="none" strike="noStrike" cap="none" dirty="0">
                <a:solidFill>
                  <a:schemeClr val="dk1"/>
                </a:solidFill>
                <a:latin typeface="Courier New"/>
                <a:ea typeface="Courier New"/>
                <a:cs typeface="Courier New"/>
                <a:sym typeface="Courier New"/>
              </a:rPr>
              <a:t>port map</a:t>
            </a:r>
            <a:r>
              <a:rPr lang="en-GB" sz="1800" b="0" i="0" u="none" strike="noStrike" cap="none" dirty="0">
                <a:solidFill>
                  <a:schemeClr val="dk1"/>
                </a:solidFill>
                <a:latin typeface="Courier New"/>
                <a:ea typeface="Courier New"/>
                <a:cs typeface="Courier New"/>
                <a:sym typeface="Courier New"/>
              </a:rPr>
              <a:t>(</a:t>
            </a:r>
            <a:r>
              <a:rPr lang="en-GB" sz="1800" b="0" i="0" u="none" strike="noStrike" cap="none" dirty="0" err="1">
                <a:solidFill>
                  <a:schemeClr val="dk1"/>
                </a:solidFill>
                <a:latin typeface="Courier New"/>
                <a:ea typeface="Courier New"/>
                <a:cs typeface="Courier New"/>
                <a:sym typeface="Courier New"/>
              </a:rPr>
              <a:t>T_clk,T_rst,T_go_i,T_x_i,T_y_i,T_d_o</a:t>
            </a:r>
            <a:r>
              <a:rPr lang="en-GB" sz="1800" b="0" i="0" u="none" strike="noStrike" cap="none" dirty="0">
                <a:solidFill>
                  <a:schemeClr val="dk1"/>
                </a:solidFill>
                <a:latin typeface="Courier New"/>
                <a:ea typeface="Courier New"/>
                <a:cs typeface="Courier New"/>
                <a:sym typeface="Courier New"/>
              </a:rPr>
              <a:t>);</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Clk_sig</a:t>
            </a: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process</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begin</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T_clk</a:t>
            </a:r>
            <a:r>
              <a:rPr lang="en-GB" sz="1800" b="0" i="0" u="none" strike="noStrike" cap="none" dirty="0">
                <a:solidFill>
                  <a:schemeClr val="dk1"/>
                </a:solidFill>
                <a:latin typeface="Courier New"/>
                <a:ea typeface="Courier New"/>
                <a:cs typeface="Courier New"/>
                <a:sym typeface="Courier New"/>
              </a:rPr>
              <a:t>&lt;='1';</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wait</a:t>
            </a: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for</a:t>
            </a:r>
            <a:r>
              <a:rPr lang="en-GB" sz="1800" b="0" i="0" u="none" strike="noStrike" cap="none" dirty="0">
                <a:solidFill>
                  <a:schemeClr val="dk1"/>
                </a:solidFill>
                <a:latin typeface="Courier New"/>
                <a:ea typeface="Courier New"/>
                <a:cs typeface="Courier New"/>
                <a:sym typeface="Courier New"/>
              </a:rPr>
              <a:t> 5 ns;</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0" i="0" u="none" strike="noStrike" cap="none" dirty="0" err="1">
                <a:solidFill>
                  <a:schemeClr val="dk1"/>
                </a:solidFill>
                <a:latin typeface="Courier New"/>
                <a:ea typeface="Courier New"/>
                <a:cs typeface="Courier New"/>
                <a:sym typeface="Courier New"/>
              </a:rPr>
              <a:t>T_clk</a:t>
            </a:r>
            <a:r>
              <a:rPr lang="en-GB" sz="1800" b="0" i="0" u="none" strike="noStrike" cap="none" dirty="0">
                <a:solidFill>
                  <a:schemeClr val="dk1"/>
                </a:solidFill>
                <a:latin typeface="Courier New"/>
                <a:ea typeface="Courier New"/>
                <a:cs typeface="Courier New"/>
                <a:sym typeface="Courier New"/>
              </a:rPr>
              <a:t>&lt;='0';</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wait</a:t>
            </a: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for</a:t>
            </a:r>
            <a:r>
              <a:rPr lang="en-GB" sz="1800" b="0" i="0" u="none" strike="noStrike" cap="none" dirty="0">
                <a:solidFill>
                  <a:schemeClr val="dk1"/>
                </a:solidFill>
                <a:latin typeface="Courier New"/>
                <a:ea typeface="Courier New"/>
                <a:cs typeface="Courier New"/>
                <a:sym typeface="Courier New"/>
              </a:rPr>
              <a:t> 5 ns;</a:t>
            </a:r>
          </a:p>
          <a:p>
            <a:pPr marL="0" marR="0" lvl="0" indent="0" algn="l" rtl="0">
              <a:spcBef>
                <a:spcPts val="360"/>
              </a:spcBef>
              <a:spcAft>
                <a:spcPts val="0"/>
              </a:spcAft>
              <a:buClr>
                <a:schemeClr val="dk1"/>
              </a:buClr>
              <a:buSzPct val="25000"/>
              <a:buFont typeface="Arial"/>
              <a:buNone/>
            </a:pPr>
            <a:r>
              <a:rPr lang="en-GB" sz="1800" b="0" i="0" u="none" strike="noStrike" cap="none" dirty="0">
                <a:solidFill>
                  <a:schemeClr val="dk1"/>
                </a:solidFill>
                <a:latin typeface="Courier New"/>
                <a:ea typeface="Courier New"/>
                <a:cs typeface="Courier New"/>
                <a:sym typeface="Courier New"/>
              </a:rPr>
              <a:t>    </a:t>
            </a:r>
            <a:r>
              <a:rPr lang="en-GB" sz="1800" b="1" i="0" u="none" strike="noStrike" cap="none" dirty="0">
                <a:solidFill>
                  <a:schemeClr val="dk1"/>
                </a:solidFill>
                <a:latin typeface="Courier New"/>
                <a:ea typeface="Courier New"/>
                <a:cs typeface="Courier New"/>
                <a:sym typeface="Courier New"/>
              </a:rPr>
              <a:t>end process</a:t>
            </a:r>
            <a:r>
              <a:rPr lang="en-GB" sz="18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sp>
        <p:nvSpPr>
          <p:cNvPr id="835" name="Shape 835"/>
          <p:cNvSpPr txBox="1">
            <a:spLocks noGrp="1"/>
          </p:cNvSpPr>
          <p:nvPr>
            <p:ph type="title"/>
          </p:nvPr>
        </p:nvSpPr>
        <p:spPr>
          <a:xfrm>
            <a:off x="1577562" y="653304"/>
            <a:ext cx="8640960" cy="634081"/>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2400" b="0" i="0" u="none" strike="noStrike" cap="none" dirty="0">
                <a:solidFill>
                  <a:schemeClr val="dk1"/>
                </a:solidFill>
                <a:latin typeface="Calibri"/>
                <a:ea typeface="Calibri"/>
                <a:cs typeface="Calibri"/>
                <a:sym typeface="Calibri"/>
              </a:rPr>
              <a:t>GCD Calculator Testbench – good description style</a:t>
            </a:r>
          </a:p>
        </p:txBody>
      </p:sp>
      <p:sp>
        <p:nvSpPr>
          <p:cNvPr id="836" name="Shape 836"/>
          <p:cNvSpPr txBox="1">
            <a:spLocks noGrp="1"/>
          </p:cNvSpPr>
          <p:nvPr>
            <p:ph idx="1"/>
          </p:nvPr>
        </p:nvSpPr>
        <p:spPr>
          <a:xfrm>
            <a:off x="2661462" y="1431883"/>
            <a:ext cx="4287979" cy="5040559"/>
          </a:xfrm>
          <a:prstGeom prst="rect">
            <a:avLst/>
          </a:prstGeom>
          <a:solidFill>
            <a:srgbClr val="DAE5F1"/>
          </a:solid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U1: GCD </a:t>
            </a:r>
            <a:r>
              <a:rPr lang="en-GB" sz="1600" b="1" i="0" u="none" strike="noStrike" cap="none" dirty="0">
                <a:solidFill>
                  <a:schemeClr val="dk1"/>
                </a:solidFill>
                <a:latin typeface="Courier New"/>
                <a:ea typeface="Courier New"/>
                <a:cs typeface="Courier New"/>
                <a:sym typeface="Courier New"/>
              </a:rPr>
              <a:t>port map</a:t>
            </a:r>
          </a:p>
          <a:p>
            <a:pPr marL="0" marR="0" lvl="0" indent="0" algn="l" rtl="0">
              <a:spcBef>
                <a:spcPts val="320"/>
              </a:spcBef>
              <a:spcAft>
                <a:spcPts val="0"/>
              </a:spcAft>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r>
              <a:rPr lang="en-GB" sz="1600" b="0" i="0" u="none" strike="noStrike" cap="none" dirty="0">
                <a:solidFill>
                  <a:schemeClr val="dk1"/>
                </a:solidFill>
                <a:latin typeface="Courier New"/>
                <a:ea typeface="Courier New"/>
                <a:cs typeface="Courier New"/>
                <a:sym typeface="Courier New"/>
              </a:rPr>
              <a:t>(</a:t>
            </a:r>
            <a:r>
              <a:rPr lang="en-GB" sz="1600" b="0" i="0" u="none" strike="noStrike" cap="none" dirty="0" err="1">
                <a:solidFill>
                  <a:schemeClr val="dk1"/>
                </a:solidFill>
                <a:latin typeface="Courier New"/>
                <a:ea typeface="Courier New"/>
                <a:cs typeface="Courier New"/>
                <a:sym typeface="Courier New"/>
              </a:rPr>
              <a:t>clk</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T_clk</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rst</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T_rst</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go_i</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T_go_i</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x_i</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T_x_i</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y_i</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T_y_i</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d_o</a:t>
            </a:r>
            <a:r>
              <a:rPr lang="en-GB" sz="1600" b="0" i="0" u="none" strike="noStrike" cap="none" dirty="0">
                <a:solidFill>
                  <a:schemeClr val="dk1"/>
                </a:solidFill>
                <a:latin typeface="Courier New"/>
                <a:ea typeface="Courier New"/>
                <a:cs typeface="Courier New"/>
                <a:sym typeface="Courier New"/>
              </a:rPr>
              <a:t> =&gt; </a:t>
            </a:r>
            <a:r>
              <a:rPr lang="en-GB" sz="1600" b="0" i="0" u="none" strike="noStrike" cap="none" dirty="0" err="1">
                <a:solidFill>
                  <a:schemeClr val="dk1"/>
                </a:solidFill>
                <a:latin typeface="Courier New"/>
                <a:ea typeface="Courier New"/>
                <a:cs typeface="Courier New"/>
                <a:sym typeface="Courier New"/>
              </a:rPr>
              <a:t>T_d_o</a:t>
            </a:r>
            <a:endParaRPr lang="en-GB"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p>
          <a:p>
            <a:pPr marL="0" marR="0" lvl="0" indent="0" algn="l" rtl="0">
              <a:spcBef>
                <a:spcPts val="320"/>
              </a:spcBef>
              <a:spcAft>
                <a:spcPts val="0"/>
              </a:spcAft>
              <a:buClr>
                <a:schemeClr val="dk1"/>
              </a:buClr>
              <a:buSzPct val="25000"/>
              <a:buFont typeface="Arial"/>
              <a:buNone/>
            </a:pPr>
            <a:endParaRPr sz="1600" b="0" i="0" u="none" strike="noStrike" cap="none" dirty="0">
              <a:solidFill>
                <a:schemeClr val="dk1"/>
              </a:solidFill>
              <a:latin typeface="Courier New"/>
              <a:ea typeface="Courier New"/>
              <a:cs typeface="Courier New"/>
              <a:sym typeface="Courier New"/>
            </a:endParaRP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Clk_sig</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process</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begin</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T_clk</a:t>
            </a:r>
            <a:r>
              <a:rPr lang="en-GB" sz="1600" b="0" i="0" u="none" strike="noStrike" cap="none" dirty="0">
                <a:solidFill>
                  <a:schemeClr val="dk1"/>
                </a:solidFill>
                <a:latin typeface="Courier New"/>
                <a:ea typeface="Courier New"/>
                <a:cs typeface="Courier New"/>
                <a:sym typeface="Courier New"/>
              </a:rPr>
              <a:t>&lt;='1';</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wait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for</a:t>
            </a:r>
            <a:r>
              <a:rPr lang="en-GB" sz="1600" b="0" i="0" u="none" strike="noStrike" cap="none" dirty="0">
                <a:solidFill>
                  <a:schemeClr val="dk1"/>
                </a:solidFill>
                <a:latin typeface="Courier New"/>
                <a:ea typeface="Courier New"/>
                <a:cs typeface="Courier New"/>
                <a:sym typeface="Courier New"/>
              </a:rPr>
              <a:t> 5 ns;</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0" i="0" u="none" strike="noStrike" cap="none" dirty="0" err="1">
                <a:solidFill>
                  <a:schemeClr val="dk1"/>
                </a:solidFill>
                <a:latin typeface="Courier New"/>
                <a:ea typeface="Courier New"/>
                <a:cs typeface="Courier New"/>
                <a:sym typeface="Courier New"/>
              </a:rPr>
              <a:t>T_clk</a:t>
            </a:r>
            <a:r>
              <a:rPr lang="en-GB" sz="1600" b="0" i="0" u="none" strike="noStrike" cap="none" dirty="0">
                <a:solidFill>
                  <a:schemeClr val="dk1"/>
                </a:solidFill>
                <a:latin typeface="Courier New"/>
                <a:ea typeface="Courier New"/>
                <a:cs typeface="Courier New"/>
                <a:sym typeface="Courier New"/>
              </a:rPr>
              <a:t>&lt;='0';</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wait</a:t>
            </a: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for</a:t>
            </a:r>
            <a:r>
              <a:rPr lang="en-GB" sz="1600" b="0" i="0" u="none" strike="noStrike" cap="none" dirty="0">
                <a:solidFill>
                  <a:schemeClr val="dk1"/>
                </a:solidFill>
                <a:latin typeface="Courier New"/>
                <a:ea typeface="Courier New"/>
                <a:cs typeface="Courier New"/>
                <a:sym typeface="Courier New"/>
              </a:rPr>
              <a:t> 5 ns;</a:t>
            </a:r>
          </a:p>
          <a:p>
            <a:pPr marL="0" marR="0" lvl="0" indent="0" algn="l" rtl="0">
              <a:spcBef>
                <a:spcPts val="320"/>
              </a:spcBef>
              <a:spcAft>
                <a:spcPts val="0"/>
              </a:spcAft>
              <a:buClr>
                <a:schemeClr val="dk1"/>
              </a:buClr>
              <a:buSzPct val="25000"/>
              <a:buFont typeface="Arial"/>
              <a:buNone/>
            </a:pPr>
            <a:r>
              <a:rPr lang="en-GB" sz="1600" b="0" i="0" u="none" strike="noStrike" cap="none" dirty="0">
                <a:solidFill>
                  <a:schemeClr val="dk1"/>
                </a:solidFill>
                <a:latin typeface="Courier New"/>
                <a:ea typeface="Courier New"/>
                <a:cs typeface="Courier New"/>
                <a:sym typeface="Courier New"/>
              </a:rPr>
              <a:t>    </a:t>
            </a:r>
            <a:r>
              <a:rPr lang="en-GB" sz="1600" b="1" i="0" u="none" strike="noStrike" cap="none" dirty="0">
                <a:solidFill>
                  <a:schemeClr val="dk1"/>
                </a:solidFill>
                <a:latin typeface="Courier New"/>
                <a:ea typeface="Courier New"/>
                <a:cs typeface="Courier New"/>
                <a:sym typeface="Courier New"/>
              </a:rPr>
              <a:t>end process</a:t>
            </a:r>
            <a:r>
              <a:rPr lang="en-GB" sz="1600" b="0" i="0" u="none" strike="noStrike" cap="none" dirty="0">
                <a:solidFill>
                  <a:schemeClr val="dk1"/>
                </a:solidFill>
                <a:latin typeface="Courier New"/>
                <a:ea typeface="Courier New"/>
                <a:cs typeface="Courier New"/>
                <a:sym typeface="Courier New"/>
              </a:rPr>
              <a:t>;</a:t>
            </a:r>
          </a:p>
          <a:p>
            <a:pPr marL="0" marR="0" lvl="0" indent="0" algn="l" rtl="0">
              <a:spcBef>
                <a:spcPts val="300"/>
              </a:spcBef>
              <a:spcAft>
                <a:spcPts val="0"/>
              </a:spcAft>
              <a:buClr>
                <a:schemeClr val="dk1"/>
              </a:buClr>
              <a:buSzPct val="25000"/>
              <a:buFont typeface="Arial"/>
              <a:buNone/>
            </a:pPr>
            <a:endParaRPr sz="15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280"/>
              </a:spcBef>
              <a:spcAft>
                <a:spcPts val="0"/>
              </a:spcAft>
              <a:buClr>
                <a:schemeClr val="dk1"/>
              </a:buClr>
              <a:buSzPct val="25000"/>
              <a:buFont typeface="Arial"/>
              <a:buNone/>
            </a:pPr>
            <a:endParaRPr sz="1400" b="0" i="0" u="none" strike="noStrike" cap="none" dirty="0">
              <a:solidFill>
                <a:schemeClr val="dk1"/>
              </a:solidFill>
              <a:latin typeface="Courier New"/>
              <a:ea typeface="Courier New"/>
              <a:cs typeface="Courier New"/>
              <a:sym typeface="Courier New"/>
            </a:endParaRPr>
          </a:p>
          <a:p>
            <a:pPr marL="0" marR="0" lvl="0" indent="0" algn="l" rtl="0">
              <a:spcBef>
                <a:spcPts val="320"/>
              </a:spcBef>
              <a:buClr>
                <a:schemeClr val="dk1"/>
              </a:buClr>
              <a:buSzPct val="25000"/>
              <a:buFont typeface="Arial"/>
              <a:buNone/>
            </a:pPr>
            <a:r>
              <a:rPr lang="en-GB" sz="1600" b="1" i="0" u="none" strike="noStrike" cap="none" dirty="0">
                <a:solidFill>
                  <a:schemeClr val="dk1"/>
                </a:solidFill>
                <a:latin typeface="Courier New"/>
                <a:ea typeface="Courier New"/>
                <a:cs typeface="Courier New"/>
                <a:sym typeface="Courier New"/>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VHDL language</a:t>
            </a:r>
          </a:p>
        </p:txBody>
      </p:sp>
      <p:sp>
        <p:nvSpPr>
          <p:cNvPr id="201" name="Shape 201"/>
          <p:cNvSpPr txBox="1">
            <a:spLocks noGrp="1"/>
          </p:cNvSpPr>
          <p:nvPr>
            <p:ph idx="1"/>
          </p:nvPr>
        </p:nvSpPr>
        <p:spPr>
          <a:xfrm>
            <a:off x="1945201" y="1700808"/>
            <a:ext cx="6589200" cy="2232248"/>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VHDL stands for VHSIC (Very High Speed Integrated Circuits) Hardware Description Language</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It has been developed in the early ‘80 years from </a:t>
            </a:r>
            <a:r>
              <a:rPr lang="en-GB" sz="2400" b="0" i="0" u="none" strike="noStrike" cap="none" dirty="0" err="1">
                <a:solidFill>
                  <a:schemeClr val="dk1"/>
                </a:solidFill>
                <a:latin typeface="Calibri"/>
                <a:ea typeface="Calibri"/>
                <a:cs typeface="Calibri"/>
                <a:sym typeface="Calibri"/>
              </a:rPr>
              <a:t>Defense</a:t>
            </a:r>
            <a:r>
              <a:rPr lang="en-GB" sz="2400" b="0" i="0" u="none" strike="noStrike" cap="none" dirty="0">
                <a:solidFill>
                  <a:schemeClr val="dk1"/>
                </a:solidFill>
                <a:latin typeface="Calibri"/>
                <a:ea typeface="Calibri"/>
                <a:cs typeface="Calibri"/>
                <a:sym typeface="Calibri"/>
              </a:rPr>
              <a:t> Department of USA and publicly released in 1985.</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Standard IEEE 1076-1987, reviewed in 1993 and 2008</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sp>
        <p:nvSpPr>
          <p:cNvPr id="934" name="Shape 934"/>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Synthesis of GCD (FSMD)</a:t>
            </a:r>
          </a:p>
        </p:txBody>
      </p:sp>
      <p:pic>
        <p:nvPicPr>
          <p:cNvPr id="936" name="Shape 936" descr="http://esd.cs.ucr.edu/labs/tutorial/gcd_sch.jpg"/>
          <p:cNvPicPr preferRelativeResize="0"/>
          <p:nvPr/>
        </p:nvPicPr>
        <p:blipFill rotWithShape="1">
          <a:blip r:embed="rId3">
            <a:alphaModFix/>
          </a:blip>
          <a:srcRect/>
          <a:stretch/>
        </p:blipFill>
        <p:spPr>
          <a:xfrm>
            <a:off x="470263" y="1955696"/>
            <a:ext cx="8479997" cy="3670418"/>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Shape 942"/>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Synthesis of GCD (FSM + DP)</a:t>
            </a:r>
          </a:p>
        </p:txBody>
      </p:sp>
      <p:pic>
        <p:nvPicPr>
          <p:cNvPr id="944" name="Shape 944" descr="http://esd.cs.ucr.edu/labs/tutorial/gcd2_sch.jpg"/>
          <p:cNvPicPr preferRelativeResize="0"/>
          <p:nvPr/>
        </p:nvPicPr>
        <p:blipFill rotWithShape="1">
          <a:blip r:embed="rId3">
            <a:alphaModFix/>
          </a:blip>
          <a:srcRect/>
          <a:stretch/>
        </p:blipFill>
        <p:spPr>
          <a:xfrm>
            <a:off x="915638" y="1534291"/>
            <a:ext cx="8086129" cy="490310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10"/>
        <p:cNvGrpSpPr/>
        <p:nvPr/>
      </p:nvGrpSpPr>
      <p:grpSpPr>
        <a:xfrm>
          <a:off x="0" y="0"/>
          <a:ext cx="0" cy="0"/>
          <a:chOff x="0" y="0"/>
          <a:chExt cx="0" cy="0"/>
        </a:xfrm>
      </p:grpSpPr>
      <p:sp>
        <p:nvSpPr>
          <p:cNvPr id="1111" name="Shape 1111"/>
          <p:cNvSpPr txBox="1">
            <a:spLocks noGrp="1"/>
          </p:cNvSpPr>
          <p:nvPr>
            <p:ph type="title"/>
          </p:nvPr>
        </p:nvSpPr>
        <p:spPr>
          <a:xfrm>
            <a:off x="1511802" y="233365"/>
            <a:ext cx="7368616" cy="1280890"/>
          </a:xfrm>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Example: Embedded Processors</a:t>
            </a:r>
          </a:p>
        </p:txBody>
      </p:sp>
      <p:pic>
        <p:nvPicPr>
          <p:cNvPr id="1113" name="Shape 1113"/>
          <p:cNvPicPr preferRelativeResize="0"/>
          <p:nvPr/>
        </p:nvPicPr>
        <p:blipFill rotWithShape="1">
          <a:blip r:embed="rId3">
            <a:alphaModFix/>
          </a:blip>
          <a:srcRect/>
          <a:stretch/>
        </p:blipFill>
        <p:spPr>
          <a:xfrm>
            <a:off x="683568" y="1484783"/>
            <a:ext cx="4272555" cy="1247733"/>
          </a:xfrm>
          <a:prstGeom prst="rect">
            <a:avLst/>
          </a:prstGeom>
          <a:noFill/>
          <a:ln>
            <a:noFill/>
          </a:ln>
        </p:spPr>
      </p:pic>
      <p:pic>
        <p:nvPicPr>
          <p:cNvPr id="1114" name="Shape 1114"/>
          <p:cNvPicPr preferRelativeResize="0"/>
          <p:nvPr/>
        </p:nvPicPr>
        <p:blipFill rotWithShape="1">
          <a:blip r:embed="rId4">
            <a:alphaModFix/>
          </a:blip>
          <a:srcRect/>
          <a:stretch/>
        </p:blipFill>
        <p:spPr>
          <a:xfrm>
            <a:off x="5436096" y="1568599"/>
            <a:ext cx="3086435" cy="2260484"/>
          </a:xfrm>
          <a:prstGeom prst="rect">
            <a:avLst/>
          </a:prstGeom>
          <a:noFill/>
          <a:ln>
            <a:noFill/>
          </a:ln>
        </p:spPr>
      </p:pic>
      <p:pic>
        <p:nvPicPr>
          <p:cNvPr id="1115" name="Shape 1115"/>
          <p:cNvPicPr preferRelativeResize="0"/>
          <p:nvPr/>
        </p:nvPicPr>
        <p:blipFill rotWithShape="1">
          <a:blip r:embed="rId5">
            <a:alphaModFix/>
          </a:blip>
          <a:srcRect/>
          <a:stretch/>
        </p:blipFill>
        <p:spPr>
          <a:xfrm>
            <a:off x="899591" y="4005064"/>
            <a:ext cx="5327348" cy="1565216"/>
          </a:xfrm>
          <a:prstGeom prst="rect">
            <a:avLst/>
          </a:prstGeom>
          <a:noFill/>
          <a:ln>
            <a:noFill/>
          </a:ln>
        </p:spPr>
      </p:pic>
    </p:spTree>
    <p:extLst>
      <p:ext uri="{BB962C8B-B14F-4D97-AF65-F5344CB8AC3E}">
        <p14:creationId xmlns:p14="http://schemas.microsoft.com/office/powerpoint/2010/main" val="120757178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1121" name="Shape 1121"/>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dirty="0">
                <a:solidFill>
                  <a:schemeClr val="dk1"/>
                </a:solidFill>
                <a:latin typeface="Calibri"/>
                <a:ea typeface="Calibri"/>
                <a:cs typeface="Calibri"/>
                <a:sym typeface="Calibri"/>
              </a:rPr>
              <a:t>Embedded Processors</a:t>
            </a:r>
          </a:p>
        </p:txBody>
      </p:sp>
      <p:sp>
        <p:nvSpPr>
          <p:cNvPr id="1122" name="Shape 1122"/>
          <p:cNvSpPr txBox="1">
            <a:spLocks noGrp="1"/>
          </p:cNvSpPr>
          <p:nvPr>
            <p:ph idx="1"/>
          </p:nvPr>
        </p:nvSpPr>
        <p:spPr>
          <a:xfrm>
            <a:off x="1942415" y="1807029"/>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Xilinx provides two types of processors for the development of embedded systems: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Hard-processor: PowerPC (available in various models of Xilinx FPGAs) and ARM based processors, available on the Zynq-7000 devices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Soft-processors: MicroBlaze, </a:t>
            </a:r>
            <a:r>
              <a:rPr lang="en-GB" sz="2000" b="0" i="0" u="none" strike="noStrike" cap="none" dirty="0" err="1">
                <a:solidFill>
                  <a:schemeClr val="dk1"/>
                </a:solidFill>
                <a:latin typeface="Calibri"/>
                <a:ea typeface="Calibri"/>
                <a:cs typeface="Calibri"/>
                <a:sym typeface="Calibri"/>
              </a:rPr>
              <a:t>PicoBlaze</a:t>
            </a:r>
            <a:endParaRPr lang="en-GB" sz="20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PowerPC and MicroBlaze are directly supported within the Embedded Development Kit and </a:t>
            </a:r>
            <a:r>
              <a:rPr lang="en-GB" sz="2400" b="0" i="0" u="none" strike="noStrike" cap="none" dirty="0" err="1">
                <a:solidFill>
                  <a:schemeClr val="dk1"/>
                </a:solidFill>
                <a:latin typeface="Calibri"/>
                <a:ea typeface="Calibri"/>
                <a:cs typeface="Calibri"/>
                <a:sym typeface="Calibri"/>
              </a:rPr>
              <a:t>Vivado</a:t>
            </a:r>
            <a:endParaRPr lang="en-GB" sz="24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7338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Shape 108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System Generator</a:t>
            </a:r>
          </a:p>
        </p:txBody>
      </p:sp>
      <p:sp>
        <p:nvSpPr>
          <p:cNvPr id="1088" name="Shape 1088"/>
          <p:cNvSpPr txBox="1">
            <a:spLocks noGrp="1"/>
          </p:cNvSpPr>
          <p:nvPr>
            <p:ph idx="1"/>
          </p:nvPr>
        </p:nvSpPr>
        <p:spPr>
          <a:xfrm>
            <a:off x="1942415" y="1528293"/>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System Generator is a development environment for FPGA-based digital signal processing architectures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Simulink-based tool, supports the use of all Simulink features</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Large number of DSP blocks immediately available</a:t>
            </a:r>
          </a:p>
          <a:p>
            <a:pPr marL="742950" marR="0" lvl="1" indent="-285750" algn="just" rtl="0">
              <a:spcBef>
                <a:spcPts val="400"/>
              </a:spcBef>
              <a:spcAft>
                <a:spcPts val="0"/>
              </a:spcAft>
              <a:buClr>
                <a:schemeClr val="dk1"/>
              </a:buClr>
              <a:buSzPct val="100000"/>
              <a:buFont typeface="Noto Sans Symbols"/>
              <a:buChar char="▪"/>
            </a:pPr>
            <a:r>
              <a:rPr lang="en-GB" sz="2000" b="0" i="0" u="none" strike="noStrike" cap="none" dirty="0">
                <a:solidFill>
                  <a:schemeClr val="dk1"/>
                </a:solidFill>
                <a:latin typeface="Calibri"/>
                <a:ea typeface="Calibri"/>
                <a:cs typeface="Calibri"/>
                <a:sym typeface="Calibri"/>
              </a:rPr>
              <a:t>Possibility of exploiting </a:t>
            </a:r>
            <a:r>
              <a:rPr lang="en-GB" sz="2000" b="0" i="0" u="none" strike="noStrike" cap="none" dirty="0" err="1">
                <a:solidFill>
                  <a:schemeClr val="dk1"/>
                </a:solidFill>
                <a:latin typeface="Calibri"/>
                <a:ea typeface="Calibri"/>
                <a:cs typeface="Calibri"/>
                <a:sym typeface="Calibri"/>
              </a:rPr>
              <a:t>Matlab</a:t>
            </a:r>
            <a:r>
              <a:rPr lang="en-GB" sz="2000" b="0" i="0" u="none" strike="noStrike" cap="none" dirty="0">
                <a:solidFill>
                  <a:schemeClr val="dk1"/>
                </a:solidFill>
                <a:latin typeface="Calibri"/>
                <a:ea typeface="Calibri"/>
                <a:cs typeface="Calibri"/>
                <a:sym typeface="Calibri"/>
              </a:rPr>
              <a:t> to generate vectors of stimuli</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System Generator also supports hardware co-simulation</a:t>
            </a:r>
          </a:p>
          <a:p>
            <a:pPr marL="342900" marR="0" lvl="0" indent="-342900" algn="just" rtl="0">
              <a:spcBef>
                <a:spcPts val="480"/>
              </a:spcBef>
              <a:spcAft>
                <a:spcPts val="0"/>
              </a:spcAft>
              <a:buClr>
                <a:schemeClr val="dk1"/>
              </a:buClr>
              <a:buSzPct val="100000"/>
              <a:buFont typeface="Noto Sans Symbols"/>
              <a:buNone/>
            </a:pPr>
            <a:endParaRPr sz="2400" b="0" i="0" u="none" strike="noStrike" cap="none" dirty="0">
              <a:solidFill>
                <a:schemeClr val="dk1"/>
              </a:solidFill>
              <a:latin typeface="Calibri"/>
              <a:ea typeface="Calibri"/>
              <a:cs typeface="Calibri"/>
              <a:sym typeface="Calibri"/>
            </a:endParaRP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Intel also provides a similar tool (DSP Builder)</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Shape 1137"/>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References</a:t>
            </a:r>
          </a:p>
        </p:txBody>
      </p:sp>
      <p:sp>
        <p:nvSpPr>
          <p:cNvPr id="1138" name="Shape 1138"/>
          <p:cNvSpPr txBox="1">
            <a:spLocks noGrp="1"/>
          </p:cNvSpPr>
          <p:nvPr>
            <p:ph idx="1"/>
          </p:nvPr>
        </p:nvSpPr>
        <p:spPr>
          <a:xfrm>
            <a:off x="1945201" y="1534291"/>
            <a:ext cx="6591985" cy="3777622"/>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ANSI/IEEE </a:t>
            </a:r>
            <a:r>
              <a:rPr lang="en-GB" sz="2400" b="0" i="0" u="none" strike="noStrike" cap="none" dirty="0" err="1">
                <a:solidFill>
                  <a:schemeClr val="dk1"/>
                </a:solidFill>
                <a:latin typeface="Calibri"/>
                <a:ea typeface="Calibri"/>
                <a:cs typeface="Calibri"/>
                <a:sym typeface="Calibri"/>
              </a:rPr>
              <a:t>Std</a:t>
            </a:r>
            <a:r>
              <a:rPr lang="en-GB" sz="2400" b="0" i="0" u="none" strike="noStrike" cap="none" dirty="0">
                <a:solidFill>
                  <a:schemeClr val="dk1"/>
                </a:solidFill>
                <a:latin typeface="Calibri"/>
                <a:ea typeface="Calibri"/>
                <a:cs typeface="Calibri"/>
                <a:sym typeface="Calibri"/>
              </a:rPr>
              <a:t> 1076</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Frank </a:t>
            </a:r>
            <a:r>
              <a:rPr lang="en-GB" sz="2400" b="0" i="0" u="none" strike="noStrike" cap="none" dirty="0" err="1">
                <a:solidFill>
                  <a:schemeClr val="dk1"/>
                </a:solidFill>
                <a:latin typeface="Calibri"/>
                <a:ea typeface="Calibri"/>
                <a:cs typeface="Calibri"/>
                <a:sym typeface="Calibri"/>
              </a:rPr>
              <a:t>Vahid</a:t>
            </a:r>
            <a:r>
              <a:rPr lang="en-GB" sz="2400" b="0" i="0" u="none" strike="noStrike" cap="none" dirty="0">
                <a:solidFill>
                  <a:schemeClr val="dk1"/>
                </a:solidFill>
                <a:latin typeface="Calibri"/>
                <a:ea typeface="Calibri"/>
                <a:cs typeface="Calibri"/>
                <a:sym typeface="Calibri"/>
              </a:rPr>
              <a:t> and Tony </a:t>
            </a:r>
            <a:r>
              <a:rPr lang="en-GB" sz="2400" b="0" i="0" u="none" strike="noStrike" cap="none" dirty="0" err="1">
                <a:solidFill>
                  <a:schemeClr val="dk1"/>
                </a:solidFill>
                <a:latin typeface="Calibri"/>
                <a:ea typeface="Calibri"/>
                <a:cs typeface="Calibri"/>
                <a:sym typeface="Calibri"/>
              </a:rPr>
              <a:t>Givargis</a:t>
            </a:r>
            <a:r>
              <a:rPr lang="en-GB" sz="2400" b="0" i="0" u="none" strike="noStrike" cap="none" dirty="0">
                <a:solidFill>
                  <a:schemeClr val="dk1"/>
                </a:solidFill>
                <a:latin typeface="Calibri"/>
                <a:ea typeface="Calibri"/>
                <a:cs typeface="Calibri"/>
                <a:sym typeface="Calibri"/>
              </a:rPr>
              <a:t>, </a:t>
            </a:r>
            <a:r>
              <a:rPr lang="en-GB" sz="2400" b="0" i="1" u="none" strike="noStrike" cap="none" dirty="0">
                <a:solidFill>
                  <a:schemeClr val="dk1"/>
                </a:solidFill>
                <a:latin typeface="Calibri"/>
                <a:ea typeface="Calibri"/>
                <a:cs typeface="Calibri"/>
                <a:sym typeface="Calibri"/>
              </a:rPr>
              <a:t>Embedded System Design: A Unified Hardware/Software Introduction</a:t>
            </a:r>
            <a:r>
              <a:rPr lang="en-GB" sz="2400" b="0" i="0" u="none" strike="noStrike" cap="none" dirty="0">
                <a:solidFill>
                  <a:schemeClr val="dk1"/>
                </a:solidFill>
                <a:latin typeface="Calibri"/>
                <a:ea typeface="Calibri"/>
                <a:cs typeface="Calibri"/>
                <a:sym typeface="Calibri"/>
              </a:rPr>
              <a:t>. John Wiley &amp; Sons, 2002</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Peter J. </a:t>
            </a:r>
            <a:r>
              <a:rPr lang="en-GB" sz="2400" b="0" i="0" u="none" strike="noStrike" cap="none" dirty="0" err="1">
                <a:solidFill>
                  <a:schemeClr val="dk1"/>
                </a:solidFill>
                <a:latin typeface="Calibri"/>
                <a:ea typeface="Calibri"/>
                <a:cs typeface="Calibri"/>
                <a:sym typeface="Calibri"/>
              </a:rPr>
              <a:t>Ashenden</a:t>
            </a:r>
            <a:r>
              <a:rPr lang="en-GB" sz="2400" b="0" i="0" u="none" strike="noStrike" cap="none" dirty="0">
                <a:solidFill>
                  <a:schemeClr val="dk1"/>
                </a:solidFill>
                <a:latin typeface="Calibri"/>
                <a:ea typeface="Calibri"/>
                <a:cs typeface="Calibri"/>
                <a:sym typeface="Calibri"/>
              </a:rPr>
              <a:t>, </a:t>
            </a:r>
            <a:r>
              <a:rPr lang="en-GB" sz="2400" b="0" i="1" u="none" strike="noStrike" cap="none" dirty="0">
                <a:solidFill>
                  <a:schemeClr val="dk1"/>
                </a:solidFill>
                <a:latin typeface="Calibri"/>
                <a:ea typeface="Calibri"/>
                <a:cs typeface="Calibri"/>
                <a:sym typeface="Calibri"/>
              </a:rPr>
              <a:t>The Designer's Guide to VHDL</a:t>
            </a:r>
            <a:r>
              <a:rPr lang="en-GB" sz="2400" b="0" i="0" u="none" strike="noStrike" cap="none" dirty="0">
                <a:solidFill>
                  <a:schemeClr val="dk1"/>
                </a:solidFill>
                <a:latin typeface="Calibri"/>
                <a:ea typeface="Calibri"/>
                <a:cs typeface="Calibri"/>
                <a:sym typeface="Calibri"/>
              </a:rPr>
              <a:t>, Morgan Kaufmann Publishers, 2008</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err="1">
                <a:solidFill>
                  <a:schemeClr val="dk1"/>
                </a:solidFill>
                <a:latin typeface="Calibri"/>
                <a:ea typeface="Calibri"/>
                <a:cs typeface="Calibri"/>
                <a:sym typeface="Calibri"/>
              </a:rPr>
              <a:t>Volnei</a:t>
            </a:r>
            <a:r>
              <a:rPr lang="en-GB" sz="2400" b="0" i="0" u="none" strike="noStrike" cap="none" dirty="0">
                <a:solidFill>
                  <a:schemeClr val="dk1"/>
                </a:solidFill>
                <a:latin typeface="Calibri"/>
                <a:ea typeface="Calibri"/>
                <a:cs typeface="Calibri"/>
                <a:sym typeface="Calibri"/>
              </a:rPr>
              <a:t> A. </a:t>
            </a:r>
            <a:r>
              <a:rPr lang="en-GB" sz="2400" b="0" i="0" u="none" strike="noStrike" cap="none" dirty="0" err="1">
                <a:solidFill>
                  <a:schemeClr val="dk1"/>
                </a:solidFill>
                <a:latin typeface="Calibri"/>
                <a:ea typeface="Calibri"/>
                <a:cs typeface="Calibri"/>
                <a:sym typeface="Calibri"/>
              </a:rPr>
              <a:t>Pedroni</a:t>
            </a:r>
            <a:r>
              <a:rPr lang="en-GB" sz="2400" b="0" i="0" u="none" strike="noStrike" cap="none" dirty="0">
                <a:solidFill>
                  <a:schemeClr val="dk1"/>
                </a:solidFill>
                <a:latin typeface="Calibri"/>
                <a:ea typeface="Calibri"/>
                <a:cs typeface="Calibri"/>
                <a:sym typeface="Calibri"/>
              </a:rPr>
              <a:t>, </a:t>
            </a:r>
            <a:r>
              <a:rPr lang="en-GB" sz="2400" b="0" i="1" u="none" strike="noStrike" cap="none" dirty="0">
                <a:solidFill>
                  <a:schemeClr val="dk1"/>
                </a:solidFill>
                <a:latin typeface="Calibri"/>
                <a:ea typeface="Calibri"/>
                <a:cs typeface="Calibri"/>
                <a:sym typeface="Calibri"/>
              </a:rPr>
              <a:t>Circuit Design and Simulation with VHDL - 2</a:t>
            </a:r>
            <a:r>
              <a:rPr lang="en-GB" sz="2400" b="0" i="1" u="none" strike="noStrike" cap="none" baseline="30000" dirty="0">
                <a:solidFill>
                  <a:schemeClr val="dk1"/>
                </a:solidFill>
                <a:latin typeface="Calibri"/>
                <a:ea typeface="Calibri"/>
                <a:cs typeface="Calibri"/>
                <a:sym typeface="Calibri"/>
              </a:rPr>
              <a:t>nd</a:t>
            </a:r>
            <a:r>
              <a:rPr lang="en-GB" sz="2400" b="0" i="1" u="none" strike="noStrike" cap="none" dirty="0">
                <a:solidFill>
                  <a:schemeClr val="dk1"/>
                </a:solidFill>
                <a:latin typeface="Calibri"/>
                <a:ea typeface="Calibri"/>
                <a:cs typeface="Calibri"/>
                <a:sym typeface="Calibri"/>
              </a:rPr>
              <a:t> Edition</a:t>
            </a:r>
            <a:r>
              <a:rPr lang="en-GB" sz="2400" b="0" i="0" u="none" strike="noStrike" cap="none" dirty="0">
                <a:solidFill>
                  <a:schemeClr val="dk1"/>
                </a:solidFill>
                <a:latin typeface="Calibri"/>
                <a:ea typeface="Calibri"/>
                <a:cs typeface="Calibri"/>
                <a:sym typeface="Calibri"/>
              </a:rPr>
              <a:t>, MIT Press, 2010</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Pong P. Chu, </a:t>
            </a:r>
            <a:r>
              <a:rPr lang="en-GB" sz="2400" b="0" i="1" u="none" strike="noStrike" cap="none" dirty="0">
                <a:solidFill>
                  <a:schemeClr val="dk1"/>
                </a:solidFill>
                <a:latin typeface="Calibri"/>
                <a:ea typeface="Calibri"/>
                <a:cs typeface="Calibri"/>
                <a:sym typeface="Calibri"/>
              </a:rPr>
              <a:t>RTL Hardware Design using VHDL</a:t>
            </a:r>
            <a:r>
              <a:rPr lang="en-GB" sz="2400" b="0" i="0" u="none" strike="noStrike" cap="none" dirty="0">
                <a:solidFill>
                  <a:schemeClr val="dk1"/>
                </a:solidFill>
                <a:latin typeface="Calibri"/>
                <a:ea typeface="Calibri"/>
                <a:cs typeface="Calibri"/>
                <a:sym typeface="Calibri"/>
              </a:rPr>
              <a:t>, Wiley, 2006</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Pong P. Chu, </a:t>
            </a:r>
            <a:r>
              <a:rPr lang="en-GB" sz="2400" b="0" i="1" u="none" strike="noStrike" cap="none" dirty="0">
                <a:solidFill>
                  <a:schemeClr val="dk1"/>
                </a:solidFill>
                <a:latin typeface="Calibri"/>
                <a:ea typeface="Calibri"/>
                <a:cs typeface="Calibri"/>
                <a:sym typeface="Calibri"/>
              </a:rPr>
              <a:t>FPGA Prototyping by VHDL Examples: Xilinx Spartan-3 Version</a:t>
            </a:r>
            <a:r>
              <a:rPr lang="en-GB" sz="2400" b="0" i="0" u="none" strike="noStrike" cap="none" dirty="0">
                <a:solidFill>
                  <a:schemeClr val="dk1"/>
                </a:solidFill>
                <a:latin typeface="Calibri"/>
                <a:ea typeface="Calibri"/>
                <a:cs typeface="Calibri"/>
                <a:sym typeface="Calibri"/>
              </a:rPr>
              <a:t>, Wiley, 2008</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144"/>
        <p:cNvGrpSpPr/>
        <p:nvPr/>
      </p:nvGrpSpPr>
      <p:grpSpPr>
        <a:xfrm>
          <a:off x="0" y="0"/>
          <a:ext cx="0" cy="0"/>
          <a:chOff x="0" y="0"/>
          <a:chExt cx="0" cy="0"/>
        </a:xfrm>
      </p:grpSpPr>
      <p:sp>
        <p:nvSpPr>
          <p:cNvPr id="1145" name="Shape 1145"/>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spcBef>
                <a:spcPts val="0"/>
              </a:spcBef>
              <a:buClr>
                <a:schemeClr val="dk1"/>
              </a:buClr>
              <a:buSzPct val="25000"/>
              <a:buFont typeface="Calibri"/>
              <a:buNone/>
            </a:pPr>
            <a:r>
              <a:rPr lang="en-GB" sz="3600" b="0" i="0" u="none" strike="noStrike" cap="none">
                <a:solidFill>
                  <a:schemeClr val="dk1"/>
                </a:solidFill>
                <a:latin typeface="Calibri"/>
                <a:ea typeface="Calibri"/>
                <a:cs typeface="Calibri"/>
                <a:sym typeface="Calibri"/>
              </a:rPr>
              <a:t>Free &amp; open resources</a:t>
            </a:r>
          </a:p>
        </p:txBody>
      </p:sp>
      <p:sp>
        <p:nvSpPr>
          <p:cNvPr id="1146" name="Shape 1146"/>
          <p:cNvSpPr txBox="1">
            <a:spLocks noGrp="1"/>
          </p:cNvSpPr>
          <p:nvPr>
            <p:ph idx="1"/>
          </p:nvPr>
        </p:nvSpPr>
        <p:spPr>
          <a:xfrm>
            <a:off x="1945201" y="1534291"/>
            <a:ext cx="6589199" cy="3744414"/>
          </a:xfrm>
          <a:prstGeom prst="rect">
            <a:avLst/>
          </a:prstGeom>
          <a:noFill/>
          <a:ln>
            <a:noFill/>
          </a:ln>
        </p:spPr>
        <p:txBody>
          <a:bodyPr wrap="square" lIns="91425" tIns="45700" rIns="91425" bIns="45700" anchor="t" anchorCtr="0">
            <a:noAutofit/>
          </a:bodyPr>
          <a:lstStyle/>
          <a:p>
            <a:pPr marL="342900" marR="0" lvl="0" indent="-342900" algn="just" rtl="0">
              <a:spcBef>
                <a:spcPts val="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vhdl.org</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err="1">
                <a:solidFill>
                  <a:schemeClr val="dk1"/>
                </a:solidFill>
                <a:latin typeface="Calibri"/>
                <a:ea typeface="Calibri"/>
                <a:cs typeface="Calibri"/>
                <a:sym typeface="Calibri"/>
              </a:rPr>
              <a:t>OpenCores</a:t>
            </a:r>
            <a:r>
              <a:rPr lang="en-GB" sz="2400" b="0" i="0" u="none" strike="noStrike" cap="none" dirty="0">
                <a:solidFill>
                  <a:schemeClr val="dk1"/>
                </a:solidFill>
                <a:latin typeface="Calibri"/>
                <a:ea typeface="Calibri"/>
                <a:cs typeface="Calibri"/>
                <a:sym typeface="Calibri"/>
              </a:rPr>
              <a:t>: open source hardware resource</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Vendors websites: Xilinx (forum recommended), Altera</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GHDL: GPL VHDL Simulator</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err="1">
                <a:solidFill>
                  <a:schemeClr val="dk1"/>
                </a:solidFill>
                <a:latin typeface="Calibri"/>
                <a:ea typeface="Calibri"/>
                <a:cs typeface="Calibri"/>
                <a:sym typeface="Calibri"/>
              </a:rPr>
              <a:t>ActiveHDL</a:t>
            </a:r>
            <a:r>
              <a:rPr lang="en-GB" sz="2400" b="0" i="0" u="none" strike="noStrike" cap="none" dirty="0">
                <a:solidFill>
                  <a:schemeClr val="dk1"/>
                </a:solidFill>
                <a:latin typeface="Calibri"/>
                <a:ea typeface="Calibri"/>
                <a:cs typeface="Calibri"/>
                <a:sym typeface="Calibri"/>
              </a:rPr>
              <a:t>: simulator and various tutorials</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Cobham Gaisler: Leon 3 processor</a:t>
            </a:r>
          </a:p>
          <a:p>
            <a:pPr marL="342900" marR="0" lvl="0" indent="-342900" algn="just" rtl="0">
              <a:spcBef>
                <a:spcPts val="480"/>
              </a:spcBef>
              <a:spcAft>
                <a:spcPts val="0"/>
              </a:spcAft>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SIGASI Insights: VHDL's crown jewel</a:t>
            </a:r>
          </a:p>
          <a:p>
            <a:pPr marL="342900" marR="0" lvl="0" indent="-342900" algn="just" rtl="0">
              <a:spcBef>
                <a:spcPts val="480"/>
              </a:spcBef>
              <a:buClr>
                <a:schemeClr val="dk1"/>
              </a:buClr>
              <a:buSzPct val="100000"/>
              <a:buFont typeface="Noto Sans Symbols"/>
              <a:buChar char="▪"/>
            </a:pPr>
            <a:r>
              <a:rPr lang="en-GB" sz="2400" b="0" i="0" u="none" strike="noStrike" cap="none" dirty="0">
                <a:solidFill>
                  <a:schemeClr val="dk1"/>
                </a:solidFill>
                <a:latin typeface="Calibri"/>
                <a:ea typeface="Calibri"/>
                <a:cs typeface="Calibri"/>
                <a:sym typeface="Calibri"/>
              </a:rPr>
              <a:t>SIGASI Insights: Verilog's major flaw</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52"/>
        <p:cNvGrpSpPr/>
        <p:nvPr/>
      </p:nvGrpSpPr>
      <p:grpSpPr>
        <a:xfrm>
          <a:off x="0" y="0"/>
          <a:ext cx="0" cy="0"/>
          <a:chOff x="0" y="0"/>
          <a:chExt cx="0" cy="0"/>
        </a:xfrm>
      </p:grpSpPr>
      <p:sp>
        <p:nvSpPr>
          <p:cNvPr id="1153" name="Shape 1153"/>
          <p:cNvSpPr txBox="1">
            <a:spLocks noGrp="1"/>
          </p:cNvSpPr>
          <p:nvPr>
            <p:ph type="title"/>
          </p:nvPr>
        </p:nvSpPr>
        <p:spPr>
          <a:xfrm>
            <a:off x="539552" y="2996951"/>
            <a:ext cx="8229600" cy="634081"/>
          </a:xfrm>
          <a:prstGeom prst="rect">
            <a:avLst/>
          </a:prstGeom>
          <a:noFill/>
          <a:ln>
            <a:noFill/>
          </a:ln>
        </p:spPr>
        <p:txBody>
          <a:bodyPr wrap="square" lIns="91425" tIns="45700" rIns="91425" bIns="45700" anchor="ctr" anchorCtr="0">
            <a:noAutofit/>
          </a:bodyPr>
          <a:lstStyle/>
          <a:p>
            <a:pPr marL="0" marR="0" lvl="0" indent="0" algn="ctr" rtl="0">
              <a:spcBef>
                <a:spcPts val="0"/>
              </a:spcBef>
              <a:buClr>
                <a:schemeClr val="dk1"/>
              </a:buClr>
              <a:buSzPct val="25000"/>
              <a:buFont typeface="Calibri"/>
              <a:buNone/>
            </a:pPr>
            <a:r>
              <a:rPr lang="en-GB" sz="6600" b="0" i="0" u="none" strike="noStrike" cap="none" dirty="0">
                <a:solidFill>
                  <a:schemeClr val="dk1"/>
                </a:solidFill>
                <a:latin typeface="Calibri"/>
                <a:ea typeface="Calibri"/>
                <a:cs typeface="Calibri"/>
                <a:sym typeface="Calibri"/>
              </a:rPr>
              <a:t>Thank you !</a:t>
            </a:r>
          </a:p>
        </p:txBody>
      </p:sp>
      <p:sp>
        <p:nvSpPr>
          <p:cNvPr id="1156" name="Shape 1156"/>
          <p:cNvSpPr txBox="1"/>
          <p:nvPr/>
        </p:nvSpPr>
        <p:spPr>
          <a:xfrm>
            <a:off x="722432" y="4320422"/>
            <a:ext cx="8229600" cy="634081"/>
          </a:xfrm>
          <a:prstGeom prst="rect">
            <a:avLst/>
          </a:prstGeom>
          <a:noFill/>
          <a:ln>
            <a:noFill/>
          </a:ln>
        </p:spPr>
        <p:txBody>
          <a:bodyPr wrap="square" lIns="91425" tIns="45700" rIns="91425" bIns="45700" anchor="ctr" anchorCtr="0">
            <a:noAutofit/>
          </a:bodyPr>
          <a:lstStyle/>
          <a:p>
            <a:pPr marL="0" marR="0" lvl="0" indent="0" algn="ctr" rtl="0">
              <a:spcBef>
                <a:spcPts val="0"/>
              </a:spcBef>
              <a:buClr>
                <a:schemeClr val="dk1"/>
              </a:buClr>
              <a:buSzPct val="25000"/>
              <a:buFont typeface="Calibri"/>
              <a:buNone/>
            </a:pPr>
            <a:r>
              <a:rPr lang="en-GB" sz="2800" i="1" dirty="0">
                <a:solidFill>
                  <a:schemeClr val="dk1"/>
                </a:solidFill>
                <a:latin typeface="Calibri"/>
                <a:ea typeface="Calibri"/>
                <a:cs typeface="Calibri"/>
                <a:sym typeface="Calibri"/>
              </a:rPr>
              <a:t>Contact: giacomo.valente@univaq.it</a:t>
            </a:r>
          </a:p>
        </p:txBody>
      </p:sp>
    </p:spTree>
  </p:cSld>
  <p:clrMapOvr>
    <a:masterClrMapping/>
  </p:clrMapOvr>
</p:sld>
</file>

<file path=ppt/theme/theme1.xml><?xml version="1.0" encoding="utf-8"?>
<a:theme xmlns:a="http://schemas.openxmlformats.org/drawingml/2006/main" name="Filo">
  <a:themeElements>
    <a:clrScheme name="Filo">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Filo">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ilo">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ema di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0</TotalTime>
  <Words>7515</Words>
  <Application>Microsoft Office PowerPoint</Application>
  <PresentationFormat>Presentazione su schermo (4:3)</PresentationFormat>
  <Paragraphs>1186</Paragraphs>
  <Slides>97</Slides>
  <Notes>97</Notes>
  <HiddenSlides>3</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97</vt:i4>
      </vt:variant>
    </vt:vector>
  </HeadingPairs>
  <TitlesOfParts>
    <vt:vector size="104" baseType="lpstr">
      <vt:lpstr>Arial</vt:lpstr>
      <vt:lpstr>Calibri</vt:lpstr>
      <vt:lpstr>Century Gothic</vt:lpstr>
      <vt:lpstr>Courier New</vt:lpstr>
      <vt:lpstr>Noto Sans Symbols</vt:lpstr>
      <vt:lpstr>Wingdings 3</vt:lpstr>
      <vt:lpstr>Filo</vt:lpstr>
      <vt:lpstr>Introduction to VHDL</vt:lpstr>
      <vt:lpstr>Outline</vt:lpstr>
      <vt:lpstr>Hardware description languages</vt:lpstr>
      <vt:lpstr>Key distinctive elements of HDL</vt:lpstr>
      <vt:lpstr>Domains and abstraction levels</vt:lpstr>
      <vt:lpstr>Y-chart</vt:lpstr>
      <vt:lpstr>Description goals</vt:lpstr>
      <vt:lpstr>Main description languages</vt:lpstr>
      <vt:lpstr>VHDL language</vt:lpstr>
      <vt:lpstr>ADA and VHDL</vt:lpstr>
      <vt:lpstr>Verilog language</vt:lpstr>
      <vt:lpstr>VHDL vs Verilog</vt:lpstr>
      <vt:lpstr>Design units</vt:lpstr>
      <vt:lpstr>A simple example: half adder</vt:lpstr>
      <vt:lpstr>Half adder: functional specifications</vt:lpstr>
      <vt:lpstr>Half adder: entity</vt:lpstr>
      <vt:lpstr>Half adder: architecture (1)</vt:lpstr>
      <vt:lpstr>Concurrent area: constructs (1)</vt:lpstr>
      <vt:lpstr>Concurrent area: constructs (2)</vt:lpstr>
      <vt:lpstr>Half adder: architecture (2)</vt:lpstr>
      <vt:lpstr>Description styles and abstraction levels</vt:lpstr>
      <vt:lpstr>Example: full adder</vt:lpstr>
      <vt:lpstr>Full adder: entity</vt:lpstr>
      <vt:lpstr>Full adder: entity</vt:lpstr>
      <vt:lpstr>Full adder: entity</vt:lpstr>
      <vt:lpstr>Full Adder: architecture</vt:lpstr>
      <vt:lpstr>Full Adder architecture (Behavioural)</vt:lpstr>
      <vt:lpstr>Full Adder architecture (Behavioural)</vt:lpstr>
      <vt:lpstr>Full Adder architecture (Behavioural)</vt:lpstr>
      <vt:lpstr>Process</vt:lpstr>
      <vt:lpstr>Sensitivity list</vt:lpstr>
      <vt:lpstr>Sequential area constructs (1)</vt:lpstr>
      <vt:lpstr>Sequential area constructs (2)</vt:lpstr>
      <vt:lpstr>Full Adder architecture (Behavioural) (1)</vt:lpstr>
      <vt:lpstr>Full Adder architecture (Behavioural) (2)</vt:lpstr>
      <vt:lpstr>Full Adder description</vt:lpstr>
      <vt:lpstr>Full Adder architecture (Dataflow)</vt:lpstr>
      <vt:lpstr>Full Adder as multiple Half Adders</vt:lpstr>
      <vt:lpstr>Signals and Components</vt:lpstr>
      <vt:lpstr>Structural view</vt:lpstr>
      <vt:lpstr>Generic construct</vt:lpstr>
      <vt:lpstr>Full Adder architecture (Structural) (1)</vt:lpstr>
      <vt:lpstr>Full Adder architecture (Structural) (2)</vt:lpstr>
      <vt:lpstr>VHDL Data types</vt:lpstr>
      <vt:lpstr>IEEE std_logic_1164 types</vt:lpstr>
      <vt:lpstr>Combinatorial circuits (1)</vt:lpstr>
      <vt:lpstr>Combinatorial circuits (2)</vt:lpstr>
      <vt:lpstr>Sequential circuits</vt:lpstr>
      <vt:lpstr>Attributes</vt:lpstr>
      <vt:lpstr>Example: 1-bit Register (D-type flip-flop)</vt:lpstr>
      <vt:lpstr>Example: D-type flip-flop</vt:lpstr>
      <vt:lpstr>Testbench</vt:lpstr>
      <vt:lpstr>Working principle</vt:lpstr>
      <vt:lpstr>Developing a testbench</vt:lpstr>
      <vt:lpstr>Simulation: general concepts</vt:lpstr>
      <vt:lpstr>HDL simulation</vt:lpstr>
      <vt:lpstr>HDL simulation</vt:lpstr>
      <vt:lpstr>Simulation tools</vt:lpstr>
      <vt:lpstr>Simulation tools</vt:lpstr>
      <vt:lpstr>Synthesis</vt:lpstr>
      <vt:lpstr>Synthesis tools</vt:lpstr>
      <vt:lpstr>Constraints</vt:lpstr>
      <vt:lpstr>FPGA Internals</vt:lpstr>
      <vt:lpstr>- Xilinx ISE - Intel Altera - Xilinx Vivado (Homelab FPGA)</vt:lpstr>
      <vt:lpstr>Example: Greatest Common Divisor</vt:lpstr>
      <vt:lpstr>GCD Calculator (Behavioural)</vt:lpstr>
      <vt:lpstr>GCD Calculator (Behavioural)</vt:lpstr>
      <vt:lpstr>GCD Calculator (FSMD)</vt:lpstr>
      <vt:lpstr>GCD Calculator (FSMD)</vt:lpstr>
      <vt:lpstr>GCD Calculator (FSMD)</vt:lpstr>
      <vt:lpstr>GCD Calculator (FSMD)</vt:lpstr>
      <vt:lpstr>Example: GCD Calculator (FSMD)</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(FSM + DP)</vt:lpstr>
      <vt:lpstr>GCD Calculator Testbench (FSMD)</vt:lpstr>
      <vt:lpstr>GCD Calculator Testbench (FSMD)</vt:lpstr>
      <vt:lpstr>GCD Calculator Testbench – good description style</vt:lpstr>
      <vt:lpstr>Synthesis of GCD (FSMD)</vt:lpstr>
      <vt:lpstr>Synthesis of GCD (FSM + DP)</vt:lpstr>
      <vt:lpstr>Example: Embedded Processors</vt:lpstr>
      <vt:lpstr>Embedded Processors</vt:lpstr>
      <vt:lpstr>System Generator</vt:lpstr>
      <vt:lpstr>References</vt:lpstr>
      <vt:lpstr>Free &amp; open resources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VHDL</dc:title>
  <cp:lastModifiedBy>Giacomo</cp:lastModifiedBy>
  <cp:revision>121</cp:revision>
  <dcterms:modified xsi:type="dcterms:W3CDTF">2020-10-27T11:35:15Z</dcterms:modified>
</cp:coreProperties>
</file>