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36"/>
  </p:notesMasterIdLst>
  <p:handoutMasterIdLst>
    <p:handoutMasterId r:id="rId37"/>
  </p:handoutMasterIdLst>
  <p:sldIdLst>
    <p:sldId id="257" r:id="rId3"/>
    <p:sldId id="268" r:id="rId4"/>
    <p:sldId id="269" r:id="rId5"/>
    <p:sldId id="270" r:id="rId6"/>
    <p:sldId id="271" r:id="rId7"/>
    <p:sldId id="278" r:id="rId8"/>
    <p:sldId id="279" r:id="rId9"/>
    <p:sldId id="277" r:id="rId10"/>
    <p:sldId id="273" r:id="rId11"/>
    <p:sldId id="284" r:id="rId12"/>
    <p:sldId id="280" r:id="rId13"/>
    <p:sldId id="281" r:id="rId14"/>
    <p:sldId id="282" r:id="rId15"/>
    <p:sldId id="283" r:id="rId16"/>
    <p:sldId id="285" r:id="rId17"/>
    <p:sldId id="274" r:id="rId18"/>
    <p:sldId id="275" r:id="rId19"/>
    <p:sldId id="286" r:id="rId20"/>
    <p:sldId id="287" r:id="rId21"/>
    <p:sldId id="288" r:id="rId22"/>
    <p:sldId id="289" r:id="rId23"/>
    <p:sldId id="290" r:id="rId24"/>
    <p:sldId id="276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>
        <p:scale>
          <a:sx n="100" d="100"/>
          <a:sy n="100" d="100"/>
        </p:scale>
        <p:origin x="77" y="-427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5B4EDC-59C0-49C7-8ADA-5A781B329E02}" type="datetimeFigureOut">
              <a:rPr lang="en-US"/>
              <a:t>10/31/2015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29053-DC2A-4342-ADD4-2FD729D91E2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32045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D8D46A-B586-417D-BFBD-8C8FE0AAF762}" type="datetimeFigureOut">
              <a:rPr lang="en-US"/>
              <a:t>10/31/2015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A5BD7-F043-4D1B-AA17-CD412FC534D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705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diagonals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4" name="Straight Connector 13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bottom lines"/>
          <p:cNvGrpSpPr/>
          <p:nvPr/>
        </p:nvGrpSpPr>
        <p:grpSpPr>
          <a:xfrm>
            <a:off x="-8916" y="6057149"/>
            <a:ext cx="5498726" cy="820207"/>
            <a:chOff x="-6689" y="4553748"/>
            <a:chExt cx="4125119" cy="615155"/>
          </a:xfrm>
        </p:grpSpPr>
        <p:sp>
          <p:nvSpPr>
            <p:cNvPr id="9" name="Freeform 8"/>
            <p:cNvSpPr/>
            <p:nvPr/>
          </p:nvSpPr>
          <p:spPr>
            <a:xfrm rot="16200000">
              <a:off x="1754302" y="2802395"/>
              <a:ext cx="612775" cy="411548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4115481 h 4115481"/>
                <a:gd name="connsiteX1" fmla="*/ 612775 w 612775"/>
                <a:gd name="connsiteY1" fmla="*/ 3180443 h 4115481"/>
                <a:gd name="connsiteX2" fmla="*/ 612775 w 612775"/>
                <a:gd name="connsiteY2" fmla="*/ 0 h 411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4115481">
                  <a:moveTo>
                    <a:pt x="0" y="4115481"/>
                  </a:moveTo>
                  <a:lnTo>
                    <a:pt x="612775" y="3180443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0" name="Freeform 9"/>
            <p:cNvSpPr/>
            <p:nvPr/>
          </p:nvSpPr>
          <p:spPr>
            <a:xfrm rot="16200000">
              <a:off x="1604659" y="3152814"/>
              <a:ext cx="410751" cy="3621427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  <a:gd name="connsiteX0" fmla="*/ 0 w 410751"/>
                <a:gd name="connsiteY0" fmla="*/ 3614170 h 3614170"/>
                <a:gd name="connsiteX1" fmla="*/ 410751 w 410751"/>
                <a:gd name="connsiteY1" fmla="*/ 2990994 h 3614170"/>
                <a:gd name="connsiteX2" fmla="*/ 405947 w 410751"/>
                <a:gd name="connsiteY2" fmla="*/ 0 h 3614170"/>
                <a:gd name="connsiteX0" fmla="*/ 0 w 410751"/>
                <a:gd name="connsiteY0" fmla="*/ 3621427 h 3621427"/>
                <a:gd name="connsiteX1" fmla="*/ 410751 w 410751"/>
                <a:gd name="connsiteY1" fmla="*/ 2998251 h 3621427"/>
                <a:gd name="connsiteX2" fmla="*/ 405947 w 410751"/>
                <a:gd name="connsiteY2" fmla="*/ 0 h 362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621427">
                  <a:moveTo>
                    <a:pt x="0" y="3621427"/>
                  </a:moveTo>
                  <a:lnTo>
                    <a:pt x="410751" y="2998251"/>
                  </a:lnTo>
                  <a:cubicBezTo>
                    <a:pt x="410359" y="2065358"/>
                    <a:pt x="406339" y="932893"/>
                    <a:pt x="405947" y="0"/>
                  </a:cubicBez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  <p:sp>
          <p:nvSpPr>
            <p:cNvPr id="11" name="Freeform 10"/>
            <p:cNvSpPr/>
            <p:nvPr/>
          </p:nvSpPr>
          <p:spPr>
            <a:xfrm rot="16200000">
              <a:off x="1462308" y="3453376"/>
              <a:ext cx="241768" cy="31797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  <a:gd name="connsiteX0" fmla="*/ 0 w 241768"/>
                <a:gd name="connsiteY0" fmla="*/ 3179761 h 3179761"/>
                <a:gd name="connsiteX1" fmla="*/ 238919 w 241768"/>
                <a:gd name="connsiteY1" fmla="*/ 2819370 h 3179761"/>
                <a:gd name="connsiteX2" fmla="*/ 241754 w 241768"/>
                <a:gd name="connsiteY2" fmla="*/ 0 h 3179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768" h="3179761">
                  <a:moveTo>
                    <a:pt x="0" y="3179761"/>
                  </a:moveTo>
                  <a:lnTo>
                    <a:pt x="238919" y="2819370"/>
                  </a:lnTo>
                  <a:cubicBezTo>
                    <a:pt x="238654" y="1947313"/>
                    <a:pt x="242019" y="872057"/>
                    <a:pt x="241754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5176" y="584200"/>
            <a:ext cx="8735325" cy="2000251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176" y="2616200"/>
            <a:ext cx="8735325" cy="1752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10/31/2015</a:t>
            </a:fld>
            <a:endParaRPr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748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10/31/2015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9667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584200"/>
            <a:ext cx="2742486" cy="558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8882" y="584200"/>
            <a:ext cx="7414869" cy="55880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10/31/2015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588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10/31/2015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676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177" y="2209801"/>
            <a:ext cx="8938472" cy="2764335"/>
          </a:xfrm>
        </p:spPr>
        <p:txBody>
          <a:bodyPr anchor="b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5176" y="4951266"/>
            <a:ext cx="7069519" cy="1220933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10/31/2015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  <p:grpSp>
        <p:nvGrpSpPr>
          <p:cNvPr id="11" name="diagonals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2" name="Straight Connector 11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61633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8883" y="1706880"/>
            <a:ext cx="5078677" cy="446532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0707" y="1706880"/>
            <a:ext cx="5078677" cy="446532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10/31/2015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764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8883" y="1701800"/>
            <a:ext cx="5082740" cy="91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8883" y="2717800"/>
            <a:ext cx="5078677" cy="345440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 baseline="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96644" y="1701800"/>
            <a:ext cx="5082740" cy="9144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0707" y="2717800"/>
            <a:ext cx="5078677" cy="3454400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 baseline="0"/>
            </a:lvl6pPr>
            <a:lvl7pPr>
              <a:defRPr sz="2000" baseline="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10/31/2015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538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10/31/2015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522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10/31/2015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247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anchor="b">
            <a:normAutofit/>
          </a:bodyPr>
          <a:lstStyle>
            <a:lvl1pPr algn="l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4971" y="584200"/>
            <a:ext cx="6094413" cy="5588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10/31/2015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813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anchor="b">
            <a:normAutofit/>
          </a:bodyPr>
          <a:lstStyle>
            <a:lvl1pPr algn="l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4971" y="584200"/>
            <a:ext cx="6094413" cy="5588000"/>
          </a:xfrm>
          <a:ln w="12700">
            <a:solidFill>
              <a:schemeClr val="bg1">
                <a:lumMod val="75000"/>
                <a:lumOff val="25000"/>
              </a:schemeClr>
            </a:solidFill>
            <a:miter lim="800000"/>
          </a:ln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FD029-FB74-4578-B929-F66AA97659CA}" type="datetimeFigureOut">
              <a:rPr lang="en-US"/>
              <a:t>10/31/2015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4DD1E-5D91-48A3-AD6D-45FBA980D10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2343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100000"/>
                <a:shade val="0"/>
                <a:satMod val="100000"/>
              </a:schemeClr>
            </a:gs>
            <a:gs pos="85000">
              <a:schemeClr val="bg2">
                <a:tint val="100000"/>
                <a:shade val="30000"/>
                <a:satMod val="100000"/>
              </a:schemeClr>
            </a:gs>
            <a:gs pos="100000">
              <a:schemeClr val="bg2">
                <a:shade val="60000"/>
                <a:satMod val="100000"/>
              </a:schemeClr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left lines"/>
          <p:cNvGrpSpPr/>
          <p:nvPr/>
        </p:nvGrpSpPr>
        <p:grpSpPr>
          <a:xfrm>
            <a:off x="-15870" y="-3174"/>
            <a:ext cx="819993" cy="5229225"/>
            <a:chOff x="-11906" y="-2381"/>
            <a:chExt cx="615155" cy="3921919"/>
          </a:xfrm>
        </p:grpSpPr>
        <p:sp>
          <p:nvSpPr>
            <p:cNvPr id="10" name="Freeform 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Freeform 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Freeform 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8883" y="274637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8883" y="1701797"/>
            <a:ext cx="10360501" cy="446227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18882" y="6356352"/>
            <a:ext cx="2234618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FD029-FB74-4578-B929-F66AA97659CA}" type="datetimeFigureOut">
              <a:rPr lang="en-US"/>
              <a:pPr/>
              <a:t>10/31/2015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3501" y="6356352"/>
            <a:ext cx="5281824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63649" y="6356352"/>
            <a:ext cx="101573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4DD1E-5D91-48A3-AD6D-45FBA980D10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52758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600"/>
        </a:spcBef>
        <a:buClr>
          <a:schemeClr val="accent1"/>
        </a:buClr>
        <a:buSzPct val="10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98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73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48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22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43797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272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5"/>
                </a:solidFill>
              </a:rPr>
              <a:t>TIVA</a:t>
            </a:r>
            <a:r>
              <a:rPr lang="en-US" dirty="0" smtClean="0"/>
              <a:t> </a:t>
            </a:r>
            <a:r>
              <a:rPr lang="en-US" i="1" dirty="0" err="1" smtClean="0"/>
              <a:t>Homelab</a:t>
            </a:r>
            <a:r>
              <a:rPr lang="en-US" i="1" dirty="0" smtClean="0"/>
              <a:t> intro</a:t>
            </a:r>
            <a:endParaRPr lang="en-US" i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dirty="0" smtClean="0">
                <a:solidFill>
                  <a:schemeClr val="accent6"/>
                </a:solidFill>
              </a:rPr>
              <a:t>Programming examples</a:t>
            </a:r>
            <a:endParaRPr lang="en-US" i="1" dirty="0">
              <a:solidFill>
                <a:schemeClr val="accent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0276" y="5805264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i="1" dirty="0" smtClean="0">
                <a:solidFill>
                  <a:schemeClr val="tx2">
                    <a:lumMod val="50000"/>
                  </a:schemeClr>
                </a:solidFill>
              </a:rPr>
              <a:t>Author: Walter Tiberti</a:t>
            </a:r>
            <a:endParaRPr lang="it-IT" sz="2800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29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158" y="1701800"/>
            <a:ext cx="5000109" cy="446246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2 : Timers &amp; </a:t>
            </a:r>
            <a:r>
              <a:rPr lang="en-US" dirty="0" smtClean="0">
                <a:solidFill>
                  <a:schemeClr val="accent5"/>
                </a:solidFill>
              </a:rPr>
              <a:t>Interrupts - timers</a:t>
            </a:r>
            <a:endParaRPr lang="it-IT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654252" y="3789040"/>
            <a:ext cx="720080" cy="0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5734372" y="3861048"/>
            <a:ext cx="216024" cy="72008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238428" y="4077072"/>
            <a:ext cx="504056" cy="288032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7174532" y="4221088"/>
            <a:ext cx="1008112" cy="144016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571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2 : Timers &amp; </a:t>
            </a:r>
            <a:r>
              <a:rPr lang="en-US" dirty="0" smtClean="0">
                <a:solidFill>
                  <a:schemeClr val="accent5"/>
                </a:solidFill>
              </a:rPr>
              <a:t>Interrupts code (1 of 5)</a:t>
            </a:r>
            <a:endParaRPr lang="it-IT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674" y="1985953"/>
            <a:ext cx="6889077" cy="3894157"/>
          </a:xfrm>
        </p:spPr>
      </p:pic>
    </p:spTree>
    <p:extLst>
      <p:ext uri="{BB962C8B-B14F-4D97-AF65-F5344CB8AC3E}">
        <p14:creationId xmlns:p14="http://schemas.microsoft.com/office/powerpoint/2010/main" val="87585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2 : Timers &amp; </a:t>
            </a:r>
            <a:r>
              <a:rPr lang="en-US" dirty="0" smtClean="0">
                <a:solidFill>
                  <a:schemeClr val="accent5"/>
                </a:solidFill>
              </a:rPr>
              <a:t>Interrupts code (2 of 5)</a:t>
            </a:r>
            <a:endParaRPr lang="it-IT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824" y="2831846"/>
            <a:ext cx="4564776" cy="2202371"/>
          </a:xfrm>
        </p:spPr>
      </p:pic>
    </p:spTree>
    <p:extLst>
      <p:ext uri="{BB962C8B-B14F-4D97-AF65-F5344CB8AC3E}">
        <p14:creationId xmlns:p14="http://schemas.microsoft.com/office/powerpoint/2010/main" val="878280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2 : Timers &amp; </a:t>
            </a:r>
            <a:r>
              <a:rPr lang="en-US" dirty="0" smtClean="0">
                <a:solidFill>
                  <a:schemeClr val="accent5"/>
                </a:solidFill>
              </a:rPr>
              <a:t>Interrupts code (3 of 5)</a:t>
            </a:r>
            <a:endParaRPr lang="it-IT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332" y="3216689"/>
            <a:ext cx="8321761" cy="1432684"/>
          </a:xfrm>
        </p:spPr>
      </p:pic>
    </p:spTree>
    <p:extLst>
      <p:ext uri="{BB962C8B-B14F-4D97-AF65-F5344CB8AC3E}">
        <p14:creationId xmlns:p14="http://schemas.microsoft.com/office/powerpoint/2010/main" val="1833381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2 : Timers &amp; </a:t>
            </a:r>
            <a:r>
              <a:rPr lang="en-US" dirty="0" smtClean="0">
                <a:solidFill>
                  <a:schemeClr val="accent5"/>
                </a:solidFill>
              </a:rPr>
              <a:t>Interrupts code (4 of 5)</a:t>
            </a:r>
            <a:endParaRPr lang="it-IT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068" y="1556792"/>
            <a:ext cx="6187976" cy="1531753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116" y="4077072"/>
            <a:ext cx="5547841" cy="1554615"/>
          </a:xfrm>
          <a:prstGeom prst="rect">
            <a:avLst/>
          </a:prstGeom>
        </p:spPr>
      </p:pic>
      <p:sp>
        <p:nvSpPr>
          <p:cNvPr id="7" name="Down Arrow 6"/>
          <p:cNvSpPr/>
          <p:nvPr/>
        </p:nvSpPr>
        <p:spPr>
          <a:xfrm>
            <a:off x="5518348" y="3212976"/>
            <a:ext cx="880785" cy="72008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/>
          </a:p>
        </p:txBody>
      </p:sp>
      <p:sp>
        <p:nvSpPr>
          <p:cNvPr id="8" name="Rounded Rectangle 7"/>
          <p:cNvSpPr/>
          <p:nvPr/>
        </p:nvSpPr>
        <p:spPr>
          <a:xfrm>
            <a:off x="3437324" y="5373216"/>
            <a:ext cx="2513072" cy="216024"/>
          </a:xfrm>
          <a:prstGeom prst="round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/>
          </a:p>
        </p:txBody>
      </p:sp>
      <p:sp>
        <p:nvSpPr>
          <p:cNvPr id="9" name="TextBox 8"/>
          <p:cNvSpPr txBox="1"/>
          <p:nvPr/>
        </p:nvSpPr>
        <p:spPr>
          <a:xfrm>
            <a:off x="261764" y="5553585"/>
            <a:ext cx="33561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 smtClean="0">
                <a:solidFill>
                  <a:schemeClr val="accent5"/>
                </a:solidFill>
              </a:rPr>
              <a:t>FILE:</a:t>
            </a:r>
          </a:p>
          <a:p>
            <a:r>
              <a:rPr lang="it-IT" sz="1800" dirty="0" smtClean="0">
                <a:solidFill>
                  <a:schemeClr val="accent6"/>
                </a:solidFill>
              </a:rPr>
              <a:t>tm4c123gh6pm_startup_ccs.c</a:t>
            </a:r>
            <a:endParaRPr lang="it-IT" sz="18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146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492" y="3429000"/>
            <a:ext cx="4686706" cy="2530059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257" y="1498600"/>
            <a:ext cx="5265876" cy="287298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2 : Timers &amp; Interrupts code </a:t>
            </a:r>
            <a:r>
              <a:rPr lang="en-US" dirty="0" smtClean="0">
                <a:solidFill>
                  <a:schemeClr val="accent5"/>
                </a:solidFill>
              </a:rPr>
              <a:t>(5 of 5)</a:t>
            </a:r>
            <a:endParaRPr lang="it-IT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710036" y="2996952"/>
            <a:ext cx="4320480" cy="1697077"/>
          </a:xfrm>
          <a:prstGeom prst="straightConnector1">
            <a:avLst/>
          </a:prstGeom>
          <a:ln w="25400">
            <a:solidFill>
              <a:schemeClr val="accent5"/>
            </a:solidFill>
            <a:tailEnd type="triangle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1230282" y="2852936"/>
            <a:ext cx="4504089" cy="288032"/>
          </a:xfrm>
          <a:prstGeom prst="round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/>
          </a:p>
        </p:txBody>
      </p:sp>
      <p:sp>
        <p:nvSpPr>
          <p:cNvPr id="10" name="Rounded Rectangle 9"/>
          <p:cNvSpPr/>
          <p:nvPr/>
        </p:nvSpPr>
        <p:spPr>
          <a:xfrm>
            <a:off x="6907104" y="4653135"/>
            <a:ext cx="4515899" cy="209297"/>
          </a:xfrm>
          <a:prstGeom prst="round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/>
          </a:p>
        </p:txBody>
      </p:sp>
      <p:sp>
        <p:nvSpPr>
          <p:cNvPr id="11" name="TextBox 10"/>
          <p:cNvSpPr txBox="1"/>
          <p:nvPr/>
        </p:nvSpPr>
        <p:spPr>
          <a:xfrm>
            <a:off x="261764" y="5553585"/>
            <a:ext cx="33561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 smtClean="0">
                <a:solidFill>
                  <a:schemeClr val="accent5"/>
                </a:solidFill>
              </a:rPr>
              <a:t>FILE:</a:t>
            </a:r>
          </a:p>
          <a:p>
            <a:r>
              <a:rPr lang="it-IT" sz="1800" dirty="0" smtClean="0">
                <a:solidFill>
                  <a:schemeClr val="accent6"/>
                </a:solidFill>
              </a:rPr>
              <a:t>tm4c123gh6pm_startup_ccs.c</a:t>
            </a:r>
            <a:endParaRPr lang="it-IT" sz="18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368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2 : Timers &amp; Interrupts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DEMO!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589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3 : </a:t>
            </a:r>
            <a:r>
              <a:rPr lang="en-US" dirty="0" smtClean="0">
                <a:solidFill>
                  <a:schemeClr val="accent5"/>
                </a:solidFill>
              </a:rPr>
              <a:t>ADC</a:t>
            </a:r>
            <a:endParaRPr lang="it-IT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 </a:t>
            </a:r>
            <a:r>
              <a:rPr lang="it-IT" dirty="0" err="1" smtClean="0"/>
              <a:t>this</a:t>
            </a:r>
            <a:r>
              <a:rPr lang="it-IT" dirty="0" smtClean="0"/>
              <a:t> </a:t>
            </a:r>
            <a:r>
              <a:rPr lang="it-IT" dirty="0" err="1" smtClean="0"/>
              <a:t>example</a:t>
            </a:r>
            <a:r>
              <a:rPr lang="it-IT" dirty="0" smtClean="0"/>
              <a:t>, </a:t>
            </a:r>
            <a:r>
              <a:rPr lang="it-IT" dirty="0" err="1" smtClean="0"/>
              <a:t>we</a:t>
            </a:r>
            <a:r>
              <a:rPr lang="it-IT" dirty="0" smtClean="0"/>
              <a:t> use the </a:t>
            </a:r>
            <a:r>
              <a:rPr lang="it-IT" dirty="0" smtClean="0">
                <a:solidFill>
                  <a:schemeClr val="accent6"/>
                </a:solidFill>
              </a:rPr>
              <a:t>temperature </a:t>
            </a:r>
            <a:r>
              <a:rPr lang="it-IT" dirty="0" err="1" smtClean="0">
                <a:solidFill>
                  <a:schemeClr val="accent6"/>
                </a:solidFill>
              </a:rPr>
              <a:t>sensor</a:t>
            </a:r>
            <a:r>
              <a:rPr lang="it-IT" dirty="0" smtClean="0">
                <a:solidFill>
                  <a:schemeClr val="accent6"/>
                </a:solidFill>
              </a:rPr>
              <a:t> </a:t>
            </a:r>
            <a:r>
              <a:rPr lang="it-IT" dirty="0" smtClean="0"/>
              <a:t>on the TIVA </a:t>
            </a:r>
            <a:r>
              <a:rPr lang="it-IT" dirty="0" err="1" smtClean="0"/>
              <a:t>board</a:t>
            </a:r>
            <a:r>
              <a:rPr lang="it-IT" dirty="0" smtClean="0"/>
              <a:t> to </a:t>
            </a:r>
            <a:r>
              <a:rPr lang="it-IT" dirty="0" err="1" smtClean="0"/>
              <a:t>retrieve</a:t>
            </a:r>
            <a:r>
              <a:rPr lang="it-IT" dirty="0" smtClean="0"/>
              <a:t> the temperature (or a </a:t>
            </a:r>
            <a:r>
              <a:rPr lang="it-IT" dirty="0" err="1" smtClean="0"/>
              <a:t>sort</a:t>
            </a:r>
            <a:r>
              <a:rPr lang="it-IT" dirty="0" smtClean="0"/>
              <a:t> of…)</a:t>
            </a:r>
          </a:p>
          <a:p>
            <a:r>
              <a:rPr lang="it-IT" dirty="0" smtClean="0"/>
              <a:t>To </a:t>
            </a:r>
            <a:r>
              <a:rPr lang="it-IT" dirty="0" err="1" smtClean="0"/>
              <a:t>get</a:t>
            </a:r>
            <a:r>
              <a:rPr lang="it-IT" dirty="0" smtClean="0"/>
              <a:t> the </a:t>
            </a:r>
            <a:r>
              <a:rPr lang="it-IT" dirty="0" err="1" smtClean="0"/>
              <a:t>sensor</a:t>
            </a:r>
            <a:r>
              <a:rPr lang="it-IT" dirty="0" smtClean="0"/>
              <a:t> </a:t>
            </a:r>
            <a:r>
              <a:rPr lang="it-IT" dirty="0" err="1" smtClean="0"/>
              <a:t>value</a:t>
            </a:r>
            <a:r>
              <a:rPr lang="it-IT" dirty="0" smtClean="0"/>
              <a:t>, </a:t>
            </a:r>
            <a:r>
              <a:rPr lang="it-IT" dirty="0" err="1" smtClean="0"/>
              <a:t>we</a:t>
            </a:r>
            <a:r>
              <a:rPr lang="it-IT" dirty="0" smtClean="0"/>
              <a:t> use the </a:t>
            </a:r>
            <a:r>
              <a:rPr lang="it-IT" dirty="0" smtClean="0">
                <a:solidFill>
                  <a:schemeClr val="accent6"/>
                </a:solidFill>
              </a:rPr>
              <a:t>ADC </a:t>
            </a:r>
            <a:r>
              <a:rPr lang="it-IT" dirty="0" err="1" smtClean="0">
                <a:solidFill>
                  <a:schemeClr val="accent6"/>
                </a:solidFill>
              </a:rPr>
              <a:t>chain</a:t>
            </a:r>
            <a:r>
              <a:rPr lang="it-IT" dirty="0" smtClean="0">
                <a:solidFill>
                  <a:schemeClr val="accent6"/>
                </a:solidFill>
              </a:rPr>
              <a:t> </a:t>
            </a:r>
            <a:r>
              <a:rPr lang="it-IT" dirty="0" smtClean="0"/>
              <a:t>of the </a:t>
            </a:r>
            <a:r>
              <a:rPr lang="it-IT" dirty="0" err="1" smtClean="0"/>
              <a:t>board</a:t>
            </a:r>
            <a:endParaRPr lang="it-IT" dirty="0" smtClean="0"/>
          </a:p>
          <a:p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</a:t>
            </a:r>
            <a:r>
              <a:rPr lang="it-IT" dirty="0" err="1" smtClean="0"/>
              <a:t>read</a:t>
            </a:r>
            <a:r>
              <a:rPr lang="it-IT" dirty="0" smtClean="0"/>
              <a:t> </a:t>
            </a:r>
            <a:r>
              <a:rPr lang="it-IT" dirty="0" smtClean="0">
                <a:solidFill>
                  <a:schemeClr val="accent6"/>
                </a:solidFill>
              </a:rPr>
              <a:t>4 </a:t>
            </a:r>
            <a:r>
              <a:rPr lang="it-IT" dirty="0" err="1" smtClean="0">
                <a:solidFill>
                  <a:schemeClr val="accent6"/>
                </a:solidFill>
              </a:rPr>
              <a:t>samples</a:t>
            </a:r>
            <a:r>
              <a:rPr lang="it-IT" dirty="0" smtClean="0">
                <a:solidFill>
                  <a:schemeClr val="accent6"/>
                </a:solidFill>
              </a:rPr>
              <a:t> </a:t>
            </a:r>
            <a:r>
              <a:rPr lang="it-IT" dirty="0" smtClean="0"/>
              <a:t>and </a:t>
            </a:r>
            <a:r>
              <a:rPr lang="it-IT" dirty="0" err="1" smtClean="0"/>
              <a:t>then</a:t>
            </a:r>
            <a:r>
              <a:rPr lang="it-IT" dirty="0" smtClean="0"/>
              <a:t> compute the </a:t>
            </a:r>
            <a:r>
              <a:rPr lang="it-IT" dirty="0" err="1" smtClean="0">
                <a:solidFill>
                  <a:schemeClr val="accent6"/>
                </a:solidFill>
              </a:rPr>
              <a:t>average</a:t>
            </a:r>
            <a:endParaRPr lang="it-IT" dirty="0" smtClean="0">
              <a:solidFill>
                <a:schemeClr val="accent6"/>
              </a:solidFill>
            </a:endParaRPr>
          </a:p>
          <a:p>
            <a:r>
              <a:rPr lang="it-IT" dirty="0" err="1" smtClean="0"/>
              <a:t>Finally</a:t>
            </a:r>
            <a:r>
              <a:rPr lang="it-IT" dirty="0" smtClean="0"/>
              <a:t>,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use the </a:t>
            </a:r>
            <a:r>
              <a:rPr lang="it-IT" dirty="0" err="1" smtClean="0">
                <a:solidFill>
                  <a:schemeClr val="accent6"/>
                </a:solidFill>
              </a:rPr>
              <a:t>debug</a:t>
            </a:r>
            <a:r>
              <a:rPr lang="it-IT" dirty="0" smtClean="0">
                <a:solidFill>
                  <a:schemeClr val="accent6"/>
                </a:solidFill>
              </a:rPr>
              <a:t> </a:t>
            </a:r>
            <a:r>
              <a:rPr lang="it-IT" dirty="0" err="1" smtClean="0">
                <a:solidFill>
                  <a:schemeClr val="accent6"/>
                </a:solidFill>
              </a:rPr>
              <a:t>support</a:t>
            </a:r>
            <a:r>
              <a:rPr lang="it-IT" dirty="0" smtClean="0">
                <a:solidFill>
                  <a:schemeClr val="accent6"/>
                </a:solidFill>
              </a:rPr>
              <a:t> </a:t>
            </a:r>
            <a:r>
              <a:rPr lang="it-IT" dirty="0" smtClean="0"/>
              <a:t>of CCS to </a:t>
            </a:r>
            <a:r>
              <a:rPr lang="it-IT" dirty="0" err="1" smtClean="0"/>
              <a:t>see</a:t>
            </a:r>
            <a:r>
              <a:rPr lang="it-IT" dirty="0" smtClean="0"/>
              <a:t> the </a:t>
            </a:r>
            <a:r>
              <a:rPr lang="it-IT" dirty="0" err="1" smtClean="0"/>
              <a:t>values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036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3 : </a:t>
            </a:r>
            <a:r>
              <a:rPr lang="en-US" dirty="0" smtClean="0">
                <a:solidFill>
                  <a:schemeClr val="accent5"/>
                </a:solidFill>
              </a:rPr>
              <a:t>ADC code (1 of 4)</a:t>
            </a:r>
            <a:endParaRPr lang="it-IT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760" y="1745902"/>
            <a:ext cx="6972904" cy="4374259"/>
          </a:xfrm>
        </p:spPr>
      </p:pic>
    </p:spTree>
    <p:extLst>
      <p:ext uri="{BB962C8B-B14F-4D97-AF65-F5344CB8AC3E}">
        <p14:creationId xmlns:p14="http://schemas.microsoft.com/office/powerpoint/2010/main" val="2854690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3 : </a:t>
            </a:r>
            <a:r>
              <a:rPr lang="en-US" dirty="0" smtClean="0">
                <a:solidFill>
                  <a:schemeClr val="accent5"/>
                </a:solidFill>
              </a:rPr>
              <a:t>ADC</a:t>
            </a:r>
            <a:r>
              <a:rPr lang="en-US" dirty="0">
                <a:solidFill>
                  <a:schemeClr val="accent5"/>
                </a:solidFill>
              </a:rPr>
              <a:t> code </a:t>
            </a:r>
            <a:r>
              <a:rPr lang="en-US" dirty="0" smtClean="0">
                <a:solidFill>
                  <a:schemeClr val="accent5"/>
                </a:solidFill>
              </a:rPr>
              <a:t>(2 </a:t>
            </a:r>
            <a:r>
              <a:rPr lang="en-US" dirty="0">
                <a:solidFill>
                  <a:schemeClr val="accent5"/>
                </a:solidFill>
              </a:rPr>
              <a:t>of </a:t>
            </a:r>
            <a:r>
              <a:rPr lang="en-US" dirty="0" smtClean="0">
                <a:solidFill>
                  <a:schemeClr val="accent5"/>
                </a:solidFill>
              </a:rPr>
              <a:t>4)</a:t>
            </a:r>
            <a:endParaRPr lang="it-IT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07" y="2927104"/>
            <a:ext cx="6348010" cy="2011854"/>
          </a:xfrm>
        </p:spPr>
      </p:pic>
    </p:spTree>
    <p:extLst>
      <p:ext uri="{BB962C8B-B14F-4D97-AF65-F5344CB8AC3E}">
        <p14:creationId xmlns:p14="http://schemas.microsoft.com/office/powerpoint/2010/main" val="392344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What we will see today…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Software </a:t>
            </a:r>
            <a:r>
              <a:rPr lang="en-US" dirty="0" smtClean="0">
                <a:solidFill>
                  <a:schemeClr val="accent6"/>
                </a:solidFill>
              </a:rPr>
              <a:t>requirements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Example 0 </a:t>
            </a:r>
            <a:r>
              <a:rPr lang="en-US" dirty="0" smtClean="0"/>
              <a:t>: Programming flows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Example 1 </a:t>
            </a:r>
            <a:r>
              <a:rPr lang="en-US" dirty="0" smtClean="0"/>
              <a:t>: RGB Led and GPIO pins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Example 2 </a:t>
            </a:r>
            <a:r>
              <a:rPr lang="en-US" dirty="0" smtClean="0"/>
              <a:t>: Timers &amp; Interrupts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Example 3 </a:t>
            </a:r>
            <a:r>
              <a:rPr lang="en-US" dirty="0" smtClean="0"/>
              <a:t>: ADC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Example 4 </a:t>
            </a:r>
            <a:r>
              <a:rPr lang="en-US" dirty="0" smtClean="0"/>
              <a:t>: UART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Tips &amp; Questions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11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3 : </a:t>
            </a:r>
            <a:r>
              <a:rPr lang="en-US" dirty="0" smtClean="0">
                <a:solidFill>
                  <a:schemeClr val="accent5"/>
                </a:solidFill>
              </a:rPr>
              <a:t>ADC</a:t>
            </a:r>
            <a:r>
              <a:rPr lang="en-US" dirty="0">
                <a:solidFill>
                  <a:schemeClr val="accent5"/>
                </a:solidFill>
              </a:rPr>
              <a:t> code </a:t>
            </a:r>
            <a:r>
              <a:rPr lang="en-US" dirty="0" smtClean="0">
                <a:solidFill>
                  <a:schemeClr val="accent5"/>
                </a:solidFill>
              </a:rPr>
              <a:t>(3 </a:t>
            </a:r>
            <a:r>
              <a:rPr lang="en-US" dirty="0">
                <a:solidFill>
                  <a:schemeClr val="accent5"/>
                </a:solidFill>
              </a:rPr>
              <a:t>of </a:t>
            </a:r>
            <a:r>
              <a:rPr lang="en-US" dirty="0" smtClean="0">
                <a:solidFill>
                  <a:schemeClr val="accent5"/>
                </a:solidFill>
              </a:rPr>
              <a:t>4)</a:t>
            </a:r>
            <a:endParaRPr lang="it-IT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378" y="1974522"/>
            <a:ext cx="5631668" cy="3917019"/>
          </a:xfrm>
        </p:spPr>
      </p:pic>
    </p:spTree>
    <p:extLst>
      <p:ext uri="{BB962C8B-B14F-4D97-AF65-F5344CB8AC3E}">
        <p14:creationId xmlns:p14="http://schemas.microsoft.com/office/powerpoint/2010/main" val="3707329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258471"/>
            <a:ext cx="10360025" cy="334912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3 : </a:t>
            </a:r>
            <a:r>
              <a:rPr lang="en-US" dirty="0" smtClean="0">
                <a:solidFill>
                  <a:schemeClr val="accent5"/>
                </a:solidFill>
              </a:rPr>
              <a:t>ADC debug (4 of 4)</a:t>
            </a:r>
            <a:endParaRPr lang="it-IT" dirty="0"/>
          </a:p>
        </p:txBody>
      </p:sp>
      <p:sp>
        <p:nvSpPr>
          <p:cNvPr id="5" name="Rounded Rectangle 4"/>
          <p:cNvSpPr/>
          <p:nvPr/>
        </p:nvSpPr>
        <p:spPr>
          <a:xfrm>
            <a:off x="6166420" y="2348880"/>
            <a:ext cx="4032448" cy="1008112"/>
          </a:xfrm>
          <a:prstGeom prst="round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/>
          </a:p>
        </p:txBody>
      </p:sp>
    </p:spTree>
    <p:extLst>
      <p:ext uri="{BB962C8B-B14F-4D97-AF65-F5344CB8AC3E}">
        <p14:creationId xmlns:p14="http://schemas.microsoft.com/office/powerpoint/2010/main" val="108586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3 : ADC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Demo!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66632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4 : </a:t>
            </a:r>
            <a:r>
              <a:rPr lang="en-US" dirty="0" smtClean="0">
                <a:solidFill>
                  <a:schemeClr val="accent5"/>
                </a:solidFill>
              </a:rPr>
              <a:t>UART</a:t>
            </a:r>
            <a:endParaRPr lang="it-IT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 </a:t>
            </a:r>
            <a:r>
              <a:rPr lang="it-IT" dirty="0" err="1" smtClean="0"/>
              <a:t>this</a:t>
            </a:r>
            <a:r>
              <a:rPr lang="it-IT" dirty="0" smtClean="0"/>
              <a:t> </a:t>
            </a:r>
            <a:r>
              <a:rPr lang="it-IT" dirty="0" err="1" smtClean="0"/>
              <a:t>example</a:t>
            </a:r>
            <a:r>
              <a:rPr lang="it-IT" dirty="0" smtClean="0"/>
              <a:t>,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use the UART </a:t>
            </a:r>
            <a:r>
              <a:rPr lang="it-IT" dirty="0" err="1" smtClean="0"/>
              <a:t>pins</a:t>
            </a:r>
            <a:r>
              <a:rPr lang="it-IT" dirty="0" smtClean="0"/>
              <a:t> to </a:t>
            </a:r>
            <a:r>
              <a:rPr lang="it-IT" dirty="0" err="1" smtClean="0">
                <a:solidFill>
                  <a:schemeClr val="accent6"/>
                </a:solidFill>
              </a:rPr>
              <a:t>send</a:t>
            </a:r>
            <a:r>
              <a:rPr lang="it-IT" dirty="0" smtClean="0">
                <a:solidFill>
                  <a:schemeClr val="accent6"/>
                </a:solidFill>
              </a:rPr>
              <a:t> serial data </a:t>
            </a:r>
            <a:r>
              <a:rPr lang="it-IT" dirty="0" smtClean="0"/>
              <a:t>to the PC</a:t>
            </a:r>
          </a:p>
          <a:p>
            <a:r>
              <a:rPr lang="it-IT" dirty="0" smtClean="0"/>
              <a:t>In </a:t>
            </a:r>
            <a:r>
              <a:rPr lang="it-IT" dirty="0" err="1" smtClean="0"/>
              <a:t>particular</a:t>
            </a:r>
            <a:r>
              <a:rPr lang="it-IT" dirty="0" smtClean="0"/>
              <a:t>,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:</a:t>
            </a:r>
          </a:p>
          <a:p>
            <a:pPr lvl="1"/>
            <a:r>
              <a:rPr lang="it-IT" dirty="0" err="1" smtClean="0">
                <a:solidFill>
                  <a:schemeClr val="accent6"/>
                </a:solidFill>
              </a:rPr>
              <a:t>Echo</a:t>
            </a:r>
            <a:r>
              <a:rPr lang="it-IT" dirty="0" smtClean="0">
                <a:solidFill>
                  <a:schemeClr val="accent6"/>
                </a:solidFill>
              </a:rPr>
              <a:t> </a:t>
            </a:r>
            <a:r>
              <a:rPr lang="it-IT" dirty="0" err="1" smtClean="0"/>
              <a:t>every</a:t>
            </a:r>
            <a:r>
              <a:rPr lang="it-IT" dirty="0" smtClean="0"/>
              <a:t> </a:t>
            </a:r>
            <a:r>
              <a:rPr lang="it-IT" dirty="0" err="1" smtClean="0"/>
              <a:t>char</a:t>
            </a:r>
            <a:r>
              <a:rPr lang="it-IT" dirty="0" smtClean="0"/>
              <a:t> </a:t>
            </a:r>
            <a:r>
              <a:rPr lang="it-IT" dirty="0" err="1" smtClean="0"/>
              <a:t>written</a:t>
            </a:r>
            <a:r>
              <a:rPr lang="it-IT" dirty="0" smtClean="0"/>
              <a:t> back (so, </a:t>
            </a:r>
            <a:r>
              <a:rPr lang="it-IT" dirty="0" err="1" smtClean="0"/>
              <a:t>we</a:t>
            </a:r>
            <a:r>
              <a:rPr lang="it-IT" dirty="0" smtClean="0"/>
              <a:t> can </a:t>
            </a:r>
            <a:r>
              <a:rPr lang="it-IT" dirty="0" err="1" smtClean="0"/>
              <a:t>see</a:t>
            </a:r>
            <a:r>
              <a:rPr lang="it-IT" dirty="0" smtClean="0"/>
              <a:t> </a:t>
            </a:r>
            <a:r>
              <a:rPr lang="it-IT" dirty="0" err="1" smtClean="0"/>
              <a:t>them</a:t>
            </a:r>
            <a:r>
              <a:rPr lang="it-IT" dirty="0" smtClean="0"/>
              <a:t>)</a:t>
            </a:r>
          </a:p>
          <a:p>
            <a:pPr lvl="1"/>
            <a:r>
              <a:rPr lang="it-IT" dirty="0" err="1" smtClean="0"/>
              <a:t>When</a:t>
            </a:r>
            <a:r>
              <a:rPr lang="it-IT" dirty="0" smtClean="0"/>
              <a:t> a </a:t>
            </a:r>
            <a:r>
              <a:rPr lang="it-IT" dirty="0" err="1" smtClean="0"/>
              <a:t>particular</a:t>
            </a:r>
            <a:r>
              <a:rPr lang="it-IT" dirty="0" smtClean="0"/>
              <a:t> </a:t>
            </a:r>
            <a:r>
              <a:rPr lang="it-IT" dirty="0" err="1" smtClean="0">
                <a:solidFill>
                  <a:schemeClr val="accent6"/>
                </a:solidFill>
              </a:rPr>
              <a:t>condition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met</a:t>
            </a:r>
            <a:r>
              <a:rPr lang="it-IT" dirty="0" smtClean="0"/>
              <a:t>,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smtClean="0">
                <a:solidFill>
                  <a:schemeClr val="accent6"/>
                </a:solidFill>
              </a:rPr>
              <a:t>light up the LED</a:t>
            </a:r>
            <a:endParaRPr lang="it-IT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41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4 : UART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i="1" dirty="0" err="1" smtClean="0"/>
              <a:t>Generic</a:t>
            </a:r>
            <a:r>
              <a:rPr lang="it-IT" i="1" dirty="0" smtClean="0"/>
              <a:t> infos from the </a:t>
            </a:r>
            <a:r>
              <a:rPr lang="it-IT" i="1" dirty="0" err="1" smtClean="0"/>
              <a:t>workbook</a:t>
            </a:r>
            <a:r>
              <a:rPr lang="it-IT" i="1" dirty="0" smtClean="0"/>
              <a:t>:</a:t>
            </a:r>
          </a:p>
          <a:p>
            <a:endParaRPr lang="it-IT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028" y="2108059"/>
            <a:ext cx="6805250" cy="472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185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4 : UART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Before</a:t>
            </a:r>
            <a:r>
              <a:rPr lang="it-IT" dirty="0" smtClean="0"/>
              <a:t> </a:t>
            </a:r>
            <a:r>
              <a:rPr lang="it-IT" dirty="0" err="1" smtClean="0"/>
              <a:t>starting</a:t>
            </a:r>
            <a:r>
              <a:rPr lang="it-IT" dirty="0" smtClean="0"/>
              <a:t>,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need</a:t>
            </a:r>
            <a:r>
              <a:rPr lang="it-IT" dirty="0" smtClean="0"/>
              <a:t> to </a:t>
            </a:r>
            <a:r>
              <a:rPr lang="it-IT" dirty="0" err="1" smtClean="0">
                <a:solidFill>
                  <a:schemeClr val="accent6"/>
                </a:solidFill>
              </a:rPr>
              <a:t>configure</a:t>
            </a:r>
            <a:r>
              <a:rPr lang="it-IT" dirty="0" smtClean="0"/>
              <a:t> a terminal to </a:t>
            </a:r>
            <a:r>
              <a:rPr lang="it-IT" dirty="0" err="1" smtClean="0"/>
              <a:t>listen</a:t>
            </a:r>
            <a:r>
              <a:rPr lang="it-IT" dirty="0" smtClean="0"/>
              <a:t> to the serial </a:t>
            </a:r>
            <a:r>
              <a:rPr lang="it-IT" dirty="0" err="1" smtClean="0"/>
              <a:t>port</a:t>
            </a:r>
            <a:r>
              <a:rPr lang="it-IT" dirty="0" smtClean="0"/>
              <a:t> to </a:t>
            </a:r>
            <a:r>
              <a:rPr lang="it-IT" dirty="0" err="1" smtClean="0"/>
              <a:t>which</a:t>
            </a:r>
            <a:r>
              <a:rPr lang="it-IT" dirty="0" smtClean="0"/>
              <a:t> the TIVA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err="1" smtClean="0"/>
              <a:t>connected</a:t>
            </a:r>
            <a:endParaRPr lang="it-IT" dirty="0" smtClean="0"/>
          </a:p>
          <a:p>
            <a:r>
              <a:rPr lang="it-IT" dirty="0" smtClean="0">
                <a:solidFill>
                  <a:schemeClr val="accent4"/>
                </a:solidFill>
              </a:rPr>
              <a:t>First </a:t>
            </a:r>
            <a:r>
              <a:rPr lang="it-IT" dirty="0" err="1" smtClean="0">
                <a:solidFill>
                  <a:schemeClr val="accent4"/>
                </a:solidFill>
              </a:rPr>
              <a:t>step</a:t>
            </a:r>
            <a:r>
              <a:rPr lang="it-IT" dirty="0" smtClean="0"/>
              <a:t>: </a:t>
            </a:r>
            <a:r>
              <a:rPr lang="it-IT" dirty="0" err="1" smtClean="0">
                <a:solidFill>
                  <a:schemeClr val="accent6"/>
                </a:solidFill>
              </a:rPr>
              <a:t>Check</a:t>
            </a:r>
            <a:r>
              <a:rPr lang="it-IT" dirty="0" smtClean="0">
                <a:solidFill>
                  <a:schemeClr val="accent6"/>
                </a:solidFill>
              </a:rPr>
              <a:t> </a:t>
            </a:r>
            <a:r>
              <a:rPr lang="it-IT" dirty="0" err="1" smtClean="0">
                <a:solidFill>
                  <a:schemeClr val="accent6"/>
                </a:solidFill>
              </a:rPr>
              <a:t>which</a:t>
            </a:r>
            <a:r>
              <a:rPr lang="it-IT" dirty="0" smtClean="0">
                <a:solidFill>
                  <a:schemeClr val="accent6"/>
                </a:solidFill>
              </a:rPr>
              <a:t> </a:t>
            </a:r>
            <a:r>
              <a:rPr lang="it-IT" dirty="0" err="1" smtClean="0">
                <a:solidFill>
                  <a:schemeClr val="accent6"/>
                </a:solidFill>
              </a:rPr>
              <a:t>is</a:t>
            </a:r>
            <a:r>
              <a:rPr lang="it-IT" dirty="0" smtClean="0">
                <a:solidFill>
                  <a:schemeClr val="accent6"/>
                </a:solidFill>
              </a:rPr>
              <a:t> the right serial </a:t>
            </a:r>
            <a:r>
              <a:rPr lang="it-IT" dirty="0" err="1" smtClean="0">
                <a:solidFill>
                  <a:schemeClr val="accent6"/>
                </a:solidFill>
              </a:rPr>
              <a:t>port</a:t>
            </a:r>
            <a:endParaRPr lang="it-IT" dirty="0" smtClean="0">
              <a:solidFill>
                <a:schemeClr val="accent6"/>
              </a:solidFill>
            </a:endParaRPr>
          </a:p>
          <a:p>
            <a:pPr lvl="1"/>
            <a:r>
              <a:rPr lang="it-IT" dirty="0" smtClean="0"/>
              <a:t>In </a:t>
            </a:r>
            <a:r>
              <a:rPr lang="it-IT" dirty="0" smtClean="0">
                <a:solidFill>
                  <a:schemeClr val="accent5"/>
                </a:solidFill>
              </a:rPr>
              <a:t>Linux</a:t>
            </a:r>
            <a:r>
              <a:rPr lang="it-IT" dirty="0" smtClean="0"/>
              <a:t>, </a:t>
            </a:r>
            <a:r>
              <a:rPr lang="it-IT" dirty="0" err="1" smtClean="0"/>
              <a:t>check</a:t>
            </a:r>
            <a:r>
              <a:rPr lang="it-IT" dirty="0" smtClean="0"/>
              <a:t> </a:t>
            </a:r>
            <a:r>
              <a:rPr lang="it-IT" dirty="0" err="1" smtClean="0">
                <a:solidFill>
                  <a:schemeClr val="accent6"/>
                </a:solidFill>
              </a:rPr>
              <a:t>logs</a:t>
            </a:r>
            <a:r>
              <a:rPr lang="it-IT" dirty="0" smtClean="0"/>
              <a:t> or use </a:t>
            </a:r>
            <a:r>
              <a:rPr lang="it-IT" dirty="0" err="1" smtClean="0">
                <a:solidFill>
                  <a:schemeClr val="accent6"/>
                </a:solidFill>
              </a:rPr>
              <a:t>dmesg</a:t>
            </a:r>
            <a:r>
              <a:rPr lang="it-IT" dirty="0" smtClean="0"/>
              <a:t> </a:t>
            </a:r>
            <a:r>
              <a:rPr lang="it-IT" dirty="0" err="1" smtClean="0"/>
              <a:t>command</a:t>
            </a:r>
            <a:r>
              <a:rPr lang="it-IT" dirty="0" smtClean="0"/>
              <a:t> (</a:t>
            </a:r>
            <a:r>
              <a:rPr lang="it-IT" dirty="0" err="1" smtClean="0"/>
              <a:t>something</a:t>
            </a:r>
            <a:r>
              <a:rPr lang="it-IT" dirty="0" smtClean="0"/>
              <a:t> </a:t>
            </a:r>
            <a:r>
              <a:rPr lang="it-IT" dirty="0" err="1" smtClean="0"/>
              <a:t>like</a:t>
            </a:r>
            <a:r>
              <a:rPr lang="it-IT" dirty="0" smtClean="0"/>
              <a:t> </a:t>
            </a:r>
            <a:r>
              <a:rPr lang="it-IT" dirty="0" smtClean="0">
                <a:solidFill>
                  <a:schemeClr val="accent6"/>
                </a:solidFill>
              </a:rPr>
              <a:t>/</a:t>
            </a:r>
            <a:r>
              <a:rPr lang="it-IT" dirty="0" err="1" smtClean="0">
                <a:solidFill>
                  <a:schemeClr val="accent6"/>
                </a:solidFill>
              </a:rPr>
              <a:t>dev</a:t>
            </a:r>
            <a:r>
              <a:rPr lang="it-IT" dirty="0" smtClean="0">
                <a:solidFill>
                  <a:schemeClr val="accent6"/>
                </a:solidFill>
              </a:rPr>
              <a:t>/ttyACM0</a:t>
            </a:r>
            <a:r>
              <a:rPr lang="it-IT" dirty="0" smtClean="0"/>
              <a:t>)</a:t>
            </a:r>
          </a:p>
          <a:p>
            <a:pPr lvl="1"/>
            <a:r>
              <a:rPr lang="it-IT" dirty="0" smtClean="0"/>
              <a:t>In </a:t>
            </a:r>
            <a:r>
              <a:rPr lang="it-IT" dirty="0" smtClean="0">
                <a:solidFill>
                  <a:schemeClr val="accent3"/>
                </a:solidFill>
              </a:rPr>
              <a:t>Windows</a:t>
            </a:r>
            <a:r>
              <a:rPr lang="it-IT" dirty="0" smtClean="0"/>
              <a:t>, </a:t>
            </a:r>
            <a:r>
              <a:rPr lang="it-IT" dirty="0" err="1" smtClean="0"/>
              <a:t>check</a:t>
            </a:r>
            <a:r>
              <a:rPr lang="it-IT" dirty="0" smtClean="0"/>
              <a:t> the </a:t>
            </a:r>
            <a:r>
              <a:rPr lang="it-IT" dirty="0" err="1" smtClean="0">
                <a:solidFill>
                  <a:schemeClr val="accent6"/>
                </a:solidFill>
              </a:rPr>
              <a:t>device</a:t>
            </a:r>
            <a:r>
              <a:rPr lang="it-IT" dirty="0" smtClean="0">
                <a:solidFill>
                  <a:schemeClr val="accent6"/>
                </a:solidFill>
              </a:rPr>
              <a:t> manager </a:t>
            </a:r>
            <a:r>
              <a:rPr lang="it-IT" dirty="0" smtClean="0"/>
              <a:t>(</a:t>
            </a:r>
            <a:r>
              <a:rPr lang="it-IT" dirty="0" err="1" smtClean="0"/>
              <a:t>something</a:t>
            </a:r>
            <a:r>
              <a:rPr lang="it-IT" dirty="0" smtClean="0"/>
              <a:t> </a:t>
            </a:r>
            <a:r>
              <a:rPr lang="it-IT" dirty="0" err="1" smtClean="0"/>
              <a:t>like</a:t>
            </a:r>
            <a:r>
              <a:rPr lang="it-IT" dirty="0" smtClean="0"/>
              <a:t> </a:t>
            </a:r>
            <a:r>
              <a:rPr lang="it-IT" dirty="0" smtClean="0">
                <a:solidFill>
                  <a:schemeClr val="accent6"/>
                </a:solidFill>
              </a:rPr>
              <a:t>COM.. </a:t>
            </a:r>
            <a:r>
              <a:rPr lang="it-IT" dirty="0" smtClean="0"/>
              <a:t>)</a:t>
            </a:r>
          </a:p>
          <a:p>
            <a:r>
              <a:rPr lang="it-IT" dirty="0" smtClean="0">
                <a:solidFill>
                  <a:schemeClr val="accent4"/>
                </a:solidFill>
              </a:rPr>
              <a:t>Second </a:t>
            </a:r>
            <a:r>
              <a:rPr lang="it-IT" dirty="0" err="1" smtClean="0">
                <a:solidFill>
                  <a:schemeClr val="accent4"/>
                </a:solidFill>
              </a:rPr>
              <a:t>step</a:t>
            </a:r>
            <a:r>
              <a:rPr lang="it-IT" dirty="0" smtClean="0"/>
              <a:t>: </a:t>
            </a:r>
            <a:r>
              <a:rPr lang="it-IT" dirty="0" err="1" smtClean="0">
                <a:solidFill>
                  <a:schemeClr val="accent6"/>
                </a:solidFill>
              </a:rPr>
              <a:t>Listen</a:t>
            </a:r>
            <a:r>
              <a:rPr lang="it-IT" dirty="0" smtClean="0">
                <a:solidFill>
                  <a:schemeClr val="accent6"/>
                </a:solidFill>
              </a:rPr>
              <a:t> to the </a:t>
            </a:r>
            <a:r>
              <a:rPr lang="it-IT" dirty="0" err="1" smtClean="0">
                <a:solidFill>
                  <a:schemeClr val="accent6"/>
                </a:solidFill>
              </a:rPr>
              <a:t>port</a:t>
            </a:r>
            <a:endParaRPr lang="it-IT" dirty="0" smtClean="0">
              <a:solidFill>
                <a:schemeClr val="accent6"/>
              </a:solidFill>
            </a:endParaRPr>
          </a:p>
          <a:p>
            <a:pPr lvl="1"/>
            <a:r>
              <a:rPr lang="it-IT" dirty="0" smtClean="0"/>
              <a:t>In </a:t>
            </a:r>
            <a:r>
              <a:rPr lang="it-IT" dirty="0" smtClean="0">
                <a:solidFill>
                  <a:schemeClr val="accent5"/>
                </a:solidFill>
              </a:rPr>
              <a:t>Linux</a:t>
            </a:r>
            <a:r>
              <a:rPr lang="it-IT" dirty="0" smtClean="0"/>
              <a:t>, use </a:t>
            </a:r>
            <a:r>
              <a:rPr lang="it-IT" dirty="0" err="1" smtClean="0"/>
              <a:t>any</a:t>
            </a:r>
            <a:r>
              <a:rPr lang="it-IT" dirty="0" smtClean="0"/>
              <a:t> terminal </a:t>
            </a:r>
            <a:r>
              <a:rPr lang="it-IT" dirty="0" err="1" smtClean="0"/>
              <a:t>along</a:t>
            </a:r>
            <a:r>
              <a:rPr lang="it-IT" dirty="0" smtClean="0"/>
              <a:t> </a:t>
            </a:r>
            <a:r>
              <a:rPr lang="it-IT" dirty="0" err="1" smtClean="0"/>
              <a:t>any</a:t>
            </a:r>
            <a:r>
              <a:rPr lang="it-IT" dirty="0" smtClean="0"/>
              <a:t> file </a:t>
            </a:r>
            <a:r>
              <a:rPr lang="it-IT" dirty="0" err="1" smtClean="0"/>
              <a:t>reading</a:t>
            </a:r>
            <a:r>
              <a:rPr lang="it-IT" dirty="0" smtClean="0"/>
              <a:t> </a:t>
            </a:r>
            <a:r>
              <a:rPr lang="it-IT" dirty="0" err="1" smtClean="0"/>
              <a:t>command</a:t>
            </a:r>
            <a:r>
              <a:rPr lang="it-IT" dirty="0" smtClean="0"/>
              <a:t> (es. </a:t>
            </a:r>
            <a:r>
              <a:rPr lang="it-IT" dirty="0" err="1" smtClean="0">
                <a:solidFill>
                  <a:schemeClr val="accent6"/>
                </a:solidFill>
              </a:rPr>
              <a:t>cat</a:t>
            </a:r>
            <a:r>
              <a:rPr lang="it-IT" dirty="0" smtClean="0"/>
              <a:t>, </a:t>
            </a:r>
            <a:r>
              <a:rPr lang="it-IT" dirty="0" err="1" smtClean="0">
                <a:solidFill>
                  <a:schemeClr val="accent6"/>
                </a:solidFill>
              </a:rPr>
              <a:t>tail</a:t>
            </a:r>
            <a:r>
              <a:rPr lang="it-IT" dirty="0" smtClean="0"/>
              <a:t> etc.)</a:t>
            </a:r>
          </a:p>
          <a:p>
            <a:pPr lvl="1"/>
            <a:r>
              <a:rPr lang="it-IT" dirty="0" smtClean="0"/>
              <a:t>In</a:t>
            </a:r>
            <a:r>
              <a:rPr lang="it-IT" dirty="0" smtClean="0">
                <a:solidFill>
                  <a:schemeClr val="accent3"/>
                </a:solidFill>
              </a:rPr>
              <a:t> Windows</a:t>
            </a:r>
            <a:r>
              <a:rPr lang="it-IT" dirty="0" smtClean="0"/>
              <a:t>, </a:t>
            </a:r>
            <a:r>
              <a:rPr lang="it-IT" dirty="0" err="1" smtClean="0"/>
              <a:t>you</a:t>
            </a:r>
            <a:r>
              <a:rPr lang="it-IT" dirty="0" smtClean="0"/>
              <a:t> can use </a:t>
            </a:r>
            <a:r>
              <a:rPr lang="it-IT" dirty="0" err="1" smtClean="0">
                <a:solidFill>
                  <a:schemeClr val="accent6"/>
                </a:solidFill>
              </a:rPr>
              <a:t>HyperTerminal</a:t>
            </a:r>
            <a:r>
              <a:rPr lang="it-IT" dirty="0" smtClean="0">
                <a:solidFill>
                  <a:schemeClr val="accent6"/>
                </a:solidFill>
              </a:rPr>
              <a:t> </a:t>
            </a:r>
            <a:r>
              <a:rPr lang="it-IT" dirty="0" smtClean="0"/>
              <a:t>or </a:t>
            </a:r>
            <a:r>
              <a:rPr lang="it-IT" dirty="0" err="1" smtClean="0">
                <a:solidFill>
                  <a:schemeClr val="accent6"/>
                </a:solidFill>
              </a:rPr>
              <a:t>PuTTY</a:t>
            </a:r>
            <a:endParaRPr lang="it-IT" dirty="0" smtClean="0">
              <a:solidFill>
                <a:schemeClr val="accent6"/>
              </a:solidFill>
            </a:endParaRPr>
          </a:p>
          <a:p>
            <a:r>
              <a:rPr lang="it-IT" dirty="0" err="1" smtClean="0"/>
              <a:t>Now</a:t>
            </a:r>
            <a:r>
              <a:rPr lang="it-IT" dirty="0" smtClean="0"/>
              <a:t>, </a:t>
            </a:r>
            <a:r>
              <a:rPr lang="it-IT" dirty="0" err="1" smtClean="0"/>
              <a:t>keep</a:t>
            </a:r>
            <a:r>
              <a:rPr lang="it-IT" dirty="0" smtClean="0"/>
              <a:t> the terminal open!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345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4 : UART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Terminal </a:t>
            </a:r>
            <a:r>
              <a:rPr lang="it-IT" dirty="0" err="1" smtClean="0"/>
              <a:t>configuration</a:t>
            </a:r>
            <a:r>
              <a:rPr lang="it-IT" dirty="0" smtClean="0"/>
              <a:t> for </a:t>
            </a:r>
            <a:r>
              <a:rPr lang="it-IT" dirty="0" err="1" smtClean="0"/>
              <a:t>listening</a:t>
            </a:r>
            <a:r>
              <a:rPr lang="it-IT" dirty="0" smtClean="0"/>
              <a:t>:</a:t>
            </a:r>
            <a:endParaRPr lang="it-IT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462" y="2276872"/>
            <a:ext cx="4260157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94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154" y="2660381"/>
            <a:ext cx="5502117" cy="254530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4 : </a:t>
            </a:r>
            <a:r>
              <a:rPr lang="en-US" dirty="0" smtClean="0">
                <a:solidFill>
                  <a:schemeClr val="accent5"/>
                </a:solidFill>
              </a:rPr>
              <a:t>UART code (1 of 4)</a:t>
            </a:r>
            <a:endParaRPr lang="it-IT" dirty="0"/>
          </a:p>
        </p:txBody>
      </p:sp>
      <p:sp>
        <p:nvSpPr>
          <p:cNvPr id="5" name="Rounded Rectangle 4"/>
          <p:cNvSpPr/>
          <p:nvPr/>
        </p:nvSpPr>
        <p:spPr>
          <a:xfrm>
            <a:off x="3430116" y="4509120"/>
            <a:ext cx="5976663" cy="696562"/>
          </a:xfrm>
          <a:prstGeom prst="round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/>
          </a:p>
        </p:txBody>
      </p:sp>
    </p:spTree>
    <p:extLst>
      <p:ext uri="{BB962C8B-B14F-4D97-AF65-F5344CB8AC3E}">
        <p14:creationId xmlns:p14="http://schemas.microsoft.com/office/powerpoint/2010/main" val="64661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4 : UART code </a:t>
            </a:r>
            <a:r>
              <a:rPr lang="en-US" dirty="0" smtClean="0">
                <a:solidFill>
                  <a:schemeClr val="accent5"/>
                </a:solidFill>
              </a:rPr>
              <a:t>(2 </a:t>
            </a:r>
            <a:r>
              <a:rPr lang="en-US" dirty="0">
                <a:solidFill>
                  <a:schemeClr val="accent5"/>
                </a:solidFill>
              </a:rPr>
              <a:t>of </a:t>
            </a:r>
            <a:r>
              <a:rPr lang="en-US" dirty="0" smtClean="0">
                <a:solidFill>
                  <a:schemeClr val="accent5"/>
                </a:solidFill>
              </a:rPr>
              <a:t>4)</a:t>
            </a:r>
            <a:endParaRPr lang="it-IT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347" y="1701800"/>
            <a:ext cx="6131730" cy="4462463"/>
          </a:xfrm>
        </p:spPr>
      </p:pic>
    </p:spTree>
    <p:extLst>
      <p:ext uri="{BB962C8B-B14F-4D97-AF65-F5344CB8AC3E}">
        <p14:creationId xmlns:p14="http://schemas.microsoft.com/office/powerpoint/2010/main" val="2796573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4 : UART code </a:t>
            </a:r>
            <a:r>
              <a:rPr lang="en-US" dirty="0" smtClean="0">
                <a:solidFill>
                  <a:schemeClr val="accent5"/>
                </a:solidFill>
              </a:rPr>
              <a:t>(3 </a:t>
            </a:r>
            <a:r>
              <a:rPr lang="en-US" dirty="0">
                <a:solidFill>
                  <a:schemeClr val="accent5"/>
                </a:solidFill>
              </a:rPr>
              <a:t>of </a:t>
            </a:r>
            <a:r>
              <a:rPr lang="en-US" dirty="0" smtClean="0">
                <a:solidFill>
                  <a:schemeClr val="accent5"/>
                </a:solidFill>
              </a:rPr>
              <a:t>4)</a:t>
            </a:r>
            <a:endParaRPr lang="it-IT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769" y="1701800"/>
            <a:ext cx="7758886" cy="4462463"/>
          </a:xfrm>
        </p:spPr>
      </p:pic>
    </p:spTree>
    <p:extLst>
      <p:ext uri="{BB962C8B-B14F-4D97-AF65-F5344CB8AC3E}">
        <p14:creationId xmlns:p14="http://schemas.microsoft.com/office/powerpoint/2010/main" val="1809907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Software requirements</a:t>
            </a:r>
            <a:endParaRPr lang="it-IT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 smtClean="0"/>
              <a:t>Following</a:t>
            </a:r>
            <a:r>
              <a:rPr lang="it-IT" dirty="0" smtClean="0"/>
              <a:t> the </a:t>
            </a:r>
            <a:r>
              <a:rPr lang="it-IT" i="1" dirty="0" smtClean="0">
                <a:solidFill>
                  <a:schemeClr val="accent5"/>
                </a:solidFill>
              </a:rPr>
              <a:t>TIVA </a:t>
            </a:r>
            <a:r>
              <a:rPr lang="it-IT" i="1" dirty="0" err="1" smtClean="0">
                <a:solidFill>
                  <a:schemeClr val="accent5"/>
                </a:solidFill>
              </a:rPr>
              <a:t>Launchpad</a:t>
            </a:r>
            <a:r>
              <a:rPr lang="it-IT" i="1" dirty="0" smtClean="0">
                <a:solidFill>
                  <a:schemeClr val="accent5"/>
                </a:solidFill>
              </a:rPr>
              <a:t> </a:t>
            </a:r>
            <a:r>
              <a:rPr lang="it-IT" i="1" dirty="0" err="1" smtClean="0">
                <a:solidFill>
                  <a:schemeClr val="accent5"/>
                </a:solidFill>
              </a:rPr>
              <a:t>workbook</a:t>
            </a:r>
            <a:r>
              <a:rPr lang="it-IT" dirty="0" smtClean="0">
                <a:solidFill>
                  <a:schemeClr val="accent5"/>
                </a:solidFill>
              </a:rPr>
              <a:t> </a:t>
            </a:r>
            <a:r>
              <a:rPr lang="it-IT" dirty="0" err="1" smtClean="0"/>
              <a:t>you</a:t>
            </a:r>
            <a:r>
              <a:rPr lang="it-IT" dirty="0" smtClean="0"/>
              <a:t> </a:t>
            </a:r>
            <a:r>
              <a:rPr lang="it-IT" dirty="0" err="1" smtClean="0"/>
              <a:t>should</a:t>
            </a:r>
            <a:r>
              <a:rPr lang="it-IT" dirty="0" smtClean="0"/>
              <a:t> be </a:t>
            </a:r>
            <a:r>
              <a:rPr lang="it-IT" dirty="0" err="1" smtClean="0"/>
              <a:t>able</a:t>
            </a:r>
            <a:r>
              <a:rPr lang="it-IT" dirty="0" smtClean="0"/>
              <a:t> to </a:t>
            </a:r>
            <a:r>
              <a:rPr lang="it-IT" dirty="0" err="1" smtClean="0"/>
              <a:t>install</a:t>
            </a:r>
            <a:r>
              <a:rPr lang="it-IT" dirty="0" smtClean="0"/>
              <a:t>:</a:t>
            </a:r>
          </a:p>
          <a:p>
            <a:pPr lvl="1"/>
            <a:r>
              <a:rPr lang="it-IT" dirty="0" err="1" smtClean="0"/>
              <a:t>CodeComposerStudio</a:t>
            </a:r>
            <a:endParaRPr lang="it-IT" dirty="0" smtClean="0"/>
          </a:p>
          <a:p>
            <a:pPr lvl="1"/>
            <a:r>
              <a:rPr lang="it-IT" dirty="0" err="1" smtClean="0"/>
              <a:t>TIVA_C_Series</a:t>
            </a:r>
            <a:r>
              <a:rPr lang="it-IT" dirty="0" smtClean="0"/>
              <a:t> SDK (</a:t>
            </a:r>
            <a:r>
              <a:rPr lang="it-IT" dirty="0" err="1" smtClean="0"/>
              <a:t>Included</a:t>
            </a:r>
            <a:r>
              <a:rPr lang="it-IT" dirty="0" smtClean="0"/>
              <a:t> in CCS)</a:t>
            </a:r>
          </a:p>
          <a:p>
            <a:pPr lvl="1"/>
            <a:r>
              <a:rPr lang="it-IT" dirty="0" smtClean="0"/>
              <a:t>LM Flash </a:t>
            </a:r>
            <a:r>
              <a:rPr lang="it-IT" dirty="0" err="1" smtClean="0"/>
              <a:t>installer</a:t>
            </a:r>
            <a:r>
              <a:rPr lang="it-IT" dirty="0" smtClean="0"/>
              <a:t> [Optional]</a:t>
            </a:r>
          </a:p>
          <a:p>
            <a:pPr lvl="1"/>
            <a:r>
              <a:rPr lang="it-IT" dirty="0" smtClean="0"/>
              <a:t>Device and </a:t>
            </a:r>
            <a:r>
              <a:rPr lang="it-IT" dirty="0" err="1" smtClean="0"/>
              <a:t>cable</a:t>
            </a:r>
            <a:r>
              <a:rPr lang="it-IT" dirty="0" smtClean="0"/>
              <a:t> drivers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2306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4 : UART code </a:t>
            </a:r>
            <a:r>
              <a:rPr lang="en-US" dirty="0" smtClean="0">
                <a:solidFill>
                  <a:schemeClr val="accent5"/>
                </a:solidFill>
              </a:rPr>
              <a:t>(4 </a:t>
            </a:r>
            <a:r>
              <a:rPr lang="en-US" dirty="0">
                <a:solidFill>
                  <a:schemeClr val="accent5"/>
                </a:solidFill>
              </a:rPr>
              <a:t>of </a:t>
            </a:r>
            <a:r>
              <a:rPr lang="en-US" dirty="0" smtClean="0">
                <a:solidFill>
                  <a:schemeClr val="accent5"/>
                </a:solidFill>
              </a:rPr>
              <a:t>4)</a:t>
            </a:r>
            <a:endParaRPr lang="it-IT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084" y="1628800"/>
            <a:ext cx="5799323" cy="152413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084" y="3429000"/>
            <a:ext cx="5090601" cy="26215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1764" y="5877272"/>
            <a:ext cx="33561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dirty="0" smtClean="0">
                <a:solidFill>
                  <a:schemeClr val="accent5"/>
                </a:solidFill>
              </a:rPr>
              <a:t>FILE:</a:t>
            </a:r>
          </a:p>
          <a:p>
            <a:r>
              <a:rPr lang="it-IT" sz="1800" dirty="0" smtClean="0">
                <a:solidFill>
                  <a:schemeClr val="accent6"/>
                </a:solidFill>
              </a:rPr>
              <a:t>tm4c123gh6pm_startup_ccs.c</a:t>
            </a:r>
            <a:endParaRPr lang="it-IT" sz="1800" dirty="0">
              <a:solidFill>
                <a:schemeClr val="accent6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142084" y="2852936"/>
            <a:ext cx="2232248" cy="299996"/>
          </a:xfrm>
          <a:prstGeom prst="round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/>
          </a:p>
        </p:txBody>
      </p:sp>
      <p:sp>
        <p:nvSpPr>
          <p:cNvPr id="8" name="Rounded Rectangle 7"/>
          <p:cNvSpPr/>
          <p:nvPr/>
        </p:nvSpPr>
        <p:spPr>
          <a:xfrm>
            <a:off x="3070076" y="4743965"/>
            <a:ext cx="4320480" cy="413227"/>
          </a:xfrm>
          <a:prstGeom prst="round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800"/>
          </a:p>
        </p:txBody>
      </p:sp>
    </p:spTree>
    <p:extLst>
      <p:ext uri="{BB962C8B-B14F-4D97-AF65-F5344CB8AC3E}">
        <p14:creationId xmlns:p14="http://schemas.microsoft.com/office/powerpoint/2010/main" val="1316105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4 : UART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Demo!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48027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Tips &amp; </a:t>
            </a:r>
            <a:r>
              <a:rPr lang="en-US" dirty="0" smtClean="0">
                <a:solidFill>
                  <a:schemeClr val="accent5"/>
                </a:solidFill>
              </a:rPr>
              <a:t>Questions</a:t>
            </a:r>
            <a:endParaRPr lang="it-IT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Tips…</a:t>
            </a:r>
          </a:p>
          <a:p>
            <a:r>
              <a:rPr lang="en-US" dirty="0" smtClean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213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54252" y="2420888"/>
            <a:ext cx="3392853" cy="2585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it-IT" sz="5400" b="1" dirty="0" err="1" smtClean="0">
                <a:solidFill>
                  <a:schemeClr val="accent1"/>
                </a:solidFill>
              </a:rPr>
              <a:t>That’s</a:t>
            </a:r>
            <a:r>
              <a:rPr lang="it-IT" sz="5400" b="1" dirty="0" smtClean="0">
                <a:solidFill>
                  <a:schemeClr val="accent1"/>
                </a:solidFill>
              </a:rPr>
              <a:t> </a:t>
            </a:r>
            <a:r>
              <a:rPr lang="it-IT" sz="5400" b="1" dirty="0" err="1" smtClean="0">
                <a:solidFill>
                  <a:schemeClr val="accent1"/>
                </a:solidFill>
              </a:rPr>
              <a:t>all</a:t>
            </a:r>
            <a:r>
              <a:rPr lang="it-IT" sz="5400" b="1" dirty="0" smtClean="0">
                <a:solidFill>
                  <a:schemeClr val="accent1"/>
                </a:solidFill>
              </a:rPr>
              <a:t>!</a:t>
            </a:r>
          </a:p>
          <a:p>
            <a:pPr algn="ctr"/>
            <a:endParaRPr lang="it-IT" sz="5400" b="1" dirty="0">
              <a:solidFill>
                <a:schemeClr val="accent1"/>
              </a:solidFill>
            </a:endParaRPr>
          </a:p>
          <a:p>
            <a:pPr algn="ctr"/>
            <a:r>
              <a:rPr lang="it-IT" sz="5400" b="1" dirty="0" err="1" smtClean="0">
                <a:solidFill>
                  <a:schemeClr val="accent1"/>
                </a:solidFill>
              </a:rPr>
              <a:t>Thank</a:t>
            </a:r>
            <a:r>
              <a:rPr lang="it-IT" sz="5400" b="1" dirty="0" smtClean="0">
                <a:solidFill>
                  <a:schemeClr val="accent1"/>
                </a:solidFill>
              </a:rPr>
              <a:t> </a:t>
            </a:r>
            <a:r>
              <a:rPr lang="it-IT" sz="5400" b="1" dirty="0" err="1" smtClean="0">
                <a:solidFill>
                  <a:schemeClr val="accent1"/>
                </a:solidFill>
              </a:rPr>
              <a:t>you</a:t>
            </a:r>
            <a:r>
              <a:rPr lang="it-IT" sz="5400" b="1" dirty="0" smtClean="0">
                <a:solidFill>
                  <a:schemeClr val="accent1"/>
                </a:solidFill>
              </a:rPr>
              <a:t>!</a:t>
            </a:r>
            <a:endParaRPr lang="it-IT" sz="5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104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0 : Programming flows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An </a:t>
            </a:r>
            <a:r>
              <a:rPr lang="it-IT" dirty="0" err="1" smtClean="0"/>
              <a:t>example</a:t>
            </a:r>
            <a:r>
              <a:rPr lang="it-IT" dirty="0" smtClean="0"/>
              <a:t> </a:t>
            </a:r>
            <a:r>
              <a:rPr lang="it-IT" dirty="0" err="1" smtClean="0"/>
              <a:t>programming</a:t>
            </a:r>
            <a:r>
              <a:rPr lang="it-IT" dirty="0" smtClean="0"/>
              <a:t> </a:t>
            </a:r>
            <a:r>
              <a:rPr lang="it-IT" dirty="0" err="1" smtClean="0"/>
              <a:t>flows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:</a:t>
            </a:r>
          </a:p>
          <a:p>
            <a:pPr lvl="1"/>
            <a:r>
              <a:rPr lang="it-IT" dirty="0" smtClean="0"/>
              <a:t>1) Open </a:t>
            </a:r>
            <a:r>
              <a:rPr lang="it-IT" dirty="0" err="1"/>
              <a:t>CodeComposerStudio</a:t>
            </a:r>
            <a:r>
              <a:rPr lang="it-IT" dirty="0"/>
              <a:t> IDE</a:t>
            </a:r>
            <a:endParaRPr lang="it-IT" dirty="0" smtClean="0"/>
          </a:p>
          <a:p>
            <a:pPr lvl="1"/>
            <a:r>
              <a:rPr lang="it-IT" dirty="0" smtClean="0"/>
              <a:t>2) Create a new </a:t>
            </a:r>
            <a:r>
              <a:rPr lang="it-IT" dirty="0" err="1" smtClean="0"/>
              <a:t>project</a:t>
            </a:r>
            <a:endParaRPr lang="it-IT" dirty="0" smtClean="0"/>
          </a:p>
          <a:p>
            <a:pPr lvl="1"/>
            <a:r>
              <a:rPr lang="it-IT" dirty="0"/>
              <a:t>3</a:t>
            </a:r>
            <a:r>
              <a:rPr lang="it-IT" dirty="0" smtClean="0"/>
              <a:t>) </a:t>
            </a:r>
            <a:r>
              <a:rPr lang="it-IT" dirty="0" err="1" smtClean="0"/>
              <a:t>Add</a:t>
            </a:r>
            <a:r>
              <a:rPr lang="it-IT" dirty="0" smtClean="0"/>
              <a:t> </a:t>
            </a:r>
            <a:r>
              <a:rPr lang="it-IT" dirty="0" smtClean="0">
                <a:solidFill>
                  <a:schemeClr val="accent6"/>
                </a:solidFill>
              </a:rPr>
              <a:t>driverlib.lib</a:t>
            </a:r>
            <a:r>
              <a:rPr lang="it-IT" dirty="0" smtClean="0"/>
              <a:t> to the </a:t>
            </a:r>
            <a:r>
              <a:rPr lang="it-IT" dirty="0" err="1" smtClean="0"/>
              <a:t>project</a:t>
            </a:r>
            <a:r>
              <a:rPr lang="it-IT" dirty="0" smtClean="0"/>
              <a:t> [</a:t>
            </a:r>
            <a:r>
              <a:rPr lang="it-IT" dirty="0" err="1" smtClean="0"/>
              <a:t>Useful</a:t>
            </a:r>
            <a:r>
              <a:rPr lang="it-IT" dirty="0" smtClean="0"/>
              <a:t> in 99% of the </a:t>
            </a:r>
            <a:r>
              <a:rPr lang="it-IT" dirty="0" err="1" smtClean="0"/>
              <a:t>projects</a:t>
            </a:r>
            <a:r>
              <a:rPr lang="it-IT" dirty="0" smtClean="0"/>
              <a:t>]</a:t>
            </a:r>
          </a:p>
          <a:p>
            <a:pPr lvl="1"/>
            <a:r>
              <a:rPr lang="it-IT" dirty="0" smtClean="0"/>
              <a:t>4) </a:t>
            </a:r>
            <a:r>
              <a:rPr lang="it-IT" dirty="0" err="1" smtClean="0"/>
              <a:t>Add</a:t>
            </a:r>
            <a:r>
              <a:rPr lang="it-IT" dirty="0" smtClean="0"/>
              <a:t> </a:t>
            </a:r>
            <a:r>
              <a:rPr lang="it-IT" dirty="0" err="1" smtClean="0"/>
              <a:t>Tiva</a:t>
            </a:r>
            <a:r>
              <a:rPr lang="it-IT" dirty="0" smtClean="0"/>
              <a:t> SDK </a:t>
            </a:r>
            <a:r>
              <a:rPr lang="it-IT" dirty="0" err="1" smtClean="0"/>
              <a:t>path</a:t>
            </a:r>
            <a:r>
              <a:rPr lang="it-IT" dirty="0" smtClean="0"/>
              <a:t> to the </a:t>
            </a:r>
            <a:r>
              <a:rPr lang="it-IT" dirty="0" smtClean="0">
                <a:solidFill>
                  <a:schemeClr val="accent6"/>
                </a:solidFill>
              </a:rPr>
              <a:t>include </a:t>
            </a:r>
            <a:r>
              <a:rPr lang="it-IT" dirty="0" err="1" smtClean="0">
                <a:solidFill>
                  <a:schemeClr val="accent6"/>
                </a:solidFill>
              </a:rPr>
              <a:t>search</a:t>
            </a:r>
            <a:r>
              <a:rPr lang="it-IT" dirty="0" smtClean="0">
                <a:solidFill>
                  <a:schemeClr val="accent6"/>
                </a:solidFill>
              </a:rPr>
              <a:t> </a:t>
            </a:r>
            <a:r>
              <a:rPr lang="it-IT" dirty="0" err="1" smtClean="0">
                <a:solidFill>
                  <a:schemeClr val="accent6"/>
                </a:solidFill>
              </a:rPr>
              <a:t>paths</a:t>
            </a:r>
            <a:r>
              <a:rPr lang="it-IT" dirty="0" smtClean="0"/>
              <a:t> of the </a:t>
            </a:r>
            <a:r>
              <a:rPr lang="it-IT" dirty="0" err="1" smtClean="0"/>
              <a:t>project</a:t>
            </a:r>
            <a:r>
              <a:rPr lang="it-IT" dirty="0" smtClean="0"/>
              <a:t> [Optional]</a:t>
            </a:r>
          </a:p>
          <a:p>
            <a:pPr lvl="1"/>
            <a:r>
              <a:rPr lang="it-IT" dirty="0" smtClean="0"/>
              <a:t>5) Write code…</a:t>
            </a:r>
          </a:p>
          <a:p>
            <a:pPr lvl="1"/>
            <a:r>
              <a:rPr lang="it-IT" dirty="0" smtClean="0"/>
              <a:t>6) </a:t>
            </a:r>
            <a:r>
              <a:rPr lang="it-IT" dirty="0" err="1" smtClean="0"/>
              <a:t>Build</a:t>
            </a:r>
            <a:r>
              <a:rPr lang="it-IT" dirty="0" smtClean="0"/>
              <a:t> the </a:t>
            </a:r>
            <a:r>
              <a:rPr lang="it-IT" dirty="0" err="1" smtClean="0"/>
              <a:t>project</a:t>
            </a:r>
            <a:endParaRPr lang="it-IT" dirty="0" smtClean="0"/>
          </a:p>
          <a:p>
            <a:pPr lvl="1"/>
            <a:r>
              <a:rPr lang="it-IT" dirty="0" smtClean="0"/>
              <a:t>7) </a:t>
            </a:r>
            <a:r>
              <a:rPr lang="it-IT" dirty="0" err="1" smtClean="0">
                <a:solidFill>
                  <a:schemeClr val="accent6"/>
                </a:solidFill>
              </a:rPr>
              <a:t>Debug</a:t>
            </a:r>
            <a:r>
              <a:rPr lang="it-IT" dirty="0" smtClean="0">
                <a:solidFill>
                  <a:schemeClr val="accent6"/>
                </a:solidFill>
              </a:rPr>
              <a:t> the code </a:t>
            </a:r>
            <a:r>
              <a:rPr lang="it-IT" dirty="0" smtClean="0"/>
              <a:t>via CCS or </a:t>
            </a:r>
            <a:r>
              <a:rPr lang="it-IT" dirty="0" err="1" smtClean="0">
                <a:solidFill>
                  <a:schemeClr val="accent6"/>
                </a:solidFill>
              </a:rPr>
              <a:t>program</a:t>
            </a:r>
            <a:r>
              <a:rPr lang="it-IT" dirty="0" smtClean="0">
                <a:solidFill>
                  <a:schemeClr val="accent6"/>
                </a:solidFill>
              </a:rPr>
              <a:t> </a:t>
            </a:r>
            <a:r>
              <a:rPr lang="it-IT" dirty="0" err="1" smtClean="0">
                <a:solidFill>
                  <a:schemeClr val="accent6"/>
                </a:solidFill>
              </a:rPr>
              <a:t>directly</a:t>
            </a:r>
            <a:r>
              <a:rPr lang="it-IT" dirty="0" smtClean="0">
                <a:solidFill>
                  <a:schemeClr val="accent6"/>
                </a:solidFill>
              </a:rPr>
              <a:t> the TIVA </a:t>
            </a:r>
            <a:r>
              <a:rPr lang="it-IT" dirty="0" err="1" smtClean="0">
                <a:solidFill>
                  <a:schemeClr val="accent6"/>
                </a:solidFill>
              </a:rPr>
              <a:t>board</a:t>
            </a:r>
            <a:r>
              <a:rPr lang="it-IT" dirty="0" smtClean="0">
                <a:solidFill>
                  <a:schemeClr val="accent6"/>
                </a:solidFill>
              </a:rPr>
              <a:t> </a:t>
            </a:r>
            <a:r>
              <a:rPr lang="it-IT" dirty="0" smtClean="0"/>
              <a:t>with LM Flash </a:t>
            </a:r>
            <a:r>
              <a:rPr lang="it-IT" dirty="0" err="1" smtClean="0"/>
              <a:t>installer</a:t>
            </a:r>
            <a:r>
              <a:rPr lang="it-IT" dirty="0" smtClean="0"/>
              <a:t> (</a:t>
            </a:r>
            <a:r>
              <a:rPr lang="it-IT" dirty="0" err="1" smtClean="0">
                <a:solidFill>
                  <a:schemeClr val="accent4"/>
                </a:solidFill>
              </a:rPr>
              <a:t>you’ll</a:t>
            </a:r>
            <a:r>
              <a:rPr lang="it-IT" dirty="0" smtClean="0">
                <a:solidFill>
                  <a:schemeClr val="accent4"/>
                </a:solidFill>
              </a:rPr>
              <a:t> </a:t>
            </a:r>
            <a:r>
              <a:rPr lang="it-IT" dirty="0" err="1" smtClean="0">
                <a:solidFill>
                  <a:schemeClr val="accent4"/>
                </a:solidFill>
              </a:rPr>
              <a:t>need</a:t>
            </a:r>
            <a:r>
              <a:rPr lang="it-IT" dirty="0" smtClean="0">
                <a:solidFill>
                  <a:schemeClr val="accent4"/>
                </a:solidFill>
              </a:rPr>
              <a:t> the .bin file</a:t>
            </a:r>
            <a:r>
              <a:rPr lang="it-IT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8831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1 : RGB Led and GPIO </a:t>
            </a:r>
            <a:r>
              <a:rPr lang="en-US" dirty="0" smtClean="0">
                <a:solidFill>
                  <a:schemeClr val="accent5"/>
                </a:solidFill>
              </a:rPr>
              <a:t>pins</a:t>
            </a:r>
            <a:endParaRPr lang="it-IT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 </a:t>
            </a:r>
            <a:r>
              <a:rPr lang="it-IT" dirty="0" err="1" smtClean="0"/>
              <a:t>this</a:t>
            </a:r>
            <a:r>
              <a:rPr lang="it-IT" dirty="0" smtClean="0"/>
              <a:t> </a:t>
            </a:r>
            <a:r>
              <a:rPr lang="it-IT" dirty="0" err="1" smtClean="0"/>
              <a:t>example</a:t>
            </a:r>
            <a:r>
              <a:rPr lang="it-IT" dirty="0" smtClean="0"/>
              <a:t>,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control the </a:t>
            </a:r>
            <a:r>
              <a:rPr lang="it-IT" dirty="0" smtClean="0">
                <a:solidFill>
                  <a:schemeClr val="accent6"/>
                </a:solidFill>
              </a:rPr>
              <a:t>RGB LED </a:t>
            </a:r>
            <a:r>
              <a:rPr lang="it-IT" dirty="0" smtClean="0"/>
              <a:t>on the </a:t>
            </a:r>
            <a:r>
              <a:rPr lang="it-IT" dirty="0" err="1" smtClean="0"/>
              <a:t>board</a:t>
            </a:r>
            <a:r>
              <a:rPr lang="it-IT" dirty="0" smtClean="0"/>
              <a:t>, </a:t>
            </a:r>
            <a:r>
              <a:rPr lang="it-IT" dirty="0" err="1" smtClean="0"/>
              <a:t>using</a:t>
            </a:r>
            <a:r>
              <a:rPr lang="it-IT" dirty="0" smtClean="0"/>
              <a:t> the standard </a:t>
            </a:r>
            <a:r>
              <a:rPr lang="it-IT" dirty="0" smtClean="0">
                <a:solidFill>
                  <a:schemeClr val="accent6"/>
                </a:solidFill>
              </a:rPr>
              <a:t>GPIO</a:t>
            </a:r>
            <a:r>
              <a:rPr lang="it-IT" dirty="0" smtClean="0"/>
              <a:t> pin </a:t>
            </a:r>
            <a:r>
              <a:rPr lang="it-IT" dirty="0" err="1" smtClean="0"/>
              <a:t>interface</a:t>
            </a:r>
            <a:r>
              <a:rPr lang="it-IT" dirty="0" smtClean="0"/>
              <a:t> </a:t>
            </a:r>
            <a:r>
              <a:rPr lang="it-IT" dirty="0" err="1" smtClean="0"/>
              <a:t>provided</a:t>
            </a:r>
            <a:r>
              <a:rPr lang="it-IT" dirty="0" smtClean="0"/>
              <a:t> by the TIVA </a:t>
            </a:r>
            <a:r>
              <a:rPr lang="it-IT" dirty="0" err="1" smtClean="0"/>
              <a:t>board</a:t>
            </a:r>
            <a:endParaRPr lang="it-IT" dirty="0" smtClean="0"/>
          </a:p>
          <a:p>
            <a:r>
              <a:rPr lang="it-IT" dirty="0" err="1" smtClean="0"/>
              <a:t>Usually</a:t>
            </a:r>
            <a:r>
              <a:rPr lang="it-IT" dirty="0" smtClean="0"/>
              <a:t>, RGB led </a:t>
            </a:r>
            <a:r>
              <a:rPr lang="it-IT" dirty="0" err="1" smtClean="0"/>
              <a:t>have</a:t>
            </a:r>
            <a:r>
              <a:rPr lang="it-IT" dirty="0" smtClean="0"/>
              <a:t> 5 pin, </a:t>
            </a:r>
            <a:r>
              <a:rPr lang="it-IT" dirty="0" smtClean="0">
                <a:solidFill>
                  <a:schemeClr val="accent6"/>
                </a:solidFill>
              </a:rPr>
              <a:t>3</a:t>
            </a:r>
            <a:r>
              <a:rPr lang="it-IT" dirty="0" smtClean="0"/>
              <a:t> of </a:t>
            </a:r>
            <a:r>
              <a:rPr lang="it-IT" dirty="0" err="1" smtClean="0"/>
              <a:t>them</a:t>
            </a:r>
            <a:r>
              <a:rPr lang="it-IT" dirty="0" smtClean="0"/>
              <a:t> are for the </a:t>
            </a:r>
            <a:r>
              <a:rPr lang="it-IT" dirty="0" err="1" smtClean="0">
                <a:solidFill>
                  <a:srgbClr val="FF0000"/>
                </a:solidFill>
              </a:rPr>
              <a:t>Red</a:t>
            </a:r>
            <a:r>
              <a:rPr lang="it-IT" dirty="0" smtClean="0"/>
              <a:t>, the </a:t>
            </a:r>
            <a:r>
              <a:rPr lang="it-IT" dirty="0" smtClean="0">
                <a:solidFill>
                  <a:srgbClr val="0070C0"/>
                </a:solidFill>
              </a:rPr>
              <a:t>Blue</a:t>
            </a:r>
            <a:r>
              <a:rPr lang="it-IT" dirty="0" smtClean="0"/>
              <a:t> and the </a:t>
            </a:r>
            <a:r>
              <a:rPr lang="it-IT" dirty="0" smtClean="0">
                <a:solidFill>
                  <a:srgbClr val="92D050"/>
                </a:solidFill>
              </a:rPr>
              <a:t>Green</a:t>
            </a:r>
            <a:r>
              <a:rPr lang="it-IT" dirty="0" smtClean="0"/>
              <a:t> component</a:t>
            </a:r>
          </a:p>
          <a:p>
            <a:r>
              <a:rPr lang="it-IT" dirty="0" smtClean="0"/>
              <a:t>The GPIO </a:t>
            </a:r>
            <a:r>
              <a:rPr lang="it-IT" dirty="0" err="1" smtClean="0"/>
              <a:t>port</a:t>
            </a:r>
            <a:r>
              <a:rPr lang="it-IT" dirty="0" smtClean="0"/>
              <a:t> to </a:t>
            </a:r>
            <a:r>
              <a:rPr lang="it-IT" dirty="0" err="1" smtClean="0"/>
              <a:t>which</a:t>
            </a:r>
            <a:r>
              <a:rPr lang="it-IT" dirty="0" smtClean="0"/>
              <a:t> the RGB LED </a:t>
            </a:r>
            <a:r>
              <a:rPr lang="it-IT" dirty="0" err="1" smtClean="0"/>
              <a:t>pins</a:t>
            </a:r>
            <a:r>
              <a:rPr lang="it-IT" dirty="0" smtClean="0"/>
              <a:t> are </a:t>
            </a:r>
            <a:r>
              <a:rPr lang="it-IT" dirty="0" err="1" smtClean="0"/>
              <a:t>connected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</a:t>
            </a:r>
            <a:r>
              <a:rPr lang="it-IT" dirty="0" smtClean="0">
                <a:solidFill>
                  <a:schemeClr val="accent6"/>
                </a:solidFill>
              </a:rPr>
              <a:t>PORTF</a:t>
            </a:r>
            <a:r>
              <a:rPr lang="it-IT" dirty="0" smtClean="0"/>
              <a:t> (the </a:t>
            </a:r>
            <a:r>
              <a:rPr lang="it-IT" dirty="0" err="1" smtClean="0"/>
              <a:t>pins</a:t>
            </a:r>
            <a:r>
              <a:rPr lang="it-IT" dirty="0" smtClean="0"/>
              <a:t> are the #1, #2 and #3)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7001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1 : RGB Led and GPIO </a:t>
            </a:r>
            <a:r>
              <a:rPr lang="en-US" dirty="0" smtClean="0">
                <a:solidFill>
                  <a:schemeClr val="accent5"/>
                </a:solidFill>
              </a:rPr>
              <a:t>pins code (1 of 2)</a:t>
            </a:r>
            <a:endParaRPr lang="it-IT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935" y="1701800"/>
            <a:ext cx="7082555" cy="4462463"/>
          </a:xfrm>
        </p:spPr>
      </p:pic>
    </p:spTree>
    <p:extLst>
      <p:ext uri="{BB962C8B-B14F-4D97-AF65-F5344CB8AC3E}">
        <p14:creationId xmlns:p14="http://schemas.microsoft.com/office/powerpoint/2010/main" val="249470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1 : RGB Led and GPIO </a:t>
            </a:r>
            <a:r>
              <a:rPr lang="en-US" dirty="0" smtClean="0">
                <a:solidFill>
                  <a:schemeClr val="accent5"/>
                </a:solidFill>
              </a:rPr>
              <a:t>pins code (2 of 2)</a:t>
            </a:r>
            <a:endParaRPr lang="it-IT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432" y="2328882"/>
            <a:ext cx="6919560" cy="3208298"/>
          </a:xfrm>
        </p:spPr>
      </p:pic>
    </p:spTree>
    <p:extLst>
      <p:ext uri="{BB962C8B-B14F-4D97-AF65-F5344CB8AC3E}">
        <p14:creationId xmlns:p14="http://schemas.microsoft.com/office/powerpoint/2010/main" val="1056425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1 : RGB Led and GPIO pins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DEMO!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15066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Example 2 : Timers &amp; Interrupts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In </a:t>
            </a:r>
            <a:r>
              <a:rPr lang="it-IT" dirty="0" err="1" smtClean="0"/>
              <a:t>this</a:t>
            </a:r>
            <a:r>
              <a:rPr lang="it-IT" dirty="0" smtClean="0"/>
              <a:t> </a:t>
            </a:r>
            <a:r>
              <a:rPr lang="it-IT" dirty="0" err="1" smtClean="0"/>
              <a:t>example</a:t>
            </a:r>
            <a:r>
              <a:rPr lang="it-IT" dirty="0" smtClean="0"/>
              <a:t>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use the </a:t>
            </a:r>
            <a:r>
              <a:rPr lang="it-IT" dirty="0" smtClean="0">
                <a:solidFill>
                  <a:schemeClr val="accent6"/>
                </a:solidFill>
              </a:rPr>
              <a:t>timer </a:t>
            </a:r>
            <a:r>
              <a:rPr lang="it-IT" dirty="0" smtClean="0"/>
              <a:t>and </a:t>
            </a:r>
            <a:r>
              <a:rPr lang="it-IT" dirty="0" smtClean="0">
                <a:solidFill>
                  <a:schemeClr val="accent6"/>
                </a:solidFill>
              </a:rPr>
              <a:t>interrupt</a:t>
            </a:r>
            <a:r>
              <a:rPr lang="it-IT" dirty="0" smtClean="0"/>
              <a:t> </a:t>
            </a:r>
            <a:r>
              <a:rPr lang="it-IT" dirty="0" err="1" smtClean="0"/>
              <a:t>functionalities</a:t>
            </a:r>
            <a:r>
              <a:rPr lang="it-IT" dirty="0" smtClean="0"/>
              <a:t> to control the LED (or </a:t>
            </a:r>
            <a:r>
              <a:rPr lang="it-IT" dirty="0" err="1" smtClean="0"/>
              <a:t>any</a:t>
            </a:r>
            <a:r>
              <a:rPr lang="it-IT" dirty="0" smtClean="0"/>
              <a:t> </a:t>
            </a:r>
            <a:r>
              <a:rPr lang="it-IT" dirty="0" err="1" smtClean="0"/>
              <a:t>other</a:t>
            </a:r>
            <a:r>
              <a:rPr lang="it-IT" dirty="0" smtClean="0"/>
              <a:t> GPIO pin)</a:t>
            </a:r>
          </a:p>
          <a:p>
            <a:r>
              <a:rPr lang="it-IT" dirty="0" smtClean="0"/>
              <a:t>First,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</a:t>
            </a:r>
            <a:r>
              <a:rPr lang="it-IT" dirty="0" err="1" smtClean="0"/>
              <a:t>configure</a:t>
            </a:r>
            <a:r>
              <a:rPr lang="it-IT" dirty="0" smtClean="0"/>
              <a:t> PORTF GPIO </a:t>
            </a:r>
            <a:r>
              <a:rPr lang="it-IT" dirty="0" err="1" smtClean="0"/>
              <a:t>port</a:t>
            </a:r>
            <a:r>
              <a:rPr lang="it-IT" dirty="0" smtClean="0"/>
              <a:t> (for the LED)</a:t>
            </a:r>
          </a:p>
          <a:p>
            <a:r>
              <a:rPr lang="it-IT" dirty="0" err="1" smtClean="0"/>
              <a:t>Then</a:t>
            </a:r>
            <a:r>
              <a:rPr lang="it-IT" dirty="0" smtClean="0"/>
              <a:t>,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</a:t>
            </a:r>
            <a:r>
              <a:rPr lang="it-IT" dirty="0" err="1" smtClean="0"/>
              <a:t>configure</a:t>
            </a:r>
            <a:r>
              <a:rPr lang="it-IT" dirty="0" smtClean="0"/>
              <a:t> the timer to </a:t>
            </a:r>
            <a:r>
              <a:rPr lang="it-IT" i="1" dirty="0" err="1" smtClean="0">
                <a:solidFill>
                  <a:schemeClr val="accent6"/>
                </a:solidFill>
              </a:rPr>
              <a:t>tick</a:t>
            </a:r>
            <a:r>
              <a:rPr lang="it-IT" dirty="0" smtClean="0"/>
              <a:t> </a:t>
            </a:r>
            <a:r>
              <a:rPr lang="it-IT" dirty="0" err="1" smtClean="0"/>
              <a:t>every</a:t>
            </a:r>
            <a:r>
              <a:rPr lang="it-IT" dirty="0" smtClean="0">
                <a:solidFill>
                  <a:schemeClr val="accent4"/>
                </a:solidFill>
              </a:rPr>
              <a:t> </a:t>
            </a:r>
            <a:r>
              <a:rPr lang="it-IT" i="1" dirty="0" smtClean="0">
                <a:solidFill>
                  <a:schemeClr val="accent4"/>
                </a:solidFill>
              </a:rPr>
              <a:t>N</a:t>
            </a:r>
            <a:r>
              <a:rPr lang="it-IT" dirty="0" smtClean="0">
                <a:solidFill>
                  <a:schemeClr val="accent4"/>
                </a:solidFill>
              </a:rPr>
              <a:t> </a:t>
            </a:r>
            <a:r>
              <a:rPr lang="it-IT" dirty="0" smtClean="0"/>
              <a:t>clock </a:t>
            </a:r>
            <a:r>
              <a:rPr lang="it-IT" dirty="0" err="1" smtClean="0"/>
              <a:t>cycles</a:t>
            </a:r>
            <a:endParaRPr lang="it-IT" dirty="0" smtClean="0"/>
          </a:p>
          <a:p>
            <a:r>
              <a:rPr lang="it-IT" dirty="0" smtClean="0"/>
              <a:t>At </a:t>
            </a:r>
            <a:r>
              <a:rPr lang="it-IT" dirty="0" err="1" smtClean="0"/>
              <a:t>every</a:t>
            </a:r>
            <a:r>
              <a:rPr lang="it-IT" dirty="0" smtClean="0"/>
              <a:t> </a:t>
            </a:r>
            <a:r>
              <a:rPr lang="it-IT" i="1" dirty="0" err="1" smtClean="0"/>
              <a:t>tick</a:t>
            </a:r>
            <a:r>
              <a:rPr lang="it-IT" dirty="0" smtClean="0"/>
              <a:t>, an </a:t>
            </a:r>
            <a:r>
              <a:rPr lang="it-IT" dirty="0" smtClean="0">
                <a:solidFill>
                  <a:schemeClr val="accent6"/>
                </a:solidFill>
              </a:rPr>
              <a:t>interrupt</a:t>
            </a:r>
            <a:r>
              <a:rPr lang="it-IT" dirty="0" smtClean="0"/>
              <a:t> </a:t>
            </a:r>
            <a:r>
              <a:rPr lang="it-IT" dirty="0" err="1" smtClean="0"/>
              <a:t>will</a:t>
            </a:r>
            <a:r>
              <a:rPr lang="it-IT" dirty="0" smtClean="0"/>
              <a:t> be </a:t>
            </a:r>
            <a:r>
              <a:rPr lang="it-IT" dirty="0" err="1" smtClean="0"/>
              <a:t>raised</a:t>
            </a:r>
            <a:endParaRPr lang="it-IT" dirty="0" smtClean="0"/>
          </a:p>
          <a:p>
            <a:r>
              <a:rPr lang="it-IT" dirty="0" smtClean="0"/>
              <a:t>In </a:t>
            </a:r>
            <a:r>
              <a:rPr lang="it-IT" dirty="0" err="1" smtClean="0"/>
              <a:t>response</a:t>
            </a:r>
            <a:r>
              <a:rPr lang="it-IT" dirty="0" smtClean="0"/>
              <a:t> to the interrupt, the appropriate </a:t>
            </a:r>
            <a:r>
              <a:rPr lang="it-IT" i="1" dirty="0" smtClean="0">
                <a:solidFill>
                  <a:schemeClr val="accent6"/>
                </a:solidFill>
              </a:rPr>
              <a:t>ISR</a:t>
            </a:r>
            <a:r>
              <a:rPr lang="it-IT" dirty="0" smtClean="0"/>
              <a:t> </a:t>
            </a:r>
            <a:r>
              <a:rPr lang="it-IT" i="1" dirty="0" smtClean="0"/>
              <a:t>(interrupt service routine) </a:t>
            </a:r>
            <a:r>
              <a:rPr lang="it-IT" dirty="0" err="1" smtClean="0"/>
              <a:t>will</a:t>
            </a:r>
            <a:r>
              <a:rPr lang="it-IT" dirty="0" smtClean="0"/>
              <a:t> </a:t>
            </a:r>
            <a:r>
              <a:rPr lang="it-IT" i="1" dirty="0" err="1" smtClean="0">
                <a:solidFill>
                  <a:schemeClr val="accent6"/>
                </a:solidFill>
              </a:rPr>
              <a:t>toggle</a:t>
            </a:r>
            <a:r>
              <a:rPr lang="it-IT" dirty="0" smtClean="0"/>
              <a:t> the led state (so, </a:t>
            </a:r>
            <a:r>
              <a:rPr lang="it-IT" dirty="0" err="1" smtClean="0"/>
              <a:t>if</a:t>
            </a:r>
            <a:r>
              <a:rPr lang="it-IT" dirty="0" smtClean="0"/>
              <a:t> on, </a:t>
            </a:r>
            <a:r>
              <a:rPr lang="it-IT" dirty="0" err="1" smtClean="0"/>
              <a:t>it</a:t>
            </a:r>
            <a:r>
              <a:rPr lang="it-IT" dirty="0" smtClean="0"/>
              <a:t> put the led off and </a:t>
            </a:r>
            <a:r>
              <a:rPr lang="it-IT" dirty="0" err="1" smtClean="0"/>
              <a:t>vicecersa</a:t>
            </a:r>
            <a:r>
              <a:rPr lang="it-IT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1329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ch 16x9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 sz="28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836F65B-1B07-41EE-A0E8-BC6EF38552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Triple circuit lines presentation (widescreen)</Template>
  <TotalTime>0</TotalTime>
  <Words>816</Words>
  <Application>Microsoft Office PowerPoint</Application>
  <PresentationFormat>Custom</PresentationFormat>
  <Paragraphs>95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Tech 16x9</vt:lpstr>
      <vt:lpstr>TIVA Homelab intro</vt:lpstr>
      <vt:lpstr>What we will see today…</vt:lpstr>
      <vt:lpstr>Software requirements</vt:lpstr>
      <vt:lpstr>Example 0 : Programming flows</vt:lpstr>
      <vt:lpstr>Example 1 : RGB Led and GPIO pins</vt:lpstr>
      <vt:lpstr>Example 1 : RGB Led and GPIO pins code (1 of 2)</vt:lpstr>
      <vt:lpstr>Example 1 : RGB Led and GPIO pins code (2 of 2)</vt:lpstr>
      <vt:lpstr>Example 1 : RGB Led and GPIO pins</vt:lpstr>
      <vt:lpstr>Example 2 : Timers &amp; Interrupts</vt:lpstr>
      <vt:lpstr>Example 2 : Timers &amp; Interrupts - timers</vt:lpstr>
      <vt:lpstr>Example 2 : Timers &amp; Interrupts code (1 of 5)</vt:lpstr>
      <vt:lpstr>Example 2 : Timers &amp; Interrupts code (2 of 5)</vt:lpstr>
      <vt:lpstr>Example 2 : Timers &amp; Interrupts code (3 of 5)</vt:lpstr>
      <vt:lpstr>Example 2 : Timers &amp; Interrupts code (4 of 5)</vt:lpstr>
      <vt:lpstr>Example 2 : Timers &amp; Interrupts code (5 of 5)</vt:lpstr>
      <vt:lpstr>Example 2 : Timers &amp; Interrupts</vt:lpstr>
      <vt:lpstr>Example 3 : ADC</vt:lpstr>
      <vt:lpstr>Example 3 : ADC code (1 of 4)</vt:lpstr>
      <vt:lpstr>Example 3 : ADC code (2 of 4)</vt:lpstr>
      <vt:lpstr>Example 3 : ADC code (3 of 4)</vt:lpstr>
      <vt:lpstr>Example 3 : ADC debug (4 of 4)</vt:lpstr>
      <vt:lpstr>Example 3 : ADC</vt:lpstr>
      <vt:lpstr>Example 4 : UART</vt:lpstr>
      <vt:lpstr>Example 4 : UART</vt:lpstr>
      <vt:lpstr>Example 4 : UART</vt:lpstr>
      <vt:lpstr>Example 4 : UART</vt:lpstr>
      <vt:lpstr>Example 4 : UART code (1 of 4)</vt:lpstr>
      <vt:lpstr>Example 4 : UART code (2 of 4)</vt:lpstr>
      <vt:lpstr>Example 4 : UART code (3 of 4)</vt:lpstr>
      <vt:lpstr>Example 4 : UART code (4 of 4)</vt:lpstr>
      <vt:lpstr>Example 4 : UART</vt:lpstr>
      <vt:lpstr>Tips &amp; Questions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2015-10-29T17:32:00Z</dcterms:created>
  <dcterms:modified xsi:type="dcterms:W3CDTF">2015-10-31T16:54:23Z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TC027879909991</vt:lpwstr>
  </property>
</Properties>
</file>