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2.xml" ContentType="application/vnd.openxmlformats-officedocument.presentationml.tags+xml"/>
  <Override PartName="/ppt/notesSlides/notesSlide63.xml" ContentType="application/vnd.openxmlformats-officedocument.presentationml.notesSlide+xml"/>
  <Override PartName="/ppt/tags/tag3.xml" ContentType="application/vnd.openxmlformats-officedocument.presentationml.tags+xml"/>
  <Override PartName="/ppt/notesSlides/notesSlide64.xml" ContentType="application/vnd.openxmlformats-officedocument.presentationml.notesSlide+xml"/>
  <Override PartName="/ppt/tags/tag4.xml" ContentType="application/vnd.openxmlformats-officedocument.presentationml.tags+xml"/>
  <Override PartName="/ppt/notesSlides/notesSlide65.xml" ContentType="application/vnd.openxmlformats-officedocument.presentationml.notesSlide+xml"/>
  <Override PartName="/ppt/tags/tag5.xml" ContentType="application/vnd.openxmlformats-officedocument.presentationml.tags+xml"/>
  <Override PartName="/ppt/notesSlides/notesSlide66.xml" ContentType="application/vnd.openxmlformats-officedocument.presentationml.notesSlide+xml"/>
  <Override PartName="/ppt/tags/tag6.xml" ContentType="application/vnd.openxmlformats-officedocument.presentationml.tags+xml"/>
  <Override PartName="/ppt/notesSlides/notesSlide67.xml" ContentType="application/vnd.openxmlformats-officedocument.presentationml.notesSlide+xml"/>
  <Override PartName="/ppt/tags/tag7.xml" ContentType="application/vnd.openxmlformats-officedocument.presentationml.tags+xml"/>
  <Override PartName="/ppt/notesSlides/notesSlide68.xml" ContentType="application/vnd.openxmlformats-officedocument.presentationml.notesSlide+xml"/>
  <Override PartName="/ppt/tags/tag8.xml" ContentType="application/vnd.openxmlformats-officedocument.presentationml.tags+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tags/tag9.xml" ContentType="application/vnd.openxmlformats-officedocument.presentationml.tags+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823" r:id="rId1"/>
  </p:sldMasterIdLst>
  <p:notesMasterIdLst>
    <p:notesMasterId r:id="rId73"/>
  </p:notesMasterIdLst>
  <p:handoutMasterIdLst>
    <p:handoutMasterId r:id="rId74"/>
  </p:handoutMasterIdLst>
  <p:sldIdLst>
    <p:sldId id="256" r:id="rId2"/>
    <p:sldId id="469" r:id="rId3"/>
    <p:sldId id="266" r:id="rId4"/>
    <p:sldId id="416" r:id="rId5"/>
    <p:sldId id="262" r:id="rId6"/>
    <p:sldId id="264" r:id="rId7"/>
    <p:sldId id="263" r:id="rId8"/>
    <p:sldId id="390" r:id="rId9"/>
    <p:sldId id="353" r:id="rId10"/>
    <p:sldId id="417" r:id="rId11"/>
    <p:sldId id="468" r:id="rId12"/>
    <p:sldId id="270" r:id="rId13"/>
    <p:sldId id="421" r:id="rId14"/>
    <p:sldId id="465" r:id="rId15"/>
    <p:sldId id="267" r:id="rId16"/>
    <p:sldId id="461" r:id="rId17"/>
    <p:sldId id="462" r:id="rId18"/>
    <p:sldId id="463" r:id="rId19"/>
    <p:sldId id="464" r:id="rId20"/>
    <p:sldId id="471" r:id="rId21"/>
    <p:sldId id="466" r:id="rId22"/>
    <p:sldId id="424" r:id="rId23"/>
    <p:sldId id="425" r:id="rId24"/>
    <p:sldId id="426" r:id="rId25"/>
    <p:sldId id="427" r:id="rId26"/>
    <p:sldId id="428" r:id="rId27"/>
    <p:sldId id="429" r:id="rId28"/>
    <p:sldId id="430" r:id="rId29"/>
    <p:sldId id="431" r:id="rId30"/>
    <p:sldId id="432" r:id="rId31"/>
    <p:sldId id="433" r:id="rId32"/>
    <p:sldId id="434" r:id="rId33"/>
    <p:sldId id="435" r:id="rId34"/>
    <p:sldId id="470" r:id="rId35"/>
    <p:sldId id="477" r:id="rId36"/>
    <p:sldId id="473" r:id="rId37"/>
    <p:sldId id="418" r:id="rId38"/>
    <p:sldId id="289" r:id="rId39"/>
    <p:sldId id="474" r:id="rId40"/>
    <p:sldId id="291" r:id="rId41"/>
    <p:sldId id="475" r:id="rId42"/>
    <p:sldId id="478" r:id="rId43"/>
    <p:sldId id="503" r:id="rId44"/>
    <p:sldId id="479" r:id="rId45"/>
    <p:sldId id="510" r:id="rId46"/>
    <p:sldId id="481" r:id="rId47"/>
    <p:sldId id="504" r:id="rId48"/>
    <p:sldId id="482" r:id="rId49"/>
    <p:sldId id="483" r:id="rId50"/>
    <p:sldId id="484" r:id="rId51"/>
    <p:sldId id="505" r:id="rId52"/>
    <p:sldId id="485" r:id="rId53"/>
    <p:sldId id="489" r:id="rId54"/>
    <p:sldId id="509" r:id="rId55"/>
    <p:sldId id="491" r:id="rId56"/>
    <p:sldId id="506" r:id="rId57"/>
    <p:sldId id="492" r:id="rId58"/>
    <p:sldId id="507" r:id="rId59"/>
    <p:sldId id="493" r:id="rId60"/>
    <p:sldId id="494" r:id="rId61"/>
    <p:sldId id="495" r:id="rId62"/>
    <p:sldId id="508" r:id="rId63"/>
    <p:sldId id="496" r:id="rId64"/>
    <p:sldId id="497" r:id="rId65"/>
    <p:sldId id="498" r:id="rId66"/>
    <p:sldId id="499" r:id="rId67"/>
    <p:sldId id="500" r:id="rId68"/>
    <p:sldId id="501" r:id="rId69"/>
    <p:sldId id="502" r:id="rId70"/>
    <p:sldId id="476" r:id="rId71"/>
    <p:sldId id="268" r:id="rId72"/>
  </p:sldIdLst>
  <p:sldSz cx="9144000" cy="6858000" type="screen4x3"/>
  <p:notesSz cx="7315200" cy="9601200"/>
  <p:defaultTextStyle>
    <a:defPPr>
      <a:defRPr lang="en-US"/>
    </a:defPPr>
    <a:lvl1pPr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ta Sulma" initials="R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2B2"/>
    <a:srgbClr val="CC3300"/>
    <a:srgbClr val="FF0000"/>
    <a:srgbClr val="FFFFFF"/>
    <a:srgbClr val="339933"/>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2100" autoAdjust="0"/>
    <p:restoredTop sz="80431" autoAdjust="0"/>
  </p:normalViewPr>
  <p:slideViewPr>
    <p:cSldViewPr>
      <p:cViewPr varScale="1">
        <p:scale>
          <a:sx n="56" d="100"/>
          <a:sy n="56" d="100"/>
        </p:scale>
        <p:origin x="2100" y="54"/>
      </p:cViewPr>
      <p:guideLst>
        <p:guide orient="horz" pos="2160"/>
        <p:guide pos="2880"/>
      </p:guideLst>
    </p:cSldViewPr>
  </p:slideViewPr>
  <p:outlineViewPr>
    <p:cViewPr>
      <p:scale>
        <a:sx n="33" d="100"/>
        <a:sy n="33" d="100"/>
      </p:scale>
      <p:origin x="0" y="3463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1800"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l" defTabSz="966788">
              <a:defRPr sz="1100" b="0" i="1">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l" defTabSz="966788">
              <a:defRPr sz="1100" b="0" i="1">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latin typeface="Times New Roman" pitchFamily="18" charset="0"/>
              </a:defRPr>
            </a:lvl1pPr>
          </a:lstStyle>
          <a:p>
            <a:pPr>
              <a:defRPr/>
            </a:pPr>
            <a:fld id="{BF7F6A1D-B99B-4DB5-9460-C4E4791BB0D4}" type="slidenum">
              <a:rPr lang="en-US"/>
              <a:pPr>
                <a:defRPr/>
              </a:pPr>
              <a:t>‹N›</a:t>
            </a:fld>
            <a:endParaRPr lang="en-US"/>
          </a:p>
        </p:txBody>
      </p:sp>
    </p:spTree>
    <p:extLst>
      <p:ext uri="{BB962C8B-B14F-4D97-AF65-F5344CB8AC3E}">
        <p14:creationId xmlns:p14="http://schemas.microsoft.com/office/powerpoint/2010/main" val="34994022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l" defTabSz="966788">
              <a:lnSpc>
                <a:spcPct val="100000"/>
              </a:lnSpc>
              <a:spcBef>
                <a:spcPct val="0"/>
              </a:spcBef>
              <a:defRPr sz="1100" b="0" i="1">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l" defTabSz="966788">
              <a:lnSpc>
                <a:spcPct val="100000"/>
              </a:lnSpc>
              <a:spcBef>
                <a:spcPct val="0"/>
              </a:spcBef>
              <a:defRPr sz="1100" b="0" i="1">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latin typeface="Times New Roman" pitchFamily="18" charset="0"/>
              </a:defRPr>
            </a:lvl1pPr>
          </a:lstStyle>
          <a:p>
            <a:pPr>
              <a:defRPr/>
            </a:pPr>
            <a:fld id="{4EE9ABBC-64A1-4C34-85B1-A0FD53156D58}" type="slidenum">
              <a:rPr lang="en-US"/>
              <a:pPr>
                <a:defRPr/>
              </a:pPr>
              <a:t>‹N›</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67"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45375011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Arial" charset="0"/>
                <a:ea typeface="+mn-ea"/>
                <a:cs typeface="+mn-cs"/>
              </a:rPr>
              <a:t>This workshop has been constructed to be extensively hands-on, and the overwhelming majority of your time will be spent working with the tools and writing code.  If you don't already have some experience with embedded microcontrollers and using the C programming language, you need to acquire that experience before proceeding.  There are many resources online that you can use to obtain that knowledge.</a:t>
            </a:r>
          </a:p>
          <a:p>
            <a:r>
              <a:rPr lang="en-US" sz="1200" kern="1200" dirty="0" smtClean="0">
                <a:solidFill>
                  <a:schemeClr val="tx1"/>
                </a:solidFill>
                <a:effectLst/>
                <a:latin typeface="Arial" charset="0"/>
                <a:ea typeface="+mn-ea"/>
                <a:cs typeface="+mn-cs"/>
              </a:rPr>
              <a:t>In case you didn't know it already, this workshop is available at http://www.ti.com/TM4C123G-Launchpad-Workshop.</a:t>
            </a:r>
            <a:r>
              <a:rPr lang="en-US" dirty="0" smtClean="0"/>
              <a:t> </a:t>
            </a:r>
            <a:r>
              <a:rPr lang="en-US" sz="1200" kern="1200" dirty="0" smtClean="0">
                <a:solidFill>
                  <a:schemeClr val="tx1"/>
                </a:solidFill>
                <a:effectLst/>
                <a:latin typeface="Arial" charset="0"/>
                <a:ea typeface="+mn-ea"/>
                <a:cs typeface="+mn-cs"/>
              </a:rPr>
              <a:t>That wiki site has links to all of the material you need to run this workshop.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a:t>
            </a:fld>
            <a:endParaRPr lang="en-US" dirty="0"/>
          </a:p>
        </p:txBody>
      </p:sp>
    </p:spTree>
    <p:extLst>
      <p:ext uri="{BB962C8B-B14F-4D97-AF65-F5344CB8AC3E}">
        <p14:creationId xmlns:p14="http://schemas.microsoft.com/office/powerpoint/2010/main" val="4232618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sz="800" kern="1200" dirty="0" smtClean="0">
                <a:solidFill>
                  <a:schemeClr val="tx1"/>
                </a:solidFill>
                <a:effectLst/>
                <a:latin typeface="Arial" charset="0"/>
                <a:ea typeface="+mn-ea"/>
                <a:cs typeface="+mn-cs"/>
              </a:rPr>
              <a:t>The nested Vectored interrupt controller offers 7 system level exceptions and 65 interrupts with 8 programmable priority levels .  The majority of the interrupts in the vector table can be re-programmed two any of these eight priority levels .  Asynchronous interrupt latency is reduced through the use of a feature called tail chaining .  Response is deterministic : it is always 12 cycles or six cycles when tail chaining is used .  System save and restoration is completely automatic .  </a:t>
            </a:r>
          </a:p>
          <a:p>
            <a:endParaRPr lang="en-US" sz="800" dirty="0"/>
          </a:p>
          <a:p>
            <a:r>
              <a:rPr lang="en-US" sz="800" dirty="0" smtClean="0">
                <a:latin typeface="Arial" pitchFamily="34" charset="0"/>
              </a:rPr>
              <a:t>The device has two motion control modules .  Each module has 8 high resolution PWM outputs configured in 4 pairs .  Dead band generators and hardware polarity control make it easy to drive H bridge circuitry .  Dedicated fault inputs allow low latency shutdown .  System feedback is done using Quadrature encoder inputs .  The motion control modules can operate independently or can be synchronized .  </a:t>
            </a: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10</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779042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two is an introduction to</a:t>
            </a:r>
            <a:r>
              <a:rPr lang="en-US" sz="1200" kern="1200" baseline="0" dirty="0" smtClean="0">
                <a:solidFill>
                  <a:schemeClr val="tx1"/>
                </a:solidFill>
                <a:effectLst/>
                <a:latin typeface="Arial" charset="0"/>
                <a:ea typeface="+mn-ea"/>
                <a:cs typeface="+mn-cs"/>
              </a:rPr>
              <a:t> Developments tools</a:t>
            </a:r>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11</a:t>
            </a:fld>
            <a:endParaRPr lang="en-US"/>
          </a:p>
        </p:txBody>
      </p:sp>
    </p:spTree>
    <p:extLst>
      <p:ext uri="{BB962C8B-B14F-4D97-AF65-F5344CB8AC3E}">
        <p14:creationId xmlns:p14="http://schemas.microsoft.com/office/powerpoint/2010/main" val="466741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BCF6CF2-8D9C-4C3B-8DAB-19A6F11FEDDB}" type="slidenum">
              <a:rPr lang="en-US" sz="1300"/>
              <a:pPr algn="r" defTabSz="956543" eaLnBrk="1" hangingPunct="1">
                <a:lnSpc>
                  <a:spcPct val="100000"/>
                </a:lnSpc>
                <a:spcBef>
                  <a:spcPct val="0"/>
                </a:spcBef>
              </a:pPr>
              <a:t>12</a:t>
            </a:fld>
            <a:endParaRPr lang="en-US" sz="1300" dirty="0"/>
          </a:p>
        </p:txBody>
      </p:sp>
      <p:sp>
        <p:nvSpPr>
          <p:cNvPr id="93187"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012A38C-1A0B-4B31-A1B1-09BB89AA0EC4}" type="slidenum">
              <a:rPr lang="en-US" sz="1300"/>
              <a:pPr algn="r" defTabSz="956543" eaLnBrk="1" hangingPunct="1">
                <a:lnSpc>
                  <a:spcPct val="100000"/>
                </a:lnSpc>
                <a:spcBef>
                  <a:spcPct val="0"/>
                </a:spcBef>
              </a:pPr>
              <a:t>12</a:t>
            </a:fld>
            <a:endParaRPr lang="en-US" sz="1300" dirty="0"/>
          </a:p>
        </p:txBody>
      </p:sp>
      <p:sp>
        <p:nvSpPr>
          <p:cNvPr id="93188"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3AEC989E-4B81-4519-91A9-28D840B19657}" type="slidenum">
              <a:rPr lang="en-US" altLang="en-US" sz="1200">
                <a:latin typeface="Times" pitchFamily="18" charset="0"/>
              </a:rPr>
              <a:pPr algn="r" defTabSz="963256" eaLnBrk="1" hangingPunct="1">
                <a:lnSpc>
                  <a:spcPct val="100000"/>
                </a:lnSpc>
                <a:spcBef>
                  <a:spcPct val="0"/>
                </a:spcBef>
              </a:pPr>
              <a:t>12</a:t>
            </a:fld>
            <a:endParaRPr lang="en-US" altLang="en-US" sz="1200" dirty="0">
              <a:latin typeface="Times" pitchFamily="18" charset="0"/>
            </a:endParaRPr>
          </a:p>
        </p:txBody>
      </p:sp>
      <p:sp>
        <p:nvSpPr>
          <p:cNvPr id="93189" name="Rectangle 2"/>
          <p:cNvSpPr>
            <a:spLocks noGrp="1" noRot="1" noChangeAspect="1" noChangeArrowheads="1" noTextEdit="1"/>
          </p:cNvSpPr>
          <p:nvPr>
            <p:ph type="sldImg"/>
          </p:nvPr>
        </p:nvSpPr>
        <p:spPr>
          <a:xfrm>
            <a:off x="1260475" y="722313"/>
            <a:ext cx="4795838" cy="3597275"/>
          </a:xfrm>
          <a:ln cap="flat"/>
        </p:spPr>
      </p:sp>
      <p:sp>
        <p:nvSpPr>
          <p:cNvPr id="93190" name="Rectangle 3"/>
          <p:cNvSpPr>
            <a:spLocks noGrp="1" noChangeArrowheads="1"/>
          </p:cNvSpPr>
          <p:nvPr>
            <p:ph type="body" idx="1"/>
          </p:nvPr>
        </p:nvSpPr>
        <p:spPr>
          <a:noFill/>
          <a:ln/>
        </p:spPr>
        <p:txBody>
          <a:bodyPr lIns="96821" tIns="47617" rIns="96821" bIns="47617"/>
          <a:lstStyle/>
          <a:p>
            <a:r>
              <a:rPr lang="en-US" sz="800" kern="1200" dirty="0" smtClean="0">
                <a:solidFill>
                  <a:schemeClr val="tx1"/>
                </a:solidFill>
                <a:effectLst/>
                <a:latin typeface="Arial" charset="0"/>
                <a:ea typeface="+mn-ea"/>
                <a:cs typeface="+mn-cs"/>
              </a:rPr>
              <a:t>Tiva C Series microcontrollers are supported by five different integrated development environments: Mentor graphics Mentor-Embedded, IAR systems Embedded Workbench, ARM </a:t>
            </a:r>
            <a:r>
              <a:rPr lang="en-US" sz="800" kern="1200" dirty="0" err="1" smtClean="0">
                <a:solidFill>
                  <a:schemeClr val="tx1"/>
                </a:solidFill>
                <a:effectLst/>
                <a:latin typeface="Arial" charset="0"/>
                <a:ea typeface="+mn-ea"/>
                <a:cs typeface="+mn-cs"/>
              </a:rPr>
              <a:t>Keil</a:t>
            </a:r>
            <a:r>
              <a:rPr lang="en-US" sz="800" kern="1200" dirty="0" smtClean="0">
                <a:solidFill>
                  <a:schemeClr val="tx1"/>
                </a:solidFill>
                <a:effectLst/>
                <a:latin typeface="Arial" charset="0"/>
                <a:ea typeface="+mn-ea"/>
                <a:cs typeface="+mn-cs"/>
              </a:rPr>
              <a:t> </a:t>
            </a:r>
            <a:r>
              <a:rPr lang="en-US" sz="800" kern="1200" dirty="0" err="1" smtClean="0">
                <a:solidFill>
                  <a:schemeClr val="tx1"/>
                </a:solidFill>
                <a:effectLst/>
                <a:latin typeface="Arial" charset="0"/>
                <a:ea typeface="+mn-ea"/>
                <a:cs typeface="+mn-cs"/>
              </a:rPr>
              <a:t>Microvision</a:t>
            </a:r>
            <a:r>
              <a:rPr lang="en-US" sz="800" kern="1200" dirty="0" smtClean="0">
                <a:solidFill>
                  <a:schemeClr val="tx1"/>
                </a:solidFill>
                <a:effectLst/>
                <a:latin typeface="Arial" charset="0"/>
                <a:ea typeface="+mn-ea"/>
                <a:cs typeface="+mn-cs"/>
              </a:rPr>
              <a:t>, Texas Instruments Code Composer Studio and </a:t>
            </a:r>
            <a:r>
              <a:rPr lang="en-US" sz="800" kern="1200" dirty="0" err="1" smtClean="0">
                <a:solidFill>
                  <a:schemeClr val="tx1"/>
                </a:solidFill>
                <a:effectLst/>
                <a:latin typeface="Arial" charset="0"/>
                <a:ea typeface="+mn-ea"/>
                <a:cs typeface="+mn-cs"/>
              </a:rPr>
              <a:t>Energia</a:t>
            </a:r>
            <a:r>
              <a:rPr lang="en-US" sz="800" kern="1200" dirty="0" smtClean="0">
                <a:solidFill>
                  <a:schemeClr val="tx1"/>
                </a:solidFill>
                <a:effectLst/>
                <a:latin typeface="Arial" charset="0"/>
                <a:ea typeface="+mn-ea"/>
                <a:cs typeface="+mn-cs"/>
              </a:rPr>
              <a:t>.</a:t>
            </a:r>
          </a:p>
          <a:p>
            <a:r>
              <a:rPr lang="en-US" sz="800" kern="1200" dirty="0" smtClean="0">
                <a:solidFill>
                  <a:schemeClr val="tx1"/>
                </a:solidFill>
                <a:effectLst/>
                <a:latin typeface="Arial" charset="0"/>
                <a:ea typeface="+mn-ea"/>
                <a:cs typeface="+mn-cs"/>
              </a:rPr>
              <a:t>  </a:t>
            </a:r>
          </a:p>
          <a:p>
            <a:r>
              <a:rPr lang="en-US" sz="800" kern="1200" dirty="0" smtClean="0">
                <a:solidFill>
                  <a:schemeClr val="tx1"/>
                </a:solidFill>
                <a:effectLst/>
                <a:latin typeface="Arial" charset="0"/>
                <a:ea typeface="+mn-ea"/>
                <a:cs typeface="+mn-cs"/>
              </a:rPr>
              <a:t>Each company offer different </a:t>
            </a:r>
            <a:r>
              <a:rPr lang="en-US" sz="800" kern="1200" dirty="0" err="1" smtClean="0">
                <a:solidFill>
                  <a:schemeClr val="tx1"/>
                </a:solidFill>
                <a:effectLst/>
                <a:latin typeface="Arial" charset="0"/>
                <a:ea typeface="+mn-ea"/>
                <a:cs typeface="+mn-cs"/>
              </a:rPr>
              <a:t>evaulation</a:t>
            </a:r>
            <a:r>
              <a:rPr lang="en-US" sz="800" kern="1200" dirty="0" smtClean="0">
                <a:solidFill>
                  <a:schemeClr val="tx1"/>
                </a:solidFill>
                <a:effectLst/>
                <a:latin typeface="Arial" charset="0"/>
                <a:ea typeface="+mn-ea"/>
                <a:cs typeface="+mn-cs"/>
              </a:rPr>
              <a:t> licenses.  Some are code-size limited and others are time limited. Code Composer Studio is full function, but it's onboard emulation limited.  When connected to the LaunchPad board it is fully functional and free.  Only if you connect CCS to a target board will you need to buy it.</a:t>
            </a:r>
          </a:p>
          <a:p>
            <a:r>
              <a:rPr lang="en-US" sz="800" kern="1200" dirty="0" smtClean="0">
                <a:solidFill>
                  <a:schemeClr val="tx1"/>
                </a:solidFill>
                <a:effectLst/>
                <a:latin typeface="Arial" charset="0"/>
                <a:ea typeface="+mn-ea"/>
                <a:cs typeface="+mn-cs"/>
              </a:rPr>
              <a:t>Some companies use the GNU compiler, while others use their own.  TI’s compiler has been developed in-house over many years.</a:t>
            </a:r>
          </a:p>
          <a:p>
            <a:r>
              <a:rPr lang="en-US" sz="800" kern="1200" dirty="0" smtClean="0">
                <a:solidFill>
                  <a:schemeClr val="tx1"/>
                </a:solidFill>
                <a:effectLst/>
                <a:latin typeface="Arial" charset="0"/>
                <a:ea typeface="+mn-ea"/>
                <a:cs typeface="+mn-cs"/>
              </a:rPr>
              <a:t>For the debugger and editor interface, two of the tools offer Eclipse support.  Eclipse is an open source tool that is quite popular at this time, primarily because of the many third party tools available as add-ins.</a:t>
            </a:r>
          </a:p>
          <a:p>
            <a:endParaRPr lang="en-US" sz="800" dirty="0"/>
          </a:p>
          <a:p>
            <a:r>
              <a:rPr lang="en-US" sz="800" dirty="0" smtClean="0"/>
              <a:t>The prices for u</a:t>
            </a:r>
            <a:r>
              <a:rPr lang="en-US" sz="800" kern="1200" dirty="0" smtClean="0">
                <a:solidFill>
                  <a:schemeClr val="tx1"/>
                </a:solidFill>
                <a:effectLst/>
                <a:latin typeface="Arial" charset="0"/>
                <a:ea typeface="+mn-ea"/>
                <a:cs typeface="+mn-cs"/>
              </a:rPr>
              <a:t>pgradin</a:t>
            </a:r>
            <a:r>
              <a:rPr lang="en-US" sz="800" dirty="0" smtClean="0"/>
              <a:t>g to the full versions are shown in the chart. </a:t>
            </a:r>
            <a:r>
              <a:rPr lang="en-US" sz="800" kern="1200" dirty="0" smtClean="0">
                <a:solidFill>
                  <a:schemeClr val="tx1"/>
                </a:solidFill>
                <a:effectLst/>
                <a:latin typeface="Arial" charset="0"/>
                <a:ea typeface="+mn-ea"/>
                <a:cs typeface="+mn-cs"/>
              </a:rPr>
              <a:t>Code Composer Studio is $445US for the downloaded version.  If you want the CD, it's $495US.  </a:t>
            </a:r>
          </a:p>
          <a:p>
            <a:endParaRPr lang="en-US" sz="800" dirty="0"/>
          </a:p>
          <a:p>
            <a:r>
              <a:rPr lang="en-US" sz="800" kern="1200" dirty="0" smtClean="0">
                <a:solidFill>
                  <a:schemeClr val="tx1"/>
                </a:solidFill>
                <a:effectLst/>
                <a:latin typeface="Arial" charset="0"/>
                <a:ea typeface="+mn-ea"/>
                <a:cs typeface="+mn-cs"/>
              </a:rPr>
              <a:t>Most of the companies offer JTAG debuggers, and there are also quite a few third-party debuggers </a:t>
            </a:r>
            <a:r>
              <a:rPr lang="en-US" sz="800" dirty="0" smtClean="0"/>
              <a:t>for sale as well.</a:t>
            </a:r>
            <a:endParaRPr lang="en-US" sz="80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767790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Development tools like Code Composer and evaluation products like the LaunchPad board are just a part of TI’s support ecosystem for it’s processors.</a:t>
            </a:r>
          </a:p>
          <a:p>
            <a:endParaRPr lang="en-US" dirty="0" smtClean="0"/>
          </a:p>
          <a:p>
            <a:r>
              <a:rPr lang="en-US" dirty="0" smtClean="0"/>
              <a:t>Run-time software support includes TivaWare for C Series as well as TI’s RTOS called </a:t>
            </a:r>
            <a:r>
              <a:rPr lang="en-US" dirty="0" err="1" smtClean="0"/>
              <a:t>SysBios</a:t>
            </a:r>
            <a:r>
              <a:rPr lang="en-US" dirty="0" smtClean="0"/>
              <a:t>.</a:t>
            </a:r>
          </a:p>
          <a:p>
            <a:endParaRPr lang="en-US" dirty="0"/>
          </a:p>
          <a:p>
            <a:r>
              <a:rPr lang="en-US" dirty="0" smtClean="0"/>
              <a:t>There is a rich community of support for TI’s products through the forums, e2e pages, Wikis, in-person and on-line training.</a:t>
            </a:r>
          </a:p>
          <a:p>
            <a:endParaRPr lang="en-US" dirty="0"/>
          </a:p>
        </p:txBody>
      </p:sp>
      <p:sp>
        <p:nvSpPr>
          <p:cNvPr id="4" name="Slide Number Placeholder 3"/>
          <p:cNvSpPr>
            <a:spLocks noGrp="1"/>
          </p:cNvSpPr>
          <p:nvPr>
            <p:ph type="sldNum" sz="quarter" idx="10"/>
          </p:nvPr>
        </p:nvSpPr>
        <p:spPr/>
        <p:txBody>
          <a:bodyPr/>
          <a:lstStyle/>
          <a:p>
            <a:fld id="{C938CD14-0AD5-41B8-8AE9-B30682339DCC}"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058360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three is an introduction to install</a:t>
            </a:r>
            <a:r>
              <a:rPr lang="en-US" sz="1200" kern="1200" baseline="0" dirty="0" smtClean="0">
                <a:solidFill>
                  <a:schemeClr val="tx1"/>
                </a:solidFill>
                <a:effectLst/>
                <a:latin typeface="Arial" charset="0"/>
                <a:ea typeface="+mn-ea"/>
                <a:cs typeface="+mn-cs"/>
              </a:rPr>
              <a:t> driver and software tools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14</a:t>
            </a:fld>
            <a:endParaRPr lang="en-US"/>
          </a:p>
        </p:txBody>
      </p:sp>
    </p:spTree>
    <p:extLst>
      <p:ext uri="{BB962C8B-B14F-4D97-AF65-F5344CB8AC3E}">
        <p14:creationId xmlns:p14="http://schemas.microsoft.com/office/powerpoint/2010/main" val="191556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In chapter</a:t>
            </a:r>
            <a:r>
              <a:rPr lang="en-US" sz="1200" kern="1200" baseline="0" dirty="0" smtClean="0">
                <a:solidFill>
                  <a:schemeClr val="tx1"/>
                </a:solidFill>
                <a:effectLst/>
                <a:latin typeface="Arial" charset="0"/>
                <a:ea typeface="+mn-ea"/>
                <a:cs typeface="+mn-cs"/>
              </a:rPr>
              <a:t> three</a:t>
            </a:r>
            <a:r>
              <a:rPr lang="en-US" sz="1200" kern="1200" dirty="0" smtClean="0">
                <a:solidFill>
                  <a:schemeClr val="tx1"/>
                </a:solidFill>
                <a:effectLst/>
                <a:latin typeface="Arial" charset="0"/>
                <a:ea typeface="+mn-ea"/>
                <a:cs typeface="+mn-cs"/>
              </a:rPr>
              <a:t>, you'll obtain and install all the needed hardware and software, as well as test out the pre-installed application software on the LaunchPad board.</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15</a:t>
            </a:fld>
            <a:endParaRPr lang="en-US"/>
          </a:p>
        </p:txBody>
      </p:sp>
    </p:spTree>
    <p:extLst>
      <p:ext uri="{BB962C8B-B14F-4D97-AF65-F5344CB8AC3E}">
        <p14:creationId xmlns:p14="http://schemas.microsoft.com/office/powerpoint/2010/main" val="335386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DRIVER</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16</a:t>
            </a:fld>
            <a:endParaRPr lang="en-US"/>
          </a:p>
        </p:txBody>
      </p:sp>
    </p:spTree>
    <p:extLst>
      <p:ext uri="{BB962C8B-B14F-4D97-AF65-F5344CB8AC3E}">
        <p14:creationId xmlns:p14="http://schemas.microsoft.com/office/powerpoint/2010/main" val="1735326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INSTALL</a:t>
            </a:r>
            <a:r>
              <a:rPr lang="en-US" baseline="0" dirty="0" smtClean="0"/>
              <a:t> CCS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17</a:t>
            </a:fld>
            <a:endParaRPr lang="en-US"/>
          </a:p>
        </p:txBody>
      </p:sp>
    </p:spTree>
    <p:extLst>
      <p:ext uri="{BB962C8B-B14F-4D97-AF65-F5344CB8AC3E}">
        <p14:creationId xmlns:p14="http://schemas.microsoft.com/office/powerpoint/2010/main" val="2191555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TivaWare</a:t>
            </a:r>
            <a:r>
              <a:rPr lang="en-US" baseline="0" dirty="0" smtClean="0"/>
              <a:t> Install</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18</a:t>
            </a:fld>
            <a:endParaRPr lang="en-US"/>
          </a:p>
        </p:txBody>
      </p:sp>
    </p:spTree>
    <p:extLst>
      <p:ext uri="{BB962C8B-B14F-4D97-AF65-F5344CB8AC3E}">
        <p14:creationId xmlns:p14="http://schemas.microsoft.com/office/powerpoint/2010/main" val="1881536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Workbook</a:t>
            </a:r>
            <a:r>
              <a:rPr lang="en-US" baseline="0" dirty="0" smtClean="0"/>
              <a:t> and others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19</a:t>
            </a:fld>
            <a:endParaRPr lang="en-US"/>
          </a:p>
        </p:txBody>
      </p:sp>
    </p:spTree>
    <p:extLst>
      <p:ext uri="{BB962C8B-B14F-4D97-AF65-F5344CB8AC3E}">
        <p14:creationId xmlns:p14="http://schemas.microsoft.com/office/powerpoint/2010/main" val="410930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Summary</a:t>
            </a:r>
            <a:r>
              <a:rPr lang="en-US" baseline="0" dirty="0" smtClean="0"/>
              <a:t> of seminar’s Agenda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a:t>
            </a:fld>
            <a:endParaRPr lang="en-US"/>
          </a:p>
        </p:txBody>
      </p:sp>
    </p:spTree>
    <p:extLst>
      <p:ext uri="{BB962C8B-B14F-4D97-AF65-F5344CB8AC3E}">
        <p14:creationId xmlns:p14="http://schemas.microsoft.com/office/powerpoint/2010/main" val="858898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Quickstart</a:t>
            </a:r>
            <a:r>
              <a:rPr lang="en-US" dirty="0" smtClean="0"/>
              <a:t> Application</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20</a:t>
            </a:fld>
            <a:endParaRPr lang="en-US"/>
          </a:p>
        </p:txBody>
      </p:sp>
    </p:spTree>
    <p:extLst>
      <p:ext uri="{BB962C8B-B14F-4D97-AF65-F5344CB8AC3E}">
        <p14:creationId xmlns:p14="http://schemas.microsoft.com/office/powerpoint/2010/main" val="2602541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four is an introduction to Code Composer Studio Version 5.x.  Code Composer Studio is an Integrated Development Environment, or IDE, that combines editing, debugging, and analysis tools into a single package.  It's based on the Eclipse open source development tool.  Before you can write code for the Tiva C Series device, you need to get acquainted with the tool you'll be using.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21</a:t>
            </a:fld>
            <a:endParaRPr lang="en-US"/>
          </a:p>
        </p:txBody>
      </p:sp>
    </p:spTree>
    <p:extLst>
      <p:ext uri="{BB962C8B-B14F-4D97-AF65-F5344CB8AC3E}">
        <p14:creationId xmlns:p14="http://schemas.microsoft.com/office/powerpoint/2010/main" val="2973459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a:noFill/>
        </p:spPr>
        <p:txBody>
          <a:bodyPr/>
          <a:lstStyle/>
          <a:p>
            <a:fld id="{5B1622A6-05F5-4C6B-8933-8141E79EA446}" type="slidenum">
              <a:rPr lang="en-US" smtClean="0"/>
              <a:pPr/>
              <a:t>22</a:t>
            </a:fld>
            <a:endParaRPr lang="en-US" smtClean="0"/>
          </a:p>
        </p:txBody>
      </p:sp>
      <p:sp>
        <p:nvSpPr>
          <p:cNvPr id="44035" name="Rectangle 2"/>
          <p:cNvSpPr>
            <a:spLocks noGrp="1" noRot="1" noChangeAspect="1" noChangeArrowheads="1" noTextEdit="1"/>
          </p:cNvSpPr>
          <p:nvPr>
            <p:ph type="sldImg"/>
          </p:nvPr>
        </p:nvSpPr>
        <p:spPr>
          <a:xfrm>
            <a:off x="1347788" y="727075"/>
            <a:ext cx="4783137" cy="3586163"/>
          </a:xfrm>
          <a:ln/>
        </p:spPr>
      </p:sp>
      <p:sp>
        <p:nvSpPr>
          <p:cNvPr id="44036" name="Rectangle 3"/>
          <p:cNvSpPr>
            <a:spLocks noGrp="1" noChangeArrowheads="1"/>
          </p:cNvSpPr>
          <p:nvPr>
            <p:ph type="body" idx="1"/>
          </p:nvPr>
        </p:nvSpPr>
        <p:spPr>
          <a:xfrm>
            <a:off x="731839" y="4560888"/>
            <a:ext cx="6015037" cy="4400550"/>
          </a:xfrm>
          <a:noFill/>
          <a:ln/>
        </p:spPr>
        <p:txBody>
          <a:bodyPr/>
          <a:lstStyle/>
          <a:p>
            <a:r>
              <a:rPr lang="en-US" dirty="0" smtClean="0"/>
              <a:t>Code </a:t>
            </a:r>
            <a:r>
              <a:rPr lang="en-US" dirty="0"/>
              <a:t>composer studio </a:t>
            </a:r>
            <a:r>
              <a:rPr lang="en-US" dirty="0" smtClean="0"/>
              <a:t>is an integrated development environment .  This means that it contains the tools necessary to create , compile and debug software on your design .  </a:t>
            </a:r>
          </a:p>
          <a:p>
            <a:endParaRPr lang="en-US" dirty="0"/>
          </a:p>
          <a:p>
            <a:r>
              <a:rPr lang="en-US" dirty="0" smtClean="0"/>
              <a:t>CCS is based on the open source eclipse platform and is quite flexible and expandable .</a:t>
            </a:r>
          </a:p>
          <a:p>
            <a:endParaRPr lang="en-US" dirty="0"/>
          </a:p>
          <a:p>
            <a:r>
              <a:rPr lang="en-US" dirty="0" smtClean="0"/>
              <a:t>A normal development flow would be to create C source files using the editor on the left .  These files would then be compiled to create assembly files which are then assembled into </a:t>
            </a:r>
            <a:r>
              <a:rPr lang="en-US" dirty="0" err="1" smtClean="0"/>
              <a:t>relocatable</a:t>
            </a:r>
            <a:r>
              <a:rPr lang="en-US" dirty="0" smtClean="0"/>
              <a:t> object files .  These object files, along with any libraries that you may include are linked into an output file using the guidance provided by the command file .  The command file contains a list of all memories on the part, and what types of software should be placed within them .</a:t>
            </a:r>
          </a:p>
          <a:p>
            <a:endParaRPr lang="en-US" dirty="0"/>
          </a:p>
          <a:p>
            <a:r>
              <a:rPr lang="en-US" dirty="0" smtClean="0"/>
              <a:t>Finally the debugger on the right uses the target configuration file and gel startup files to initialize and load your software onto your target device .  </a:t>
            </a:r>
          </a:p>
          <a:p>
            <a:endParaRPr lang="en-US" dirty="0"/>
          </a:p>
          <a:p>
            <a:r>
              <a:rPr lang="en-US" dirty="0" smtClean="0"/>
              <a:t>Code composer contains a simulator  On which you can test your software .  Evaluation boards like the </a:t>
            </a:r>
            <a:r>
              <a:rPr lang="en-US" dirty="0" err="1" smtClean="0"/>
              <a:t>launchpad</a:t>
            </a:r>
            <a:r>
              <a:rPr lang="en-US" dirty="0" smtClean="0"/>
              <a:t> contain their own built in emulator to connect CCS to the hardware .  For target boards that do not contain an emulator , like any normal customers design , a stand-alone emulator must be provided .  There are many available from TI and other third parties .  </a:t>
            </a:r>
          </a:p>
        </p:txBody>
      </p:sp>
    </p:spTree>
    <p:extLst>
      <p:ext uri="{BB962C8B-B14F-4D97-AF65-F5344CB8AC3E}">
        <p14:creationId xmlns:p14="http://schemas.microsoft.com/office/powerpoint/2010/main" val="757370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The target configuration file specifies the connection to your target .  This target can be this emulator , and evaluation board /emulator combination Or a stand-alone emulator connected to a target . </a:t>
            </a:r>
          </a:p>
          <a:p>
            <a:endParaRPr lang="en-US" dirty="0"/>
          </a:p>
          <a:p>
            <a:r>
              <a:rPr lang="en-US" dirty="0" smtClean="0"/>
              <a:t>The target device and the Emulator to be used must be specified .  </a:t>
            </a:r>
          </a:p>
          <a:p>
            <a:endParaRPr lang="en-US" dirty="0"/>
          </a:p>
          <a:p>
            <a:r>
              <a:rPr lang="en-US" dirty="0" smtClean="0"/>
              <a:t>If applicable , gel files can be used to initialize the hardware setup .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23</a:t>
            </a:fld>
            <a:endParaRPr lang="en-US"/>
          </a:p>
        </p:txBody>
      </p:sp>
    </p:spTree>
    <p:extLst>
      <p:ext uri="{BB962C8B-B14F-4D97-AF65-F5344CB8AC3E}">
        <p14:creationId xmlns:p14="http://schemas.microsoft.com/office/powerpoint/2010/main" val="2639380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In eclipse, designs are organized into workspaces and projects .  </a:t>
            </a:r>
          </a:p>
          <a:p>
            <a:endParaRPr lang="en-US" dirty="0"/>
          </a:p>
          <a:p>
            <a:r>
              <a:rPr lang="en-US" dirty="0" smtClean="0"/>
              <a:t>This view in code composer studio is of the project explorer window .  When you start code composer it will ask you what workspace you will be working in .  The contents of that workspace will be shown in the project explorer window .  </a:t>
            </a:r>
          </a:p>
          <a:p>
            <a:endParaRPr lang="en-US" dirty="0"/>
          </a:p>
          <a:p>
            <a:r>
              <a:rPr lang="en-US" dirty="0" smtClean="0"/>
              <a:t>You can have many projects within the workspace and open and close them at will .  The project explorer will show you the contents of the workspace and of the projects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24</a:t>
            </a:fld>
            <a:endParaRPr lang="en-US"/>
          </a:p>
        </p:txBody>
      </p:sp>
    </p:spTree>
    <p:extLst>
      <p:ext uri="{BB962C8B-B14F-4D97-AF65-F5344CB8AC3E}">
        <p14:creationId xmlns:p14="http://schemas.microsoft.com/office/powerpoint/2010/main" val="3065339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This is a conceptual view of Workspaces and projects .  Physically , both of these are merely folders on your computer .  </a:t>
            </a:r>
          </a:p>
          <a:p>
            <a:endParaRPr lang="en-US" dirty="0"/>
          </a:p>
          <a:p>
            <a:r>
              <a:rPr lang="en-US" dirty="0" smtClean="0"/>
              <a:t>The workspace folder contains code composer settings and preferences and projects that reside inside the workspace folder or that are linked from elsewhere .  When you delete a linked project using project explorer , only the link will be deleted .  When you delete a copied project using project explorer , the actual project will be deleted .  Settings made at the workspace level effect all projects in the workspace </a:t>
            </a:r>
          </a:p>
          <a:p>
            <a:endParaRPr lang="en-US" dirty="0"/>
          </a:p>
          <a:p>
            <a:r>
              <a:rPr lang="en-US" dirty="0" smtClean="0"/>
              <a:t>The project folder contains the build and tool settings for each project .  Again files can be linked to or reside in the project folder .  Deleting a linked file within the project explorer only deletes the late .  A project can contain source files , which includes code and data, header files for declarations , library files and other settings .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25</a:t>
            </a:fld>
            <a:endParaRPr lang="en-US"/>
          </a:p>
        </p:txBody>
      </p:sp>
    </p:spTree>
    <p:extLst>
      <p:ext uri="{BB962C8B-B14F-4D97-AF65-F5344CB8AC3E}">
        <p14:creationId xmlns:p14="http://schemas.microsoft.com/office/powerpoint/2010/main" val="12815120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To create a new project in code composer studio select file, new, CCS project from the menu bar .  You’ll need to define the project location .  This can be inside the workspace folder , or anywhere you like on the drive .</a:t>
            </a:r>
          </a:p>
          <a:p>
            <a:endParaRPr lang="en-US" dirty="0"/>
          </a:p>
          <a:p>
            <a:r>
              <a:rPr lang="en-US" dirty="0" smtClean="0"/>
              <a:t>You then need to specify the connection to the target and the device that will be used .  This information is used to create the target configuration file .</a:t>
            </a:r>
          </a:p>
          <a:p>
            <a:endParaRPr lang="en-US" dirty="0"/>
          </a:p>
          <a:p>
            <a:r>
              <a:rPr lang="en-US" dirty="0" smtClean="0"/>
              <a:t>You can select from a number of project templates ; empty ones , empty but with a main template , an assembly project , a bios project  and other example templates .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26</a:t>
            </a:fld>
            <a:endParaRPr lang="en-US"/>
          </a:p>
        </p:txBody>
      </p:sp>
    </p:spTree>
    <p:extLst>
      <p:ext uri="{BB962C8B-B14F-4D97-AF65-F5344CB8AC3E}">
        <p14:creationId xmlns:p14="http://schemas.microsoft.com/office/powerpoint/2010/main" val="3641228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a:t>When you add files to your projects </a:t>
            </a:r>
            <a:r>
              <a:rPr lang="en-US" dirty="0" smtClean="0"/>
              <a:t>, you can either copy or link them .  Source files are typically copied , while library files are typically linked or referenced.  </a:t>
            </a:r>
          </a:p>
          <a:p>
            <a:endParaRPr lang="en-US" dirty="0"/>
          </a:p>
          <a:p>
            <a:r>
              <a:rPr lang="en-US" dirty="0" smtClean="0"/>
              <a:t>To add a file to your project just for I click on the project name and select add files .  You can then select the file or files that you want to add to the project .  In the final step you decide whether a not to copy or link to the files .  Copying will simply copy the file from its original location to the project folder .  Linking references of source file in its original folder .  You can select the link type whether relative to the project workspace or so on.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27</a:t>
            </a:fld>
            <a:endParaRPr lang="en-US"/>
          </a:p>
        </p:txBody>
      </p:sp>
    </p:spTree>
    <p:extLst>
      <p:ext uri="{BB962C8B-B14F-4D97-AF65-F5344CB8AC3E}">
        <p14:creationId xmlns:p14="http://schemas.microsoft.com/office/powerpoint/2010/main" val="3458926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important to make your projects portable .  Portable projects simplify the sharing of your work with colleagues or support staff .  It makes it easier to relocate your project , if desired and when software libraries are updated , it is a simple change to link to them .</a:t>
            </a:r>
          </a:p>
          <a:p>
            <a:endParaRPr lang="en-US" dirty="0"/>
          </a:p>
          <a:p>
            <a:r>
              <a:rPr lang="en-US" dirty="0" smtClean="0"/>
              <a:t>In the top figure , you can see that copied files are not a problem since they will move along with the project folder .  Link files on the other hand may be an issue since they are located outside the project folder and are referenced by either an absolute or relative paths .  </a:t>
            </a:r>
          </a:p>
          <a:p>
            <a:endParaRPr lang="en-US" dirty="0"/>
          </a:p>
          <a:p>
            <a:r>
              <a:rPr lang="en-US" dirty="0" smtClean="0"/>
              <a:t>Note the path variable in the bottom figure for the relative paths, this is specified for every linked file .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28</a:t>
            </a:fld>
            <a:endParaRPr lang="en-US"/>
          </a:p>
        </p:txBody>
      </p:sp>
    </p:spTree>
    <p:extLst>
      <p:ext uri="{BB962C8B-B14F-4D97-AF65-F5344CB8AC3E}">
        <p14:creationId xmlns:p14="http://schemas.microsoft.com/office/powerpoint/2010/main" val="4195398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different kinds of variables are used </a:t>
            </a:r>
            <a:r>
              <a:rPr lang="en-US" dirty="0" smtClean="0"/>
              <a:t>; path and build .</a:t>
            </a:r>
          </a:p>
          <a:p>
            <a:endParaRPr lang="en-US" dirty="0"/>
          </a:p>
          <a:p>
            <a:r>
              <a:rPr lang="en-US" dirty="0" smtClean="0"/>
              <a:t>Path variables are used by CCS to store the base path for relative linked files .  So the PROJECT_L OC Variable is set to the location of your project and can be used as a reference point for any other relative paths .</a:t>
            </a:r>
          </a:p>
          <a:p>
            <a:endParaRPr lang="en-US" dirty="0"/>
          </a:p>
          <a:p>
            <a:r>
              <a:rPr lang="en-US" dirty="0" smtClean="0"/>
              <a:t>Build variables are used by CCS the store the base path for build libraries or files .  CG_TOOL_ROOT is set to the path for the code generation tools which are the compiler and the linker. This is used to find your header files and any other object libraries.</a:t>
            </a:r>
          </a:p>
          <a:p>
            <a:endParaRPr lang="en-US" dirty="0"/>
          </a:p>
          <a:p>
            <a:r>
              <a:rPr lang="en-US" dirty="0" smtClean="0"/>
              <a:t>These two variables are automatically defined when you create a new project and when you install code composer with the build tools .</a:t>
            </a:r>
          </a:p>
          <a:p>
            <a:endParaRPr lang="en-US" dirty="0"/>
          </a:p>
          <a:p>
            <a:r>
              <a:rPr lang="en-US" dirty="0" smtClean="0"/>
              <a:t>TivaWare and any additional support libraries will require you to create some new variables yourself .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29</a:t>
            </a:fld>
            <a:endParaRPr lang="en-US"/>
          </a:p>
        </p:txBody>
      </p:sp>
    </p:spTree>
    <p:extLst>
      <p:ext uri="{BB962C8B-B14F-4D97-AF65-F5344CB8AC3E}">
        <p14:creationId xmlns:p14="http://schemas.microsoft.com/office/powerpoint/2010/main" val="786560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TM4C123GXL LaunchPad board has some impressive features for a small price.  The onboard processor is a Texas Instruments Tiva C Series TM4C123GH6PM microcontroller.  It's a member of the ARM Cortex M4F family with 64 pins and has a top speed of 80 megahertz.  The LaunchPad has two USB ports, one at the top for emulation and one of the left side as a OTG/Host and Device user port.  The board can be powered through either port using the power switch in the upper left. </a:t>
            </a:r>
          </a:p>
          <a:p>
            <a:r>
              <a:rPr lang="en-US" sz="1200" kern="1200" dirty="0" smtClean="0">
                <a:solidFill>
                  <a:schemeClr val="tx1"/>
                </a:solidFill>
                <a:effectLst/>
                <a:latin typeface="Arial" charset="0"/>
                <a:ea typeface="+mn-ea"/>
                <a:cs typeface="+mn-cs"/>
              </a:rPr>
              <a:t>There are two user push buttons at the bottom of the board.  The one on the right is also connected to the wake pin on the microcontroller that will wake it from hibernation mode.  A reset button is provided in the emulator area of the board in the upper right. </a:t>
            </a:r>
          </a:p>
          <a:p>
            <a:r>
              <a:rPr lang="en-US" sz="1200" kern="1200" dirty="0" smtClean="0">
                <a:solidFill>
                  <a:schemeClr val="tx1"/>
                </a:solidFill>
                <a:effectLst/>
                <a:latin typeface="Arial" charset="0"/>
                <a:ea typeface="+mn-ea"/>
                <a:cs typeface="+mn-cs"/>
              </a:rPr>
              <a:t>Just below the reset button is a tricolor LED that combines the red, green, and blue LEDs into a single package.  To the right of the device USB port are two test points where you can measure the current draw of the microcontroller.  They are connected by a jumper.</a:t>
            </a:r>
          </a:p>
          <a:p>
            <a:r>
              <a:rPr lang="en-US" sz="1200" kern="1200" dirty="0" smtClean="0">
                <a:solidFill>
                  <a:schemeClr val="tx1"/>
                </a:solidFill>
                <a:effectLst/>
                <a:latin typeface="Arial" charset="0"/>
                <a:ea typeface="+mn-ea"/>
                <a:cs typeface="+mn-cs"/>
              </a:rPr>
              <a:t>There are two crystals on the board, a 16MHz one that drives the main oscillator and a 32,768-hertz one that drives the real-time clock oscillator.  Since many computer USB ports can deviate significantly from 3.3 volts, an onboard voltage regulator is provided.</a:t>
            </a:r>
          </a:p>
          <a:p>
            <a:r>
              <a:rPr lang="en-US" sz="1200" kern="1200" dirty="0" smtClean="0">
                <a:solidFill>
                  <a:schemeClr val="tx1"/>
                </a:solidFill>
                <a:effectLst/>
                <a:latin typeface="Arial" charset="0"/>
                <a:ea typeface="+mn-ea"/>
                <a:cs typeface="+mn-cs"/>
              </a:rPr>
              <a:t>Expandability is an important aspect of all TI's LaunchPad boards.  The Tiva LaunchPad features the booster pack XL pin out, which offers additional signals while still supporting existing booster packs.  </a:t>
            </a:r>
          </a:p>
          <a:p>
            <a:r>
              <a:rPr lang="en-US" sz="1200" kern="1200" dirty="0" smtClean="0">
                <a:solidFill>
                  <a:schemeClr val="tx1"/>
                </a:solidFill>
                <a:effectLst/>
                <a:latin typeface="Arial" charset="0"/>
                <a:ea typeface="+mn-ea"/>
                <a:cs typeface="+mn-cs"/>
              </a:rPr>
              <a:t>All Tiva C Series devices offer support for multiple integrated development environments or IDEs.  Mentor graphics, mentor-embedded, source recode bench, IAR systems embedded workbench, ARM, </a:t>
            </a:r>
            <a:r>
              <a:rPr lang="en-US" sz="1200" kern="1200" dirty="0" err="1" smtClean="0">
                <a:solidFill>
                  <a:schemeClr val="tx1"/>
                </a:solidFill>
                <a:effectLst/>
                <a:latin typeface="Arial" charset="0"/>
                <a:ea typeface="+mn-ea"/>
                <a:cs typeface="+mn-cs"/>
              </a:rPr>
              <a:t>Keil</a:t>
            </a:r>
            <a:r>
              <a:rPr lang="en-US" sz="1200" kern="1200" dirty="0" smtClean="0">
                <a:solidFill>
                  <a:schemeClr val="tx1"/>
                </a:solidFill>
                <a:effectLst/>
                <a:latin typeface="Arial" charset="0"/>
                <a:ea typeface="+mn-ea"/>
                <a:cs typeface="+mn-cs"/>
              </a:rPr>
              <a:t> </a:t>
            </a:r>
            <a:r>
              <a:rPr lang="en-US" sz="1200" kern="1200" dirty="0" err="1" smtClean="0">
                <a:solidFill>
                  <a:schemeClr val="tx1"/>
                </a:solidFill>
                <a:effectLst/>
                <a:latin typeface="Arial" charset="0"/>
                <a:ea typeface="+mn-ea"/>
                <a:cs typeface="+mn-cs"/>
              </a:rPr>
              <a:t>Microvision</a:t>
            </a:r>
            <a:r>
              <a:rPr lang="en-US" sz="1200" kern="1200" dirty="0" smtClean="0">
                <a:solidFill>
                  <a:schemeClr val="tx1"/>
                </a:solidFill>
                <a:effectLst/>
                <a:latin typeface="Arial" charset="0"/>
                <a:ea typeface="+mn-ea"/>
                <a:cs typeface="+mn-cs"/>
              </a:rPr>
              <a:t> IDE, and Texas Instruments Code Composer Student are all supported.  Code Composer Studio, or CCS, will be our tool of choice in this workshop.</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a:t>
            </a:fld>
            <a:endParaRPr lang="en-US"/>
          </a:p>
        </p:txBody>
      </p:sp>
    </p:spTree>
    <p:extLst>
      <p:ext uri="{BB962C8B-B14F-4D97-AF65-F5344CB8AC3E}">
        <p14:creationId xmlns:p14="http://schemas.microsoft.com/office/powerpoint/2010/main" val="3359668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could use the pre-defined variables to link all of your resources and this will create an almost portable project. Since the links in your projects are relative to these locations , if you move or copy your project you will have to put them at the same folder level in the file system .  Defining a link and build variable for the TivaWare location will give us a relative path that does not depend on the location of the project .  This is more portable .  Also when the next version of TivaWare arrives , we only need to change these variables which is easier than creating new relative links .</a:t>
            </a:r>
          </a:p>
          <a:p>
            <a:endParaRPr lang="en-US" dirty="0"/>
          </a:p>
          <a:p>
            <a:r>
              <a:rPr lang="en-US" dirty="0" smtClean="0"/>
              <a:t>On the CCS menu bar under project, properties expand the resource category and click on linked resources .  You’ll see a tab for path variables , click new and add your new path variable .Again in the properties click on the build a category and then click on the variables tab.   Click new, to add a new build variable .  </a:t>
            </a:r>
          </a:p>
          <a:p>
            <a:endParaRPr lang="en-US" dirty="0"/>
          </a:p>
          <a:p>
            <a:r>
              <a:rPr lang="en-US" dirty="0" smtClean="0"/>
              <a:t>In the lab, we’ll add a path variable and build variable called TIVAWARE_INSTALL that will point to the latest TivaWare release.</a:t>
            </a:r>
          </a:p>
          <a:p>
            <a:r>
              <a:rPr lang="en-US" dirty="0"/>
              <a:t>Note that you can defined variables to be part of your project </a:t>
            </a:r>
            <a:r>
              <a:rPr lang="en-US" dirty="0" smtClean="0"/>
              <a:t>, or you can define variables that will be part of your workspace and be a part of all projects within it .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30</a:t>
            </a:fld>
            <a:endParaRPr lang="en-US"/>
          </a:p>
        </p:txBody>
      </p:sp>
    </p:spTree>
    <p:extLst>
      <p:ext uri="{BB962C8B-B14F-4D97-AF65-F5344CB8AC3E}">
        <p14:creationId xmlns:p14="http://schemas.microsoft.com/office/powerpoint/2010/main" val="13286106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Code </a:t>
            </a:r>
            <a:r>
              <a:rPr lang="en-US" dirty="0"/>
              <a:t>C</a:t>
            </a:r>
            <a:r>
              <a:rPr lang="en-US" dirty="0" smtClean="0"/>
              <a:t>omposer has two pre-defined build configurations ; debug and release .  </a:t>
            </a:r>
          </a:p>
          <a:p>
            <a:endParaRPr lang="en-US" dirty="0"/>
          </a:p>
          <a:p>
            <a:r>
              <a:rPr lang="en-US" dirty="0" smtClean="0"/>
              <a:t>The Debug Configuration is great for, as the name implies , debugging .  It includes the symbol tables and no optimization .  </a:t>
            </a:r>
          </a:p>
          <a:p>
            <a:endParaRPr lang="en-US" dirty="0"/>
          </a:p>
          <a:p>
            <a:r>
              <a:rPr lang="en-US" dirty="0" smtClean="0"/>
              <a:t>The release configuration Is better for performance , but contains no simple tables and the code has been optimized .  This can make debugging difficult or impossible .  </a:t>
            </a:r>
          </a:p>
          <a:p>
            <a:endParaRPr lang="en-US" dirty="0"/>
          </a:p>
          <a:p>
            <a:r>
              <a:rPr lang="en-US" dirty="0" smtClean="0"/>
              <a:t>You can create your own custom build configurations by right-clicking on the project and selecting properties .  Then click processor options or any of the other categories that you want to change .  </a:t>
            </a:r>
            <a:endParaRPr lang="en-US" dirty="0"/>
          </a:p>
        </p:txBody>
      </p:sp>
      <p:sp>
        <p:nvSpPr>
          <p:cNvPr id="4" name="Slide Number Placeholder 3"/>
          <p:cNvSpPr>
            <a:spLocks noGrp="1"/>
          </p:cNvSpPr>
          <p:nvPr>
            <p:ph type="sldNum" sz="quarter" idx="10"/>
          </p:nvPr>
        </p:nvSpPr>
        <p:spPr/>
        <p:txBody>
          <a:bodyPr/>
          <a:lstStyle/>
          <a:p>
            <a:pPr>
              <a:defRPr/>
            </a:pPr>
            <a:fld id="{5A761D51-D98D-4346-847F-25AD1FFA198A}" type="slidenum">
              <a:rPr lang="en-US" smtClean="0"/>
              <a:pPr>
                <a:defRPr/>
              </a:pPr>
              <a:t>31</a:t>
            </a:fld>
            <a:endParaRPr lang="en-US"/>
          </a:p>
        </p:txBody>
      </p:sp>
    </p:spTree>
    <p:extLst>
      <p:ext uri="{BB962C8B-B14F-4D97-AF65-F5344CB8AC3E}">
        <p14:creationId xmlns:p14="http://schemas.microsoft.com/office/powerpoint/2010/main" val="4096154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There are a wide variety of options for licensing code composer studio .  Licenses can be node locked, floating or time based .  All versions , whether full , boards specific or free use the same image , they are simply licensed differently .  Updates to co composer are readily available online .</a:t>
            </a:r>
          </a:p>
          <a:p>
            <a:endParaRPr lang="en-US" dirty="0"/>
          </a:p>
          <a:p>
            <a:r>
              <a:rPr lang="en-US" dirty="0" smtClean="0"/>
              <a:t>The platinum evaluation tools are bundled are available for a free 90 day evaluation period.  You can purchase a node locked license for either $445US for the download or $495US for the CD.  The annual maintenance fee is $99US. The floating license is $795US with a $159US annual Maintenance fee .</a:t>
            </a:r>
          </a:p>
          <a:p>
            <a:endParaRPr lang="en-US" dirty="0"/>
          </a:p>
          <a:p>
            <a:r>
              <a:rPr lang="en-US" dirty="0" smtClean="0"/>
              <a:t>The MSP430 16K code limited license is free .  </a:t>
            </a:r>
          </a:p>
          <a:p>
            <a:endParaRPr lang="en-US" dirty="0"/>
          </a:p>
          <a:p>
            <a:r>
              <a:rPr lang="en-US" dirty="0" smtClean="0"/>
              <a:t>Remember that code composer is free and fully functional when connected to the TM4C123G </a:t>
            </a:r>
            <a:r>
              <a:rPr lang="en-US" dirty="0" err="1" smtClean="0"/>
              <a:t>launchpad</a:t>
            </a:r>
            <a:r>
              <a:rPr lang="en-US" dirty="0" smtClean="0"/>
              <a:t> board .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32</a:t>
            </a:fld>
            <a:endParaRPr lang="en-US"/>
          </a:p>
        </p:txBody>
      </p:sp>
    </p:spTree>
    <p:extLst>
      <p:ext uri="{BB962C8B-B14F-4D97-AF65-F5344CB8AC3E}">
        <p14:creationId xmlns:p14="http://schemas.microsoft.com/office/powerpoint/2010/main" val="40978460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6825" y="727075"/>
            <a:ext cx="4781550" cy="3586163"/>
          </a:xfrm>
        </p:spPr>
      </p:sp>
      <p:sp>
        <p:nvSpPr>
          <p:cNvPr id="3" name="Notes Placeholder 2"/>
          <p:cNvSpPr>
            <a:spLocks noGrp="1"/>
          </p:cNvSpPr>
          <p:nvPr>
            <p:ph type="body" idx="1"/>
          </p:nvPr>
        </p:nvSpPr>
        <p:spPr/>
        <p:txBody>
          <a:bodyPr/>
          <a:lstStyle/>
          <a:p>
            <a:r>
              <a:rPr lang="en-US" dirty="0" smtClean="0"/>
              <a:t>For additional training on code composer studio look to the menu bar for tutorials and the Wiki page shown for more detailed training .  In this workshop we will barely scratch the surface of code composer’s abilities .</a:t>
            </a:r>
            <a:endParaRPr lang="en-US" dirty="0"/>
          </a:p>
        </p:txBody>
      </p:sp>
      <p:sp>
        <p:nvSpPr>
          <p:cNvPr id="4" name="Slide Number Placeholder 3"/>
          <p:cNvSpPr>
            <a:spLocks noGrp="1"/>
          </p:cNvSpPr>
          <p:nvPr>
            <p:ph type="sldNum" sz="quarter" idx="10"/>
          </p:nvPr>
        </p:nvSpPr>
        <p:spPr/>
        <p:txBody>
          <a:bodyPr/>
          <a:lstStyle/>
          <a:p>
            <a:fld id="{A5ED9698-1C79-470C-A5DB-EC64235BE40D}" type="slidenum">
              <a:rPr lang="en-US" smtClean="0"/>
              <a:pPr/>
              <a:t>33</a:t>
            </a:fld>
            <a:endParaRPr lang="en-US"/>
          </a:p>
        </p:txBody>
      </p:sp>
    </p:spTree>
    <p:extLst>
      <p:ext uri="{BB962C8B-B14F-4D97-AF65-F5344CB8AC3E}">
        <p14:creationId xmlns:p14="http://schemas.microsoft.com/office/powerpoint/2010/main" val="1266727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five is an introduction to LM flash programmer</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34</a:t>
            </a:fld>
            <a:endParaRPr lang="en-US"/>
          </a:p>
        </p:txBody>
      </p:sp>
    </p:spTree>
    <p:extLst>
      <p:ext uri="{BB962C8B-B14F-4D97-AF65-F5344CB8AC3E}">
        <p14:creationId xmlns:p14="http://schemas.microsoft.com/office/powerpoint/2010/main" val="6371858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35</a:t>
            </a:fld>
            <a:endParaRPr lang="en-US"/>
          </a:p>
        </p:txBody>
      </p:sp>
    </p:spTree>
    <p:extLst>
      <p:ext uri="{BB962C8B-B14F-4D97-AF65-F5344CB8AC3E}">
        <p14:creationId xmlns:p14="http://schemas.microsoft.com/office/powerpoint/2010/main" val="1560954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two is an introduction to </a:t>
            </a:r>
            <a:r>
              <a:rPr lang="en-US" sz="1200" kern="1200" dirty="0" err="1" smtClean="0">
                <a:solidFill>
                  <a:schemeClr val="tx1"/>
                </a:solidFill>
                <a:effectLst/>
                <a:latin typeface="Arial" charset="0"/>
                <a:ea typeface="+mn-ea"/>
                <a:cs typeface="+mn-cs"/>
              </a:rPr>
              <a:t>TiwaWare</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36</a:t>
            </a:fld>
            <a:endParaRPr lang="en-US"/>
          </a:p>
        </p:txBody>
      </p:sp>
    </p:spTree>
    <p:extLst>
      <p:ext uri="{BB962C8B-B14F-4D97-AF65-F5344CB8AC3E}">
        <p14:creationId xmlns:p14="http://schemas.microsoft.com/office/powerpoint/2010/main" val="28143090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FD6323D3-69F8-4ACF-BAF4-C969188D9303}" type="slidenum">
              <a:rPr lang="en-US" sz="1300"/>
              <a:pPr algn="r" defTabSz="956543" eaLnBrk="1" hangingPunct="1">
                <a:lnSpc>
                  <a:spcPct val="100000"/>
                </a:lnSpc>
                <a:spcBef>
                  <a:spcPct val="0"/>
                </a:spcBef>
              </a:pPr>
              <a:t>37</a:t>
            </a:fld>
            <a:endParaRPr lang="en-US" sz="1300" dirty="0"/>
          </a:p>
        </p:txBody>
      </p:sp>
      <p:sp>
        <p:nvSpPr>
          <p:cNvPr id="96259"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246C83F6-94C8-493A-9E37-C8C49A2BB728}" type="slidenum">
              <a:rPr lang="en-US" sz="1300"/>
              <a:pPr algn="r" defTabSz="956543" eaLnBrk="1" hangingPunct="1">
                <a:lnSpc>
                  <a:spcPct val="100000"/>
                </a:lnSpc>
                <a:spcBef>
                  <a:spcPct val="0"/>
                </a:spcBef>
              </a:pPr>
              <a:t>37</a:t>
            </a:fld>
            <a:endParaRPr lang="en-US" sz="1300" dirty="0"/>
          </a:p>
        </p:txBody>
      </p:sp>
      <p:sp>
        <p:nvSpPr>
          <p:cNvPr id="96260"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D6DAED81-DA57-4038-A367-318BA59F583C}" type="slidenum">
              <a:rPr lang="en-US" altLang="en-US" sz="1200">
                <a:latin typeface="Times" pitchFamily="18" charset="0"/>
              </a:rPr>
              <a:pPr algn="r" defTabSz="963256" eaLnBrk="1" hangingPunct="1">
                <a:lnSpc>
                  <a:spcPct val="100000"/>
                </a:lnSpc>
                <a:spcBef>
                  <a:spcPct val="0"/>
                </a:spcBef>
              </a:pPr>
              <a:t>37</a:t>
            </a:fld>
            <a:endParaRPr lang="en-US" altLang="en-US" sz="1200" dirty="0">
              <a:latin typeface="Times" pitchFamily="18" charset="0"/>
            </a:endParaRPr>
          </a:p>
        </p:txBody>
      </p:sp>
      <p:sp>
        <p:nvSpPr>
          <p:cNvPr id="96261" name="Rectangle 2"/>
          <p:cNvSpPr>
            <a:spLocks noGrp="1" noRot="1" noChangeAspect="1" noChangeArrowheads="1" noTextEdit="1"/>
          </p:cNvSpPr>
          <p:nvPr>
            <p:ph type="sldImg"/>
          </p:nvPr>
        </p:nvSpPr>
        <p:spPr>
          <a:xfrm>
            <a:off x="1257300" y="720725"/>
            <a:ext cx="4800600" cy="3600450"/>
          </a:xfrm>
          <a:ln/>
        </p:spPr>
      </p:sp>
      <p:sp>
        <p:nvSpPr>
          <p:cNvPr id="96262" name="Rectangle 3"/>
          <p:cNvSpPr>
            <a:spLocks noGrp="1" noChangeArrowheads="1"/>
          </p:cNvSpPr>
          <p:nvPr>
            <p:ph type="body" idx="1"/>
          </p:nvPr>
        </p:nvSpPr>
        <p:spPr>
          <a:noFill/>
          <a:ln/>
        </p:spPr>
        <p:txBody>
          <a:bodyPr lIns="96625" tIns="48314" rIns="96625" bIns="48314"/>
          <a:lstStyle/>
          <a:p>
            <a:r>
              <a:rPr lang="en-US" sz="1200" kern="1200" dirty="0" smtClean="0">
                <a:solidFill>
                  <a:schemeClr val="tx1"/>
                </a:solidFill>
                <a:effectLst/>
                <a:latin typeface="Arial" charset="0"/>
                <a:ea typeface="+mn-ea"/>
                <a:cs typeface="+mn-cs"/>
              </a:rPr>
              <a:t>TivaWare for C Series is a license and royalty-free set of code for TI Cortex M devices.  It includes the peripheral driver library, USB stacks, Ethernet stacks, Graphics library, Sensor library , extensive examples and some additional features. </a:t>
            </a:r>
            <a:r>
              <a:rPr lang="en-US" dirty="0"/>
              <a:t>The libraries </a:t>
            </a:r>
            <a:r>
              <a:rPr lang="en-US" dirty="0" smtClean="0"/>
              <a:t>are </a:t>
            </a:r>
            <a:r>
              <a:rPr lang="en-US" dirty="0"/>
              <a:t>available as object </a:t>
            </a:r>
            <a:r>
              <a:rPr lang="en-US" dirty="0" smtClean="0"/>
              <a:t>and source code.</a:t>
            </a:r>
            <a:br>
              <a:rPr lang="en-US" dirty="0" smtClean="0"/>
            </a:br>
            <a:r>
              <a:rPr lang="en-US" dirty="0" smtClean="0"/>
              <a:t> </a:t>
            </a: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dirty="0"/>
              <a:t>T</a:t>
            </a:r>
            <a:r>
              <a:rPr lang="en-US" sz="1200" kern="1200" dirty="0" smtClean="0">
                <a:solidFill>
                  <a:schemeClr val="tx1"/>
                </a:solidFill>
                <a:effectLst/>
                <a:latin typeface="Arial" charset="0"/>
                <a:ea typeface="+mn-ea"/>
                <a:cs typeface="+mn-cs"/>
              </a:rPr>
              <a:t>he peripheral driver library is a high-level, API interface to the complete peripheral set. The source code also demonstrates good programming practices should you need to program registers directly.  The peripheral driver library is programmed into the on chip ROM of all Tiva C Series </a:t>
            </a:r>
            <a:r>
              <a:rPr lang="en-US" dirty="0"/>
              <a:t>devices.</a:t>
            </a:r>
            <a:br>
              <a:rPr lang="en-US" dirty="0"/>
            </a:br>
            <a:r>
              <a:rPr lang="en-US" dirty="0"/>
              <a:t/>
            </a:r>
            <a:br>
              <a:rPr lang="en-US" dirty="0"/>
            </a:br>
            <a:r>
              <a:rPr lang="en-US" dirty="0"/>
              <a:t>Tiva C Series devices are USB device and embedded host compliant. Device, host, on-the-go, and Windows side examples are available.  TI </a:t>
            </a:r>
            <a:r>
              <a:rPr lang="en-US" dirty="0" smtClean="0"/>
              <a:t>has </a:t>
            </a:r>
            <a:r>
              <a:rPr lang="en-US" dirty="0"/>
              <a:t>a free vendor ID-product ID sharing program </a:t>
            </a:r>
            <a:r>
              <a:rPr lang="en-US" dirty="0" smtClean="0"/>
              <a:t>should you wish to use it. </a:t>
            </a:r>
            <a:br>
              <a:rPr lang="en-US" dirty="0" smtClean="0"/>
            </a:br>
            <a:r>
              <a:rPr lang="en-US" dirty="0" smtClean="0"/>
              <a:t/>
            </a:r>
            <a:br>
              <a:rPr lang="en-US" dirty="0" smtClean="0"/>
            </a:br>
            <a:r>
              <a:rPr lang="en-US" dirty="0" smtClean="0"/>
              <a:t>Ethernet is supported with lightweight </a:t>
            </a:r>
            <a:r>
              <a:rPr lang="en-US" dirty="0"/>
              <a:t>IP and micro IP open source </a:t>
            </a:r>
            <a:r>
              <a:rPr lang="en-US" dirty="0" smtClean="0"/>
              <a:t>stacks. Both stacks have been modified to support the IEEE-1588 </a:t>
            </a:r>
            <a:r>
              <a:rPr lang="en-US" dirty="0"/>
              <a:t>precision time </a:t>
            </a:r>
            <a:r>
              <a:rPr lang="en-US" dirty="0" smtClean="0"/>
              <a:t>protocol. </a:t>
            </a:r>
            <a:br>
              <a:rPr lang="en-US" dirty="0" smtClean="0"/>
            </a:br>
            <a:endParaRPr lang="en-US" dirty="0" smtClean="0"/>
          </a:p>
          <a:p>
            <a:r>
              <a:rPr lang="en-US" dirty="0"/>
              <a:t>The graphics library includes primitives for drawing shapes, text and images on the screen and widgets to tie touch-screen buttons to in-program actions.  </a:t>
            </a:r>
            <a:r>
              <a:rPr lang="en-US" dirty="0" smtClean="0"/>
              <a:t>The library </a:t>
            </a:r>
            <a:r>
              <a:rPr lang="en-US" dirty="0"/>
              <a:t>has153 fonts plus Asian and Cyrillic support . Also included are graphics utility tools for converting files and making customized button graphics</a:t>
            </a:r>
            <a:r>
              <a:rPr lang="en-US" dirty="0" smtClean="0"/>
              <a:t>.</a:t>
            </a:r>
            <a:br>
              <a:rPr lang="en-US" dirty="0" smtClean="0"/>
            </a:br>
            <a:r>
              <a:rPr lang="en-US" dirty="0" smtClean="0"/>
              <a:t/>
            </a:r>
            <a:br>
              <a:rPr lang="en-US" dirty="0" smtClean="0"/>
            </a:br>
            <a:r>
              <a:rPr lang="en-US" dirty="0" smtClean="0"/>
              <a:t>The sensor library includes drivers for I</a:t>
            </a:r>
            <a:r>
              <a:rPr lang="en-US" baseline="30000" dirty="0" smtClean="0"/>
              <a:t>2</a:t>
            </a:r>
            <a:r>
              <a:rPr lang="en-US" dirty="0" smtClean="0"/>
              <a:t>C and the sensors that you’ll find on the SensorHub </a:t>
            </a:r>
            <a:r>
              <a:rPr lang="en-US" dirty="0" err="1" smtClean="0"/>
              <a:t>boosterpack</a:t>
            </a:r>
            <a:r>
              <a:rPr lang="en-US" dirty="0" smtClean="0"/>
              <a:t>. Examples and a set of common routines for sensor operation are also included.</a:t>
            </a:r>
            <a:br>
              <a:rPr lang="en-US" dirty="0" smtClean="0"/>
            </a:br>
            <a:r>
              <a:rPr lang="en-US" dirty="0" smtClean="0"/>
              <a:t/>
            </a:r>
            <a:br>
              <a:rPr lang="en-US" dirty="0" smtClean="0"/>
            </a:br>
            <a:r>
              <a:rPr lang="en-US" dirty="0" smtClean="0"/>
              <a:t>In the extras category </a:t>
            </a:r>
            <a:r>
              <a:rPr lang="en-US" dirty="0"/>
              <a:t>w</a:t>
            </a:r>
            <a:r>
              <a:rPr lang="en-US" dirty="0" smtClean="0"/>
              <a:t>e </a:t>
            </a:r>
            <a:r>
              <a:rPr lang="en-US" dirty="0"/>
              <a:t>have the simplicity wireless </a:t>
            </a:r>
            <a:r>
              <a:rPr lang="en-US" dirty="0" smtClean="0"/>
              <a:t>protocol, </a:t>
            </a:r>
            <a:r>
              <a:rPr lang="en-US" dirty="0"/>
              <a:t>IQ math examples, boot loaders, and additional Windows side </a:t>
            </a:r>
            <a:r>
              <a:rPr lang="en-US" dirty="0" smtClean="0"/>
              <a:t>examples.</a:t>
            </a:r>
            <a:br>
              <a:rPr lang="en-US" dirty="0" smtClean="0"/>
            </a:br>
            <a:r>
              <a:rPr lang="en-US" dirty="0" smtClean="0"/>
              <a:t/>
            </a:r>
            <a:br>
              <a:rPr lang="en-US" dirty="0" smtClean="0"/>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endParaRPr lang="en-US" dirty="0" smtClean="0"/>
          </a:p>
        </p:txBody>
      </p:sp>
    </p:spTree>
    <p:extLst>
      <p:ext uri="{BB962C8B-B14F-4D97-AF65-F5344CB8AC3E}">
        <p14:creationId xmlns:p14="http://schemas.microsoft.com/office/powerpoint/2010/main" val="38597761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176E6F21-ED9F-4073-84DA-C2EC5C0A2626}" type="slidenum">
              <a:rPr lang="en-US" sz="1300"/>
              <a:pPr algn="r" defTabSz="956543" eaLnBrk="1" hangingPunct="1">
                <a:lnSpc>
                  <a:spcPct val="100000"/>
                </a:lnSpc>
                <a:spcBef>
                  <a:spcPct val="0"/>
                </a:spcBef>
              </a:pPr>
              <a:t>38</a:t>
            </a:fld>
            <a:endParaRPr lang="en-US" sz="1300" dirty="0"/>
          </a:p>
        </p:txBody>
      </p:sp>
      <p:sp>
        <p:nvSpPr>
          <p:cNvPr id="100355" name="Rectangle 7"/>
          <p:cNvSpPr txBox="1">
            <a:spLocks noGrp="1" noChangeArrowheads="1"/>
          </p:cNvSpPr>
          <p:nvPr/>
        </p:nvSpPr>
        <p:spPr bwMode="auto">
          <a:xfrm>
            <a:off x="4143587" y="9119474"/>
            <a:ext cx="3169920" cy="480060"/>
          </a:xfrm>
          <a:prstGeom prst="rect">
            <a:avLst/>
          </a:prstGeom>
          <a:noFill/>
          <a:ln w="9525">
            <a:noFill/>
            <a:miter lim="800000"/>
            <a:headEnd/>
            <a:tailEnd/>
          </a:ln>
        </p:spPr>
        <p:txBody>
          <a:bodyPr lIns="95732" tIns="47867" rIns="95732" bIns="47867" anchor="b"/>
          <a:lstStyle/>
          <a:p>
            <a:pPr algn="r" defTabSz="956543" eaLnBrk="1" hangingPunct="1">
              <a:lnSpc>
                <a:spcPct val="100000"/>
              </a:lnSpc>
              <a:spcBef>
                <a:spcPct val="0"/>
              </a:spcBef>
            </a:pPr>
            <a:fld id="{753E7591-DAE9-40CC-9837-6BC6A58CC42E}" type="slidenum">
              <a:rPr lang="en-US" sz="1300"/>
              <a:pPr algn="r" defTabSz="956543" eaLnBrk="1" hangingPunct="1">
                <a:lnSpc>
                  <a:spcPct val="100000"/>
                </a:lnSpc>
                <a:spcBef>
                  <a:spcPct val="0"/>
                </a:spcBef>
              </a:pPr>
              <a:t>38</a:t>
            </a:fld>
            <a:endParaRPr lang="en-US" sz="1300" dirty="0"/>
          </a:p>
        </p:txBody>
      </p:sp>
      <p:sp>
        <p:nvSpPr>
          <p:cNvPr id="100356" name="Rectangle 7"/>
          <p:cNvSpPr txBox="1">
            <a:spLocks noGrp="1" noChangeArrowheads="1"/>
          </p:cNvSpPr>
          <p:nvPr/>
        </p:nvSpPr>
        <p:spPr bwMode="auto">
          <a:xfrm>
            <a:off x="4143588" y="9121140"/>
            <a:ext cx="3171613" cy="480060"/>
          </a:xfrm>
          <a:prstGeom prst="rect">
            <a:avLst/>
          </a:prstGeom>
          <a:noFill/>
          <a:ln w="12700">
            <a:noFill/>
            <a:miter lim="800000"/>
            <a:headEnd type="none" w="sm" len="sm"/>
            <a:tailEnd type="none" w="sm" len="sm"/>
          </a:ln>
        </p:spPr>
        <p:txBody>
          <a:bodyPr wrap="none" lIns="96625" tIns="48314" rIns="96625" bIns="48314" anchor="b"/>
          <a:lstStyle/>
          <a:p>
            <a:pPr algn="r" defTabSz="963256" eaLnBrk="1" hangingPunct="1">
              <a:lnSpc>
                <a:spcPct val="100000"/>
              </a:lnSpc>
              <a:spcBef>
                <a:spcPct val="0"/>
              </a:spcBef>
            </a:pPr>
            <a:fld id="{DBCFB759-3DFE-4DED-8CA9-370B1C7A6C5D}" type="slidenum">
              <a:rPr lang="en-US" altLang="en-US" sz="1200">
                <a:latin typeface="Times" pitchFamily="18" charset="0"/>
              </a:rPr>
              <a:pPr algn="r" defTabSz="963256" eaLnBrk="1" hangingPunct="1">
                <a:lnSpc>
                  <a:spcPct val="100000"/>
                </a:lnSpc>
                <a:spcBef>
                  <a:spcPct val="0"/>
                </a:spcBef>
              </a:pPr>
              <a:t>38</a:t>
            </a:fld>
            <a:endParaRPr lang="en-US" altLang="en-US" sz="1200" dirty="0">
              <a:latin typeface="Times" pitchFamily="18" charset="0"/>
            </a:endParaRPr>
          </a:p>
        </p:txBody>
      </p:sp>
      <p:sp>
        <p:nvSpPr>
          <p:cNvPr id="100357" name="Rectangle 2"/>
          <p:cNvSpPr>
            <a:spLocks noGrp="1" noRot="1" noChangeAspect="1" noChangeArrowheads="1" noTextEdit="1"/>
          </p:cNvSpPr>
          <p:nvPr>
            <p:ph type="sldImg"/>
          </p:nvPr>
        </p:nvSpPr>
        <p:spPr>
          <a:xfrm>
            <a:off x="1257300" y="720725"/>
            <a:ext cx="4800600" cy="3600450"/>
          </a:xfrm>
          <a:ln/>
        </p:spPr>
      </p:sp>
      <p:sp>
        <p:nvSpPr>
          <p:cNvPr id="100358" name="Rectangle 3"/>
          <p:cNvSpPr>
            <a:spLocks noGrp="1" noChangeArrowheads="1"/>
          </p:cNvSpPr>
          <p:nvPr>
            <p:ph type="body" idx="1"/>
          </p:nvPr>
        </p:nvSpPr>
        <p:spPr>
          <a:noFill/>
          <a:ln/>
        </p:spPr>
        <p:txBody>
          <a:bodyPr lIns="96625" tIns="48314" rIns="96625" bIns="48314"/>
          <a:lstStyle/>
          <a:p>
            <a:r>
              <a:rPr lang="en-US" sz="1200" kern="1200" dirty="0" smtClean="0">
                <a:solidFill>
                  <a:schemeClr val="tx1"/>
                </a:solidFill>
                <a:effectLst/>
                <a:latin typeface="Arial" charset="0"/>
                <a:ea typeface="+mn-ea"/>
                <a:cs typeface="+mn-cs"/>
              </a:rPr>
              <a:t>There are two in-system programming options for you provided through TivaWare.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The Tiva serial flash loader is a short piece of code that allows programming of the flash without the need for a debugger like Code Composer Studio.  All Tiva C Series microcontrollers ship with this code preloaded in the flash.  </a:t>
            </a:r>
            <a:r>
              <a:rPr lang="en-US" dirty="0"/>
              <a:t>T</a:t>
            </a:r>
            <a:r>
              <a:rPr lang="en-US" sz="1200" kern="1200" dirty="0" smtClean="0">
                <a:solidFill>
                  <a:schemeClr val="tx1"/>
                </a:solidFill>
                <a:effectLst/>
                <a:latin typeface="Arial" charset="0"/>
                <a:ea typeface="+mn-ea"/>
                <a:cs typeface="+mn-cs"/>
              </a:rPr>
              <a:t>he loader uses the UART or SSI for communication.  It’s meant to be a production-level, low-cost method of programming the part.  The LM flash programmer can interface with this loader.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The boot loader is preloaded in ROM, or it can be programmed at the beginning of flash to act as an application loader.  You can also use it as an update mechanism for an application running on a Tiva microcontroller. This technique is called paging.  </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dirty="0"/>
              <a:t>The boot loader can </a:t>
            </a:r>
            <a:r>
              <a:rPr lang="en-US" dirty="0" smtClean="0"/>
              <a:t>boot through the UART, SSI, I</a:t>
            </a:r>
            <a:r>
              <a:rPr lang="en-US" baseline="30000" dirty="0" smtClean="0"/>
              <a:t>2</a:t>
            </a:r>
            <a:r>
              <a:rPr lang="en-US" dirty="0" smtClean="0"/>
              <a:t>C, </a:t>
            </a:r>
            <a:r>
              <a:rPr lang="en-US" dirty="0"/>
              <a:t>CAN, Ethernet, or USB </a:t>
            </a:r>
            <a:r>
              <a:rPr lang="en-US" dirty="0" smtClean="0"/>
              <a:t>ports. </a:t>
            </a:r>
            <a:r>
              <a:rPr lang="en-US" dirty="0"/>
              <a:t>Since full source code is provided, the boot loader can</a:t>
            </a:r>
          </a:p>
          <a:p>
            <a:r>
              <a:rPr lang="en-US" dirty="0"/>
              <a:t>be completely customized.</a:t>
            </a:r>
            <a:endParaRPr lang="en-US" sz="120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20774791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Chapter seven is an introduction to </a:t>
            </a:r>
            <a:r>
              <a:rPr lang="en-US" sz="1200" kern="1200" dirty="0" err="1" smtClean="0">
                <a:solidFill>
                  <a:schemeClr val="tx1"/>
                </a:solidFill>
                <a:effectLst/>
                <a:latin typeface="Arial" charset="0"/>
                <a:ea typeface="+mn-ea"/>
                <a:cs typeface="+mn-cs"/>
              </a:rPr>
              <a:t>homelab</a:t>
            </a:r>
            <a:r>
              <a:rPr lang="en-US" sz="1200" kern="1200" dirty="0" smtClean="0">
                <a:solidFill>
                  <a:schemeClr val="tx1"/>
                </a:solidFill>
                <a:effectLst/>
                <a:latin typeface="Arial" charset="0"/>
                <a:ea typeface="+mn-ea"/>
                <a:cs typeface="+mn-cs"/>
              </a:rPr>
              <a:t> </a:t>
            </a:r>
            <a:r>
              <a:rPr lang="en-US" sz="1200" kern="1200" dirty="0" err="1" smtClean="0">
                <a:solidFill>
                  <a:schemeClr val="tx1"/>
                </a:solidFill>
                <a:effectLst/>
                <a:latin typeface="Arial" charset="0"/>
                <a:ea typeface="+mn-ea"/>
                <a:cs typeface="+mn-cs"/>
              </a:rPr>
              <a:t>workplan</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39</a:t>
            </a:fld>
            <a:endParaRPr lang="en-US"/>
          </a:p>
        </p:txBody>
      </p:sp>
    </p:spTree>
    <p:extLst>
      <p:ext uri="{BB962C8B-B14F-4D97-AF65-F5344CB8AC3E}">
        <p14:creationId xmlns:p14="http://schemas.microsoft.com/office/powerpoint/2010/main" val="4209323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1266825" y="727075"/>
            <a:ext cx="4781550" cy="3586163"/>
          </a:xfrm>
          <a:ln/>
        </p:spPr>
      </p:sp>
      <p:sp>
        <p:nvSpPr>
          <p:cNvPr id="3" name="Notes Placeholder 2"/>
          <p:cNvSpPr>
            <a:spLocks noGrp="1"/>
          </p:cNvSpPr>
          <p:nvPr>
            <p:ph type="body" idx="1"/>
          </p:nvPr>
        </p:nvSpPr>
        <p:spPr/>
        <p:txBody>
          <a:bodyPr>
            <a:normAutofit fontScale="70000" lnSpcReduction="20000"/>
          </a:bodyPr>
          <a:lstStyle/>
          <a:p>
            <a:r>
              <a:rPr lang="en-US" sz="1200" kern="1200" dirty="0" smtClean="0">
                <a:solidFill>
                  <a:schemeClr val="tx1"/>
                </a:solidFill>
                <a:effectLst/>
                <a:latin typeface="Arial" charset="0"/>
                <a:ea typeface="+mn-ea"/>
                <a:cs typeface="+mn-cs"/>
              </a:rPr>
              <a:t>Tiva C Series microcontrollers have a wide range of peripherals and capabilities.  In the figure on the left-hand side, we can see the ARM Cortex M4F core, which supports JTAG access, as well as serial wire debug for testability.</a:t>
            </a:r>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Within the </a:t>
            </a:r>
            <a:r>
              <a:rPr lang="en-US" dirty="0" smtClean="0"/>
              <a:t>M4F is </a:t>
            </a:r>
            <a:r>
              <a:rPr lang="en-US" sz="1200" kern="1200" dirty="0" smtClean="0">
                <a:solidFill>
                  <a:schemeClr val="tx1"/>
                </a:solidFill>
                <a:effectLst/>
                <a:latin typeface="Arial" charset="0"/>
                <a:ea typeface="+mn-ea"/>
                <a:cs typeface="+mn-cs"/>
              </a:rPr>
              <a:t>the NVIC or Nested Vectored Interrupt Controller, the MPU or memory protection unit and the FPU or floating point unit. ETM is the embedded trace </a:t>
            </a:r>
            <a:r>
              <a:rPr lang="en-US" sz="1200" kern="1200" dirty="0" err="1" smtClean="0">
                <a:solidFill>
                  <a:schemeClr val="tx1"/>
                </a:solidFill>
                <a:effectLst/>
                <a:latin typeface="Arial" charset="0"/>
                <a:ea typeface="+mn-ea"/>
                <a:cs typeface="+mn-cs"/>
              </a:rPr>
              <a:t>macrocell</a:t>
            </a:r>
            <a:r>
              <a:rPr lang="en-US" sz="1200" kern="1200" dirty="0" smtClean="0">
                <a:solidFill>
                  <a:schemeClr val="tx1"/>
                </a:solidFill>
                <a:effectLst/>
                <a:latin typeface="Arial" charset="0"/>
                <a:ea typeface="+mn-ea"/>
                <a:cs typeface="+mn-cs"/>
              </a:rPr>
              <a:t> for extended testing on the device.  </a:t>
            </a:r>
          </a:p>
          <a:p>
            <a:endParaRPr lang="en-US" dirty="0"/>
          </a:p>
          <a:p>
            <a:r>
              <a:rPr lang="en-US" sz="1200" kern="1200" dirty="0" smtClean="0">
                <a:solidFill>
                  <a:schemeClr val="tx1"/>
                </a:solidFill>
                <a:effectLst/>
                <a:latin typeface="Arial" charset="0"/>
                <a:ea typeface="+mn-ea"/>
                <a:cs typeface="+mn-cs"/>
              </a:rPr>
              <a:t>The TM4C123H6PM device has 256K of flash, 32K of </a:t>
            </a:r>
            <a:r>
              <a:rPr lang="en-US" dirty="0"/>
              <a:t>SRAM, 2K of </a:t>
            </a:r>
            <a:r>
              <a:rPr lang="en-US" dirty="0" smtClean="0"/>
              <a:t>EEPROM and </a:t>
            </a:r>
            <a:r>
              <a:rPr lang="en-US" sz="1200" kern="1200" dirty="0" smtClean="0">
                <a:solidFill>
                  <a:schemeClr val="tx1"/>
                </a:solidFill>
                <a:effectLst/>
                <a:latin typeface="Arial" charset="0"/>
                <a:ea typeface="+mn-ea"/>
                <a:cs typeface="+mn-cs"/>
              </a:rPr>
              <a:t>an onboard ROM.  I'll talk about the ROM contents in a moment..</a:t>
            </a:r>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On the analog side, there is a LDO voltage regulator for regulating the CPU voltage on the device, and 3 analog comparators.  There are two, 1Msps 12-bit ADCs. 24 input channels are connected through 12 shared inputs on this device and there is an onboard temperature sensor.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On the lower left are the serial interfaces. As many as eight UARTs, four SSI </a:t>
            </a:r>
            <a:r>
              <a:rPr lang="en-US" dirty="0" smtClean="0"/>
              <a:t>or SPI</a:t>
            </a:r>
            <a:r>
              <a:rPr lang="en-US" sz="1200" kern="1200" dirty="0" smtClean="0">
                <a:solidFill>
                  <a:schemeClr val="tx1"/>
                </a:solidFill>
                <a:effectLst/>
                <a:latin typeface="Arial" charset="0"/>
                <a:ea typeface="+mn-ea"/>
                <a:cs typeface="+mn-cs"/>
              </a:rPr>
              <a:t> ports, a USB Host/Device and On-the-Go port, </a:t>
            </a:r>
            <a:r>
              <a:rPr lang="en-US" dirty="0" smtClean="0"/>
              <a:t>2 </a:t>
            </a:r>
            <a:r>
              <a:rPr lang="en-US" sz="1200" kern="1200" dirty="0" smtClean="0">
                <a:solidFill>
                  <a:schemeClr val="tx1"/>
                </a:solidFill>
                <a:effectLst/>
                <a:latin typeface="Arial" charset="0"/>
                <a:ea typeface="+mn-ea"/>
                <a:cs typeface="+mn-cs"/>
              </a:rPr>
              <a:t>CAN ports, or as many as 6 I</a:t>
            </a:r>
            <a:r>
              <a:rPr lang="en-US" sz="1200" kern="1200" baseline="30000" dirty="0" smtClean="0">
                <a:solidFill>
                  <a:schemeClr val="tx1"/>
                </a:solidFill>
                <a:effectLst/>
                <a:latin typeface="Arial" charset="0"/>
                <a:ea typeface="+mn-ea"/>
                <a:cs typeface="+mn-cs"/>
              </a:rPr>
              <a:t>2</a:t>
            </a:r>
            <a:r>
              <a:rPr lang="en-US" sz="1200" kern="1200" dirty="0" smtClean="0">
                <a:solidFill>
                  <a:schemeClr val="tx1"/>
                </a:solidFill>
                <a:effectLst/>
                <a:latin typeface="Arial" charset="0"/>
                <a:ea typeface="+mn-ea"/>
                <a:cs typeface="+mn-cs"/>
              </a:rPr>
              <a:t>C ports.  In each case I said  “as many as” because most of the 64-pins on this device are heavily multiplexed and the number of peripherals that reach the pins will be determined by your decision with regard to that.</a:t>
            </a:r>
          </a:p>
          <a:p>
            <a:endParaRPr lang="en-US" dirty="0"/>
          </a:p>
          <a:p>
            <a:r>
              <a:rPr lang="en-US" sz="1200" kern="1200" dirty="0" smtClean="0">
                <a:solidFill>
                  <a:schemeClr val="tx1"/>
                </a:solidFill>
                <a:effectLst/>
                <a:latin typeface="Arial" charset="0"/>
                <a:ea typeface="+mn-ea"/>
                <a:cs typeface="+mn-cs"/>
              </a:rPr>
              <a:t>In the lower middle are the motion control modules. These modules provide 16 PWM outputs with dead band generation for H bridge circuitry protection . Two quadrature encoder inputs are included .  </a:t>
            </a:r>
            <a:endParaRPr lang="en-US" dirty="0"/>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On the lower right are the clocks, reset and system control .  The clock tree is very flexible on these devices . Below that is the </a:t>
            </a:r>
            <a:r>
              <a:rPr lang="en-US" sz="1200" kern="1200" dirty="0" err="1" smtClean="0">
                <a:solidFill>
                  <a:schemeClr val="tx1"/>
                </a:solidFill>
                <a:effectLst/>
                <a:latin typeface="Arial" charset="0"/>
                <a:ea typeface="+mn-ea"/>
                <a:cs typeface="+mn-cs"/>
              </a:rPr>
              <a:t>SysTick</a:t>
            </a:r>
            <a:r>
              <a:rPr lang="en-US" sz="1200" kern="1200" dirty="0" smtClean="0">
                <a:solidFill>
                  <a:schemeClr val="tx1"/>
                </a:solidFill>
                <a:effectLst/>
                <a:latin typeface="Arial" charset="0"/>
                <a:ea typeface="+mn-ea"/>
                <a:cs typeface="+mn-cs"/>
              </a:rPr>
              <a:t> timer which can be used as a general-purpose timer or as the heartbeat timer for an operating system.  Below that are the 12 general-purpose timers .  These can be configured for PWM or capture and compare purposes .  They can also be flexibly set up as 16, 32 or 64 bit timers .  There are two watchdog timers , each on a separate clock source .  As many as 43 general-purpose I/O and a 32 channel DMA .There is a internal precision oscillator requiring no external components and a hibernate module that includes a Real-Time clock and battery-backed SRAM .  </a:t>
            </a:r>
          </a:p>
          <a:p>
            <a:endParaRPr lang="en-US" dirty="0"/>
          </a:p>
          <a:p>
            <a:r>
              <a:rPr lang="en-US" sz="1200" kern="1200" dirty="0" smtClean="0">
                <a:solidFill>
                  <a:schemeClr val="tx1"/>
                </a:solidFill>
                <a:effectLst/>
                <a:latin typeface="Arial" charset="0"/>
                <a:ea typeface="+mn-ea"/>
                <a:cs typeface="+mn-cs"/>
              </a:rPr>
              <a:t>These parts have power consumption as low as 370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per megahertz, 500 microseconds wake-up from low power modes, and </a:t>
            </a:r>
            <a:r>
              <a:rPr lang="en-US" sz="1200" kern="1200" dirty="0" err="1" smtClean="0">
                <a:solidFill>
                  <a:schemeClr val="tx1"/>
                </a:solidFill>
                <a:effectLst/>
                <a:latin typeface="Arial" charset="0"/>
                <a:ea typeface="+mn-ea"/>
                <a:cs typeface="+mn-cs"/>
              </a:rPr>
              <a:t>realtime</a:t>
            </a:r>
            <a:r>
              <a:rPr lang="en-US" sz="1200" kern="1200" dirty="0" smtClean="0">
                <a:solidFill>
                  <a:schemeClr val="tx1"/>
                </a:solidFill>
                <a:effectLst/>
                <a:latin typeface="Arial" charset="0"/>
                <a:ea typeface="+mn-ea"/>
                <a:cs typeface="+mn-cs"/>
              </a:rPr>
              <a:t> clock currents as low as 1.7 </a:t>
            </a:r>
            <a:r>
              <a:rPr lang="en-US" sz="1200" kern="1200" dirty="0" err="1" smtClean="0">
                <a:solidFill>
                  <a:schemeClr val="tx1"/>
                </a:solidFill>
                <a:effectLst/>
                <a:latin typeface="Arial" charset="0"/>
                <a:ea typeface="+mn-ea"/>
                <a:cs typeface="+mn-cs"/>
              </a:rPr>
              <a:t>microamps</a:t>
            </a:r>
            <a:r>
              <a:rPr lang="en-US" sz="1200" kern="1200" dirty="0" smtClean="0">
                <a:solidFill>
                  <a:schemeClr val="tx1"/>
                </a:solidFill>
                <a:effectLst/>
                <a:latin typeface="Arial" charset="0"/>
                <a:ea typeface="+mn-ea"/>
                <a:cs typeface="+mn-cs"/>
              </a:rPr>
              <a:t>. Power control is provided for both internal and external circuitry .  </a:t>
            </a:r>
            <a:endParaRPr lang="en-US" dirty="0"/>
          </a:p>
        </p:txBody>
      </p:sp>
      <p:sp>
        <p:nvSpPr>
          <p:cNvPr id="69636" name="Slide Number Placeholder 3"/>
          <p:cNvSpPr>
            <a:spLocks noGrp="1"/>
          </p:cNvSpPr>
          <p:nvPr>
            <p:ph type="sldNum" sz="quarter" idx="5"/>
          </p:nvPr>
        </p:nvSpPr>
        <p:spPr>
          <a:noFill/>
        </p:spPr>
        <p:txBody>
          <a:bodyPr/>
          <a:lstStyle/>
          <a:p>
            <a:fld id="{CCE8DD4A-20DB-43B8-93FA-D3734F2B6301}" type="slidenum">
              <a:rPr lang="en-US" smtClean="0">
                <a:latin typeface="Arial" pitchFamily="34" charset="0"/>
              </a:rPr>
              <a:pPr/>
              <a:t>4</a:t>
            </a:fld>
            <a:endParaRPr lang="en-US" smtClean="0">
              <a:latin typeface="Arial" pitchFamily="34" charset="0"/>
            </a:endParaRPr>
          </a:p>
        </p:txBody>
      </p:sp>
    </p:spTree>
    <p:extLst>
      <p:ext uri="{BB962C8B-B14F-4D97-AF65-F5344CB8AC3E}">
        <p14:creationId xmlns:p14="http://schemas.microsoft.com/office/powerpoint/2010/main" val="22044096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40</a:t>
            </a:fld>
            <a:endParaRPr lang="en-US"/>
          </a:p>
        </p:txBody>
      </p:sp>
    </p:spTree>
    <p:extLst>
      <p:ext uri="{BB962C8B-B14F-4D97-AF65-F5344CB8AC3E}">
        <p14:creationId xmlns:p14="http://schemas.microsoft.com/office/powerpoint/2010/main" val="15395839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41</a:t>
            </a:fld>
            <a:endParaRPr lang="en-US"/>
          </a:p>
        </p:txBody>
      </p:sp>
    </p:spTree>
    <p:extLst>
      <p:ext uri="{BB962C8B-B14F-4D97-AF65-F5344CB8AC3E}">
        <p14:creationId xmlns:p14="http://schemas.microsoft.com/office/powerpoint/2010/main" val="2260796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42</a:t>
            </a:fld>
            <a:endParaRPr lang="en-US"/>
          </a:p>
        </p:txBody>
      </p:sp>
    </p:spTree>
    <p:extLst>
      <p:ext uri="{BB962C8B-B14F-4D97-AF65-F5344CB8AC3E}">
        <p14:creationId xmlns:p14="http://schemas.microsoft.com/office/powerpoint/2010/main" val="4281735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43</a:t>
            </a:fld>
            <a:endParaRPr lang="en-US"/>
          </a:p>
        </p:txBody>
      </p:sp>
    </p:spTree>
    <p:extLst>
      <p:ext uri="{BB962C8B-B14F-4D97-AF65-F5344CB8AC3E}">
        <p14:creationId xmlns:p14="http://schemas.microsoft.com/office/powerpoint/2010/main" val="12844199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There are four fundamental clock sources on Tiva C Series devices which offer the developer </a:t>
            </a:r>
            <a:r>
              <a:rPr lang="en-US" dirty="0" smtClean="0"/>
              <a:t>very flexible choices when clocking the device. </a:t>
            </a:r>
            <a:br>
              <a:rPr lang="en-US" dirty="0" smtClean="0"/>
            </a:br>
            <a:r>
              <a:rPr lang="en-US" dirty="0" smtClean="0"/>
              <a:t/>
            </a:r>
            <a:br>
              <a:rPr lang="en-US" dirty="0" smtClean="0"/>
            </a:br>
            <a:r>
              <a:rPr lang="en-US" dirty="0" smtClean="0"/>
              <a:t>The</a:t>
            </a:r>
            <a:r>
              <a:rPr lang="en-US" sz="1200" kern="1200" dirty="0" smtClean="0">
                <a:solidFill>
                  <a:schemeClr val="tx1"/>
                </a:solidFill>
                <a:effectLst/>
                <a:latin typeface="Arial" charset="0"/>
                <a:ea typeface="+mn-ea"/>
                <a:cs typeface="+mn-cs"/>
              </a:rPr>
              <a:t> precision internal oscillator is a 16-megahertz oscillator, plus or minus three percent.  No external oscillator or crystal is required.</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The main oscillator uses an external, single-ended clock source, or an external crystal.  The precision is limited by that of the external source.</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The internal 30kHz oscillator has an accuracy of plus or minus 50 percent.  This oscillator is intended for use during deep sleep, power-saving modes when the actual clock speed is irrelevant to the function of the code.</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Last is the hibernation module clock source, which requires an external clock crystal.  The clock provides the system with a real-time clock source.</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44</a:t>
            </a:fld>
            <a:endParaRPr lang="en-US"/>
          </a:p>
        </p:txBody>
      </p:sp>
    </p:spTree>
    <p:extLst>
      <p:ext uri="{BB962C8B-B14F-4D97-AF65-F5344CB8AC3E}">
        <p14:creationId xmlns:p14="http://schemas.microsoft.com/office/powerpoint/2010/main" val="443806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The system clock, or the CPU clock, can be driven by any of the fundamental clocks.  The internal 16MHz main oscillator, the internal 30kHz oscillator, and the external real-time oscillator.  </a:t>
            </a:r>
            <a:r>
              <a:rPr lang="en-US" dirty="0" smtClean="0"/>
              <a:t>In addition</a:t>
            </a:r>
            <a:r>
              <a:rPr lang="en-US" sz="1200" kern="1200" dirty="0" smtClean="0">
                <a:solidFill>
                  <a:schemeClr val="tx1"/>
                </a:solidFill>
                <a:effectLst/>
                <a:latin typeface="Arial" charset="0"/>
                <a:ea typeface="+mn-ea"/>
                <a:cs typeface="+mn-cs"/>
              </a:rPr>
              <a:t>, we have an internal phase lock loop or PLL that runs at 400 megahertz.  No, you can't run the CPU at 400 megahertz. Dividers limit you to 80 megahertz and below.  We also have a divider on the internal 16-megahertz oscillator, that provides four megahertz plus or minus three percent.  </a:t>
            </a:r>
          </a:p>
          <a:p>
            <a:r>
              <a:rPr lang="en-US" sz="1200" kern="1200" dirty="0" smtClean="0">
                <a:solidFill>
                  <a:schemeClr val="tx1"/>
                </a:solidFill>
                <a:effectLst/>
                <a:latin typeface="Arial" charset="0"/>
                <a:ea typeface="+mn-ea"/>
                <a:cs typeface="+mn-cs"/>
              </a:rPr>
              <a:t>You have six different clock sources that can drive the CPU.  </a:t>
            </a:r>
          </a:p>
          <a:p>
            <a:r>
              <a:rPr lang="en-US" sz="1200" kern="1200" dirty="0" smtClean="0">
                <a:solidFill>
                  <a:schemeClr val="tx1"/>
                </a:solidFill>
                <a:effectLst/>
                <a:latin typeface="Arial" charset="0"/>
                <a:ea typeface="+mn-ea"/>
                <a:cs typeface="+mn-cs"/>
              </a:rPr>
              <a:t>Only the internal 16MHz and Main oscillators can drive the PLL.</a:t>
            </a:r>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45</a:t>
            </a:fld>
            <a:endParaRPr lang="en-US"/>
          </a:p>
        </p:txBody>
      </p:sp>
    </p:spTree>
    <p:extLst>
      <p:ext uri="{BB962C8B-B14F-4D97-AF65-F5344CB8AC3E}">
        <p14:creationId xmlns:p14="http://schemas.microsoft.com/office/powerpoint/2010/main" val="4408042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5"/>
          <p:cNvSpPr>
            <a:spLocks noGrp="1" noChangeArrowheads="1"/>
          </p:cNvSpPr>
          <p:nvPr>
            <p:ph type="sldNum" sz="quarter" idx="5"/>
          </p:nvPr>
        </p:nvSpPr>
        <p:spPr>
          <a:noFill/>
        </p:spPr>
        <p:txBody>
          <a:bodyPr/>
          <a:lstStyle/>
          <a:p>
            <a:fld id="{EFDBCDAC-B2E2-4442-B456-8C7567F4807C}" type="slidenum">
              <a:rPr lang="en-US" smtClean="0"/>
              <a:pPr/>
              <a:t>46</a:t>
            </a:fld>
            <a:endParaRPr lang="en-US" smtClean="0"/>
          </a:p>
        </p:txBody>
      </p:sp>
      <p:sp>
        <p:nvSpPr>
          <p:cNvPr id="102403" name="Rectangle 2"/>
          <p:cNvSpPr>
            <a:spLocks noGrp="1" noRot="1" noChangeAspect="1" noChangeArrowheads="1" noTextEdit="1"/>
          </p:cNvSpPr>
          <p:nvPr>
            <p:ph type="sldImg"/>
          </p:nvPr>
        </p:nvSpPr>
        <p:spPr>
          <a:xfrm>
            <a:off x="1270000" y="730250"/>
            <a:ext cx="4775200" cy="3581400"/>
          </a:xfrm>
          <a:ln/>
        </p:spPr>
      </p:sp>
      <p:sp>
        <p:nvSpPr>
          <p:cNvPr id="102404"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This is the Tiva C Series clock tree.  Its flexible implementation provides you with the different types of clocks that you need for low-power operation, for low-cost operation and for high-precision operation.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On the previous slide we looked at the possible sources for the System Clock. If you find the System Clock line on the right of this diagram and follow it back through the multiplexors you’ll find that any of the four fundamental clock sources can drive the System Clock.</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dirty="0" smtClean="0"/>
              <a:t>As an example, let’s connect a 16MHz crystal to the inputs of the main oscillator there on the left. You should bear in mind that there are restrictions on the crystal frequency. Working our way to the right, let’s also use the PLL and divide it properly to drive the System Clock at 80MHz or below.</a:t>
            </a:r>
            <a:endParaRPr lang="en-US" dirty="0"/>
          </a:p>
          <a:p>
            <a:endParaRPr lang="en-US" dirty="0" smtClean="0"/>
          </a:p>
          <a:p>
            <a:r>
              <a:rPr lang="en-US" dirty="0" smtClean="0"/>
              <a:t>Making all those selections is simplified with the use of the </a:t>
            </a:r>
            <a:r>
              <a:rPr lang="en-US" dirty="0" err="1" smtClean="0"/>
              <a:t>TiveWare</a:t>
            </a:r>
            <a:r>
              <a:rPr lang="en-US" dirty="0" smtClean="0"/>
              <a:t> API shown at the bottom of the slide. A single line of code can make all of the choices shown to program the System Clock selections. </a:t>
            </a:r>
          </a:p>
        </p:txBody>
      </p:sp>
    </p:spTree>
    <p:extLst>
      <p:ext uri="{BB962C8B-B14F-4D97-AF65-F5344CB8AC3E}">
        <p14:creationId xmlns:p14="http://schemas.microsoft.com/office/powerpoint/2010/main" val="17340290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47</a:t>
            </a:fld>
            <a:endParaRPr lang="en-US"/>
          </a:p>
        </p:txBody>
      </p:sp>
    </p:spTree>
    <p:extLst>
      <p:ext uri="{BB962C8B-B14F-4D97-AF65-F5344CB8AC3E}">
        <p14:creationId xmlns:p14="http://schemas.microsoft.com/office/powerpoint/2010/main" val="4787378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Tiva C Series general-purpose IO is extremely flexible.  Any GPIO can be an interrupt; edge-triggered on rising, falling, or both.  It can be level-sensitive </a:t>
            </a:r>
            <a:r>
              <a:rPr lang="en-US" dirty="0" smtClean="0"/>
              <a:t>to</a:t>
            </a:r>
            <a:r>
              <a:rPr lang="en-US" sz="1200" kern="1200" dirty="0" smtClean="0">
                <a:solidFill>
                  <a:schemeClr val="tx1"/>
                </a:solidFill>
                <a:effectLst/>
                <a:latin typeface="Arial" charset="0"/>
                <a:ea typeface="+mn-ea"/>
                <a:cs typeface="+mn-cs"/>
              </a:rPr>
              <a:t> high or low values.  Any GPIO can directly initiate an ADC sample sequence or a DMA transfer.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The toggle rate can be as high as the CPU clock speed on the advanced high-performance bus.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As inputs, all of the GPIO are 5V tolerant.  </a:t>
            </a:r>
          </a:p>
          <a:p>
            <a:endParaRPr lang="en-US" dirty="0" smtClean="0"/>
          </a:p>
          <a:p>
            <a:r>
              <a:rPr lang="en-US" sz="1200" kern="1200" dirty="0" smtClean="0">
                <a:solidFill>
                  <a:schemeClr val="tx1"/>
                </a:solidFill>
                <a:effectLst/>
                <a:latin typeface="Arial" charset="0"/>
                <a:ea typeface="+mn-ea"/>
                <a:cs typeface="+mn-cs"/>
              </a:rPr>
              <a:t>As outputs, the drive strength is programmable to be 2, 4 or 8mA.  The 8mA setting also allows you to configure the slew rate.</a:t>
            </a:r>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The GPIO pins have programmable weak pull-up, pull-down, and open-drain modes.</a:t>
            </a:r>
          </a:p>
          <a:p>
            <a:endParaRPr lang="en-US" dirty="0"/>
          </a:p>
          <a:p>
            <a:r>
              <a:rPr lang="en-US" dirty="0"/>
              <a:t>T</a:t>
            </a:r>
            <a:r>
              <a:rPr lang="en-US" sz="1200" kern="1200" dirty="0" smtClean="0">
                <a:solidFill>
                  <a:schemeClr val="tx1"/>
                </a:solidFill>
                <a:effectLst/>
                <a:latin typeface="Arial" charset="0"/>
                <a:ea typeface="+mn-ea"/>
                <a:cs typeface="+mn-cs"/>
              </a:rPr>
              <a:t>he pin states can be retained during hibernation mode to correctly connect to external circuitry even while the device sleeps.</a:t>
            </a:r>
            <a:endParaRPr lang="en-US" sz="1200" kern="1200" dirty="0">
              <a:solidFill>
                <a:schemeClr val="tx1"/>
              </a:solidFill>
              <a:effectLst/>
              <a:latin typeface="Arial" charset="0"/>
              <a:ea typeface="+mn-ea"/>
              <a:cs typeface="+mn-cs"/>
            </a:endParaRPr>
          </a:p>
        </p:txBody>
      </p:sp>
      <p:sp>
        <p:nvSpPr>
          <p:cNvPr id="93188" name="Slide Number Placeholder 3"/>
          <p:cNvSpPr>
            <a:spLocks noGrp="1"/>
          </p:cNvSpPr>
          <p:nvPr>
            <p:ph type="sldNum" sz="quarter" idx="5"/>
          </p:nvPr>
        </p:nvSpPr>
        <p:spPr>
          <a:noFill/>
        </p:spPr>
        <p:txBody>
          <a:bodyPr/>
          <a:lstStyle/>
          <a:p>
            <a:fld id="{31F68D23-ECB7-4D83-BF79-188B5682EDC0}" type="slidenum">
              <a:rPr lang="en-US" smtClean="0">
                <a:latin typeface="Arial" pitchFamily="34" charset="0"/>
              </a:rPr>
              <a:pPr/>
              <a:t>48</a:t>
            </a:fld>
            <a:endParaRPr lang="en-US" smtClean="0">
              <a:latin typeface="Arial" pitchFamily="34" charset="0"/>
            </a:endParaRPr>
          </a:p>
        </p:txBody>
      </p:sp>
    </p:spTree>
    <p:extLst>
      <p:ext uri="{BB962C8B-B14F-4D97-AF65-F5344CB8AC3E}">
        <p14:creationId xmlns:p14="http://schemas.microsoft.com/office/powerpoint/2010/main" val="42802178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GPIO address masking is a somewhat unusual technique for programming the GPIO port pins.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Each GPIO port has a base address, and if you look in the diagram, GPIO port D has a base address of 40058000. You can write an 8-bit value to the port directly to that base address, and all eight pins will be modified, just like has been done to GPIO ports since the earliest microcontrollers.</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If you want to modify specific bits of that port, you would have to read the value on the port pins, change the specific bits, and then write the value back out to the port. This is a read-modify-write operation fraught with issues. For instance, if an interrupt changed a pin state during this process, your code would write the wrong value to the pin.  </a:t>
            </a:r>
          </a:p>
          <a:p>
            <a:endParaRPr lang="en-US" sz="1200" kern="1200" dirty="0" smtClean="0">
              <a:solidFill>
                <a:schemeClr val="tx1"/>
              </a:solidFill>
              <a:effectLst/>
              <a:latin typeface="Arial" charset="0"/>
              <a:ea typeface="+mn-ea"/>
              <a:cs typeface="+mn-cs"/>
            </a:endParaRPr>
          </a:p>
          <a:p>
            <a:r>
              <a:rPr lang="en-US" dirty="0" smtClean="0"/>
              <a:t>On the Tiva C Series parts, each port has 256 possible addresses covering every possible combination of the port pins. The </a:t>
            </a:r>
            <a:r>
              <a:rPr lang="en-US" dirty="0" err="1" smtClean="0"/>
              <a:t>GPIOPinWrite</a:t>
            </a:r>
            <a:r>
              <a:rPr lang="en-US" dirty="0" smtClean="0"/>
              <a:t>() API uses the pin-mash and the base address to form the address that allows us to write to the specified pins. In this case, pins 1, 2 and 5. We can then write or read from those pins only.</a:t>
            </a:r>
            <a:br>
              <a:rPr lang="en-US" dirty="0" smtClean="0"/>
            </a:br>
            <a:r>
              <a:rPr lang="en-US" dirty="0" smtClean="0"/>
              <a:t/>
            </a:r>
            <a:br>
              <a:rPr lang="en-US" dirty="0" smtClean="0"/>
            </a:br>
            <a:r>
              <a:rPr lang="en-US" dirty="0" smtClean="0"/>
              <a:t>You should appreciate that this is not a software masking trick, this technique is completely in the hardware.</a:t>
            </a:r>
            <a:endParaRPr lang="en-US" sz="1200" kern="1200" dirty="0">
              <a:solidFill>
                <a:schemeClr val="tx1"/>
              </a:solidFill>
              <a:effectLst/>
              <a:latin typeface="Arial" charset="0"/>
              <a:ea typeface="+mn-ea"/>
              <a:cs typeface="+mn-cs"/>
            </a:endParaRPr>
          </a:p>
        </p:txBody>
      </p:sp>
      <p:sp>
        <p:nvSpPr>
          <p:cNvPr id="94212" name="Slide Number Placeholder 3"/>
          <p:cNvSpPr>
            <a:spLocks noGrp="1"/>
          </p:cNvSpPr>
          <p:nvPr>
            <p:ph type="sldNum" sz="quarter" idx="5"/>
          </p:nvPr>
        </p:nvSpPr>
        <p:spPr>
          <a:noFill/>
        </p:spPr>
        <p:txBody>
          <a:bodyPr/>
          <a:lstStyle/>
          <a:p>
            <a:fld id="{3E0BE65E-3B53-4D37-8C6C-82A65A59C9DD}" type="slidenum">
              <a:rPr lang="en-US" smtClean="0">
                <a:latin typeface="Arial" pitchFamily="34" charset="0"/>
              </a:rPr>
              <a:pPr/>
              <a:t>49</a:t>
            </a:fld>
            <a:endParaRPr lang="en-US" smtClean="0">
              <a:latin typeface="Arial" pitchFamily="34" charset="0"/>
            </a:endParaRPr>
          </a:p>
        </p:txBody>
      </p:sp>
    </p:spTree>
    <p:extLst>
      <p:ext uri="{BB962C8B-B14F-4D97-AF65-F5344CB8AC3E}">
        <p14:creationId xmlns:p14="http://schemas.microsoft.com/office/powerpoint/2010/main" val="3889242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pPr marL="0" lvl="1"/>
            <a:r>
              <a:rPr lang="en-US" dirty="0" smtClean="0">
                <a:latin typeface="Arial" pitchFamily="34" charset="0"/>
              </a:rPr>
              <a:t>Tiva C series devices are built with a 32 bit ARM Cortex – M4 core.  This core runs the Thumb2 instruction set.  This instruction set uses both 16 and 32-bit instructions.</a:t>
            </a:r>
          </a:p>
          <a:p>
            <a:pPr marL="0" lvl="1"/>
            <a:endParaRPr lang="en-US" dirty="0">
              <a:latin typeface="Arial" pitchFamily="34" charset="0"/>
            </a:endParaRPr>
          </a:p>
          <a:p>
            <a:pPr marL="0" lvl="1"/>
            <a:r>
              <a:rPr lang="en-US" dirty="0">
                <a:latin typeface="Arial" pitchFamily="34" charset="0"/>
              </a:rPr>
              <a:t>With a clock frequency of up to 80 MHz </a:t>
            </a:r>
            <a:r>
              <a:rPr lang="en-US" dirty="0" smtClean="0">
                <a:latin typeface="Arial" pitchFamily="34" charset="0"/>
              </a:rPr>
              <a:t>the core delivers 100 DMIPS at 80 MHz .  The part has a very flexible clocking system with an internal precision oscillator , an external main oscillator with PLL support , an internal low-frequency oscillator and a Real-Time clock through the hibernation module .  </a:t>
            </a:r>
          </a:p>
          <a:p>
            <a:pPr marL="0" lvl="1"/>
            <a:endParaRPr lang="en-US" dirty="0">
              <a:latin typeface="Arial" pitchFamily="34" charset="0"/>
            </a:endParaRPr>
          </a:p>
          <a:p>
            <a:pPr marL="0" lvl="1"/>
            <a:r>
              <a:rPr lang="en-US" dirty="0" smtClean="0">
                <a:latin typeface="Arial" pitchFamily="34" charset="0"/>
              </a:rPr>
              <a:t>For signal processing applications the core implements saturated math instructions . </a:t>
            </a:r>
            <a:r>
              <a:rPr lang="en-US" dirty="0">
                <a:latin typeface="Arial" pitchFamily="34" charset="0"/>
              </a:rPr>
              <a:t>Read </a:t>
            </a:r>
            <a:r>
              <a:rPr lang="en-US" dirty="0" smtClean="0">
                <a:latin typeface="Arial" pitchFamily="34" charset="0"/>
              </a:rPr>
              <a:t>– modify – write operations are atomic and use the bit banding technique that we’ll cover later .  </a:t>
            </a:r>
          </a:p>
          <a:p>
            <a:pPr marL="0" lvl="1"/>
            <a:endParaRPr lang="en-US" dirty="0">
              <a:latin typeface="Arial" pitchFamily="34" charset="0"/>
            </a:endParaRPr>
          </a:p>
          <a:p>
            <a:pPr marL="0" lvl="1"/>
            <a:r>
              <a:rPr lang="en-US" dirty="0">
                <a:latin typeface="Arial" pitchFamily="34" charset="0"/>
              </a:rPr>
              <a:t>There is a single cycle multiply </a:t>
            </a:r>
            <a:r>
              <a:rPr lang="en-US" dirty="0" smtClean="0">
                <a:latin typeface="Arial" pitchFamily="34" charset="0"/>
              </a:rPr>
              <a:t>and a hardware divider.  Data access is unaligned for more efficient memory usage .  </a:t>
            </a:r>
          </a:p>
          <a:p>
            <a:pPr marL="0" lvl="1"/>
            <a:endParaRPr lang="en-US" dirty="0">
              <a:latin typeface="Arial" pitchFamily="34" charset="0"/>
            </a:endParaRPr>
          </a:p>
          <a:p>
            <a:pPr marL="0" lvl="1"/>
            <a:r>
              <a:rPr lang="en-US" dirty="0" smtClean="0">
                <a:latin typeface="Arial" pitchFamily="34" charset="0"/>
              </a:rPr>
              <a:t>The single-precision floating point unit is IEEE–754 compliant .  JTAG and serial wire debug debugger access is provided.       </a:t>
            </a: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5</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27141422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Six of the pins on the TM4C123GH6PM have critical functions that are protected from accidental disruption. These are the four emulation pins and the two pins dedicated to the non </a:t>
            </a:r>
            <a:r>
              <a:rPr lang="en-US" dirty="0" err="1" smtClean="0"/>
              <a:t>maskable</a:t>
            </a:r>
            <a:r>
              <a:rPr lang="en-US" dirty="0" smtClean="0"/>
              <a:t> interrupt. </a:t>
            </a:r>
          </a:p>
          <a:p>
            <a:endParaRPr lang="en-US" dirty="0"/>
          </a:p>
          <a:p>
            <a:r>
              <a:rPr lang="en-US" dirty="0" smtClean="0"/>
              <a:t>Any write to the alternate function select, pull-up, pull-down or digital enable registers for these pins will not be stored unless the GPIOLOCK register has been unlocked.</a:t>
            </a:r>
          </a:p>
          <a:p>
            <a:endParaRPr lang="en-US" dirty="0" smtClean="0"/>
          </a:p>
          <a:p>
            <a:r>
              <a:rPr lang="en-US" dirty="0" smtClean="0"/>
              <a:t>The coding sequence shown uses direct register writes to unlock the GPIOLOCK feature of Port F pin 0. Any read of the GPIOLOCK register will return it to locked status.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50</a:t>
            </a:fld>
            <a:endParaRPr lang="en-US"/>
          </a:p>
        </p:txBody>
      </p:sp>
    </p:spTree>
    <p:extLst>
      <p:ext uri="{BB962C8B-B14F-4D97-AF65-F5344CB8AC3E}">
        <p14:creationId xmlns:p14="http://schemas.microsoft.com/office/powerpoint/2010/main" val="28915829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51</a:t>
            </a:fld>
            <a:endParaRPr lang="en-US"/>
          </a:p>
        </p:txBody>
      </p:sp>
    </p:spTree>
    <p:extLst>
      <p:ext uri="{BB962C8B-B14F-4D97-AF65-F5344CB8AC3E}">
        <p14:creationId xmlns:p14="http://schemas.microsoft.com/office/powerpoint/2010/main" val="493628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Tiva C Series Nested Vectored Interrupt Controller, or NVIC, is tightly coupled to the central processing unit.  It handles all of the exceptions and interrupts that come into the CPU.  There are eight programmable priority levels and priority grouping.  In most microcontroller interrupt vector tables, the priority levels for each peripheral are set by the manufacturer, and you have no input into what they are.  That's not the case on this device.  You can reprogram the priorities as you like.</a:t>
            </a:r>
          </a:p>
          <a:p>
            <a:r>
              <a:rPr lang="en-US" sz="1200" kern="1200" dirty="0" smtClean="0">
                <a:solidFill>
                  <a:schemeClr val="tx1"/>
                </a:solidFill>
                <a:effectLst/>
                <a:latin typeface="Arial" charset="0"/>
                <a:ea typeface="+mn-ea"/>
                <a:cs typeface="+mn-cs"/>
              </a:rPr>
              <a:t>This device has 7 system level exceptions and 65 peripheral interrupts.  It has automatic state save and restore for entering and exiting Interrupt Service Routines, as well as automatic reading of the vector table entry to quickly facilitate this process.</a:t>
            </a:r>
          </a:p>
          <a:p>
            <a:r>
              <a:rPr lang="en-US" sz="1200" kern="1200" dirty="0" smtClean="0">
                <a:solidFill>
                  <a:schemeClr val="tx1"/>
                </a:solidFill>
                <a:effectLst/>
                <a:latin typeface="Arial" charset="0"/>
                <a:ea typeface="+mn-ea"/>
                <a:cs typeface="+mn-cs"/>
              </a:rPr>
              <a:t>One of the first rules that you learn when programming interrupts on a microcontroller is to not nest interrupts, but sometimes you need to nest the interrupts.  For instance, you need to get to a very low latency motor control or device.  You need to get to it very quickly, and you have other interrupts that take too long. Those long ISRs will need to be interruptible. On most microcontrollers </a:t>
            </a:r>
            <a:r>
              <a:rPr lang="en-US" dirty="0" smtClean="0"/>
              <a:t>you will have to program this tedious process in software</a:t>
            </a:r>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On the Tiva C Series devices, you can do it by programming the NVIC hardware.  You can make interrupts preemptive, and you can nest them. Interrupts can also be tail-chained, which is something I'll explain in the next few slides.  Interrupts are deterministic.  They're always either 12 cycles or 6 cycles if they're tail-chained.  </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Taking a look at the diagram at the bottom, we can see this is an application with a two interrupts.  From left to the right, the first </a:t>
            </a:r>
            <a:r>
              <a:rPr lang="en-US" dirty="0" smtClean="0"/>
              <a:t>interrupt</a:t>
            </a:r>
            <a:r>
              <a:rPr lang="en-US" sz="1200" kern="1200" dirty="0" smtClean="0">
                <a:solidFill>
                  <a:schemeClr val="tx1"/>
                </a:solidFill>
                <a:effectLst/>
                <a:latin typeface="Arial" charset="0"/>
                <a:ea typeface="+mn-ea"/>
                <a:cs typeface="+mn-cs"/>
              </a:rPr>
              <a:t> that goes off is </a:t>
            </a:r>
            <a:r>
              <a:rPr lang="en-US" dirty="0" smtClean="0"/>
              <a:t>for</a:t>
            </a:r>
            <a:r>
              <a:rPr lang="en-US" sz="1200" kern="1200" dirty="0" smtClean="0">
                <a:solidFill>
                  <a:schemeClr val="tx1"/>
                </a:solidFill>
                <a:effectLst/>
                <a:latin typeface="Arial" charset="0"/>
                <a:ea typeface="+mn-ea"/>
                <a:cs typeface="+mn-cs"/>
              </a:rPr>
              <a:t> motor control. Motor control requires extremely low latency.  You can't wait.  You must act on the interrupt quickly.  </a:t>
            </a:r>
          </a:p>
          <a:p>
            <a:r>
              <a:rPr lang="en-US" dirty="0" smtClean="0"/>
              <a:t>The second interrupt is a repeat of the first.</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In the third instance, a communication interrupt like the CAN has started operation.  Communication interrupts using involve FIFO’s and buffers, so they can wait. When the motor control interrupt arrives, </a:t>
            </a:r>
            <a:r>
              <a:rPr lang="en-US" dirty="0"/>
              <a:t>w</a:t>
            </a:r>
            <a:r>
              <a:rPr lang="en-US" sz="1200" kern="1200" dirty="0" smtClean="0">
                <a:solidFill>
                  <a:schemeClr val="tx1"/>
                </a:solidFill>
                <a:effectLst/>
                <a:latin typeface="Arial" charset="0"/>
                <a:ea typeface="+mn-ea"/>
                <a:cs typeface="+mn-cs"/>
              </a:rPr>
              <a:t>e can't wait for the communications ISR to complete, the motor control ISR must preempt it.</a:t>
            </a:r>
          </a:p>
          <a:p>
            <a:r>
              <a:rPr lang="en-US" dirty="0" smtClean="0"/>
              <a:t>The remaining instances are further examples. Remember that the nesting behavior is programmed into the NVIC hardware.</a:t>
            </a:r>
            <a:endParaRPr lang="en-US" dirty="0" smtClean="0">
              <a:latin typeface="Arial" pitchFamily="34" charset="0"/>
            </a:endParaRPr>
          </a:p>
        </p:txBody>
      </p:sp>
      <p:sp>
        <p:nvSpPr>
          <p:cNvPr id="78852" name="Slide Number Placeholder 3"/>
          <p:cNvSpPr>
            <a:spLocks noGrp="1"/>
          </p:cNvSpPr>
          <p:nvPr>
            <p:ph type="sldNum" sz="quarter" idx="5"/>
          </p:nvPr>
        </p:nvSpPr>
        <p:spPr>
          <a:noFill/>
        </p:spPr>
        <p:txBody>
          <a:bodyPr/>
          <a:lstStyle/>
          <a:p>
            <a:fld id="{AEA01BA5-8EBA-4743-8B85-E588A728404A}" type="slidenum">
              <a:rPr lang="en-US" smtClean="0">
                <a:latin typeface="Arial" pitchFamily="34" charset="0"/>
              </a:rPr>
              <a:pPr/>
              <a:t>52</a:t>
            </a:fld>
            <a:endParaRPr lang="en-US" dirty="0" smtClean="0">
              <a:latin typeface="Arial" pitchFamily="34" charset="0"/>
            </a:endParaRPr>
          </a:p>
        </p:txBody>
      </p:sp>
    </p:spTree>
    <p:extLst>
      <p:ext uri="{BB962C8B-B14F-4D97-AF65-F5344CB8AC3E}">
        <p14:creationId xmlns:p14="http://schemas.microsoft.com/office/powerpoint/2010/main" val="6365389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type="sldNum" sz="quarter" idx="5"/>
          </p:nvPr>
        </p:nvSpPr>
        <p:spPr>
          <a:noFill/>
        </p:spPr>
        <p:txBody>
          <a:bodyPr/>
          <a:lstStyle/>
          <a:p>
            <a:fld id="{A631AEC8-42A1-4228-A160-E8E3524989FB}" type="slidenum">
              <a:rPr lang="en-US" smtClean="0"/>
              <a:pPr/>
              <a:t>53</a:t>
            </a:fld>
            <a:endParaRPr lang="en-US" smtClean="0"/>
          </a:p>
        </p:txBody>
      </p:sp>
      <p:sp>
        <p:nvSpPr>
          <p:cNvPr id="88067" name="Rectangle 2"/>
          <p:cNvSpPr>
            <a:spLocks noGrp="1" noRot="1" noChangeAspect="1" noChangeArrowheads="1" noTextEdit="1"/>
          </p:cNvSpPr>
          <p:nvPr>
            <p:ph type="sldImg"/>
          </p:nvPr>
        </p:nvSpPr>
        <p:spPr>
          <a:xfrm>
            <a:off x="1270000" y="730250"/>
            <a:ext cx="4775200" cy="3581400"/>
          </a:xfrm>
          <a:ln/>
        </p:spPr>
      </p:sp>
      <p:sp>
        <p:nvSpPr>
          <p:cNvPr id="88068" name="Rectangle 3"/>
          <p:cNvSpPr>
            <a:spLocks noGrp="1" noChangeArrowheads="1"/>
          </p:cNvSpPr>
          <p:nvPr>
            <p:ph type="body" idx="1"/>
          </p:nvPr>
        </p:nvSpPr>
        <p:spPr>
          <a:xfrm>
            <a:off x="985520" y="4575572"/>
            <a:ext cx="5344160" cy="4280535"/>
          </a:xfrm>
          <a:noFill/>
          <a:ln/>
        </p:spPr>
        <p:txBody>
          <a:bodyPr/>
          <a:lstStyle/>
          <a:p>
            <a:r>
              <a:rPr lang="en-US" dirty="0" smtClean="0"/>
              <a:t>C</a:t>
            </a:r>
            <a:r>
              <a:rPr lang="en-US" sz="1200" kern="1200" dirty="0" smtClean="0">
                <a:solidFill>
                  <a:schemeClr val="tx1"/>
                </a:solidFill>
                <a:effectLst/>
                <a:latin typeface="Arial" charset="0"/>
                <a:ea typeface="+mn-ea"/>
                <a:cs typeface="+mn-cs"/>
              </a:rPr>
              <a:t>ortex M4 interrupt handling</a:t>
            </a:r>
            <a:r>
              <a:rPr lang="en-US" dirty="0"/>
              <a:t> </a:t>
            </a:r>
            <a:r>
              <a:rPr lang="en-US" dirty="0" smtClean="0"/>
              <a:t>is</a:t>
            </a:r>
            <a:r>
              <a:rPr lang="en-US" sz="1200" kern="1200" dirty="0" smtClean="0">
                <a:solidFill>
                  <a:schemeClr val="tx1"/>
                </a:solidFill>
                <a:effectLst/>
                <a:latin typeface="Arial" charset="0"/>
                <a:ea typeface="+mn-ea"/>
                <a:cs typeface="+mn-cs"/>
              </a:rPr>
              <a:t> totally automatic, s there's no instruction overhead. On entry the device automatically pushes registers R0 through R3, R2, the LR, the PSR, and the program counter onto the stack.  In parallel, </a:t>
            </a:r>
            <a:r>
              <a:rPr lang="en-US" dirty="0"/>
              <a:t>the address </a:t>
            </a:r>
            <a:r>
              <a:rPr lang="en-US" dirty="0" smtClean="0"/>
              <a:t> of the applicable </a:t>
            </a:r>
            <a:r>
              <a:rPr lang="en-US" sz="1200" kern="1200" dirty="0" smtClean="0">
                <a:solidFill>
                  <a:schemeClr val="tx1"/>
                </a:solidFill>
                <a:effectLst/>
                <a:latin typeface="Arial" charset="0"/>
                <a:ea typeface="+mn-ea"/>
                <a:cs typeface="+mn-cs"/>
              </a:rPr>
              <a:t>interrupt service routine is pre-fetched onto the instruction bus.  The ISR is then ready to start executing as soon as the last stack push is complete. </a:t>
            </a:r>
          </a:p>
          <a:p>
            <a:r>
              <a:rPr lang="en-US" sz="1200" kern="1200" dirty="0" smtClean="0">
                <a:solidFill>
                  <a:schemeClr val="tx1"/>
                </a:solidFill>
                <a:effectLst/>
                <a:latin typeface="Arial" charset="0"/>
                <a:ea typeface="+mn-ea"/>
                <a:cs typeface="+mn-cs"/>
              </a:rPr>
              <a:t>On the exit side, the processor state is automatically restored from the stack.  In parallel, the </a:t>
            </a:r>
            <a:r>
              <a:rPr lang="en-US" dirty="0" smtClean="0"/>
              <a:t>address </a:t>
            </a:r>
            <a:r>
              <a:rPr lang="en-US" dirty="0"/>
              <a:t>of </a:t>
            </a:r>
            <a:r>
              <a:rPr lang="en-US" dirty="0" smtClean="0"/>
              <a:t> the interrupted </a:t>
            </a:r>
            <a:r>
              <a:rPr lang="en-US" sz="1200" kern="1200" dirty="0" smtClean="0">
                <a:solidFill>
                  <a:schemeClr val="tx1"/>
                </a:solidFill>
                <a:effectLst/>
                <a:latin typeface="Arial" charset="0"/>
                <a:ea typeface="+mn-ea"/>
                <a:cs typeface="+mn-cs"/>
              </a:rPr>
              <a:t>instruction is pre-fetched, ready for execution upon completion of the final stack pop.  </a:t>
            </a:r>
            <a:endParaRPr lang="en-US" sz="120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21520741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5"/>
          <p:cNvSpPr>
            <a:spLocks noGrp="1" noChangeArrowheads="1"/>
          </p:cNvSpPr>
          <p:nvPr>
            <p:ph type="sldNum" sz="quarter" idx="5"/>
          </p:nvPr>
        </p:nvSpPr>
        <p:spPr>
          <a:noFill/>
        </p:spPr>
        <p:txBody>
          <a:bodyPr/>
          <a:lstStyle/>
          <a:p>
            <a:fld id="{A631AEC8-42A1-4228-A160-E8E3524989FB}" type="slidenum">
              <a:rPr lang="en-US" smtClean="0"/>
              <a:pPr/>
              <a:t>54</a:t>
            </a:fld>
            <a:endParaRPr lang="en-US" smtClean="0"/>
          </a:p>
        </p:txBody>
      </p:sp>
      <p:sp>
        <p:nvSpPr>
          <p:cNvPr id="88067" name="Rectangle 2"/>
          <p:cNvSpPr>
            <a:spLocks noGrp="1" noRot="1" noChangeAspect="1" noChangeArrowheads="1" noTextEdit="1"/>
          </p:cNvSpPr>
          <p:nvPr>
            <p:ph type="sldImg"/>
          </p:nvPr>
        </p:nvSpPr>
        <p:spPr>
          <a:xfrm>
            <a:off x="1270000" y="730250"/>
            <a:ext cx="4775200" cy="3581400"/>
          </a:xfrm>
          <a:ln/>
        </p:spPr>
      </p:sp>
      <p:sp>
        <p:nvSpPr>
          <p:cNvPr id="88068"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Exception types on the Cortex M4 include reset, the non-</a:t>
            </a:r>
            <a:r>
              <a:rPr lang="en-US" sz="1200" kern="1200" dirty="0" err="1" smtClean="0">
                <a:solidFill>
                  <a:schemeClr val="tx1"/>
                </a:solidFill>
                <a:effectLst/>
                <a:latin typeface="Arial" charset="0"/>
                <a:ea typeface="+mn-ea"/>
                <a:cs typeface="+mn-cs"/>
              </a:rPr>
              <a:t>maskable</a:t>
            </a:r>
            <a:r>
              <a:rPr lang="en-US" sz="1200" kern="1200" dirty="0" smtClean="0">
                <a:solidFill>
                  <a:schemeClr val="tx1"/>
                </a:solidFill>
                <a:effectLst/>
                <a:latin typeface="Arial" charset="0"/>
                <a:ea typeface="+mn-ea"/>
                <a:cs typeface="+mn-cs"/>
              </a:rPr>
              <a:t> interrupt, hard fault</a:t>
            </a:r>
            <a:r>
              <a:rPr lang="en-US" dirty="0" smtClean="0"/>
              <a:t> and the 7 shown in the table. Note the priority levels for the rest, NMI and hard faults. Only those cannot be changed.</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A </a:t>
            </a:r>
            <a:r>
              <a:rPr lang="fr-FR" dirty="0" err="1" smtClean="0"/>
              <a:t>HardFault</a:t>
            </a:r>
            <a:r>
              <a:rPr lang="fr-FR" dirty="0" smtClean="0"/>
              <a:t> </a:t>
            </a:r>
            <a:r>
              <a:rPr lang="fr-FR" dirty="0" err="1" smtClean="0"/>
              <a:t>is</a:t>
            </a:r>
            <a:r>
              <a:rPr lang="fr-FR" dirty="0" smtClean="0"/>
              <a:t> </a:t>
            </a:r>
            <a:r>
              <a:rPr lang="en-US" i="1" dirty="0" smtClean="0"/>
              <a:t>all classes of fault, when the corresponding fault handler cannot be activated because it is currently disabled or masked by exception masking </a:t>
            </a:r>
          </a:p>
          <a:p>
            <a:r>
              <a:rPr lang="fr-FR" i="1" dirty="0" smtClean="0"/>
              <a:t>A </a:t>
            </a:r>
            <a:r>
              <a:rPr lang="en-US" i="1" dirty="0" smtClean="0"/>
              <a:t>Memory management fault is caused by a Memory Protection Unit violation or invalid accesses (such as an instruction fetch from a non-executable region) </a:t>
            </a:r>
          </a:p>
          <a:p>
            <a:r>
              <a:rPr lang="fr-FR" i="1" dirty="0" smtClean="0"/>
              <a:t>Bus </a:t>
            </a:r>
            <a:r>
              <a:rPr lang="fr-FR" i="1" dirty="0" err="1" smtClean="0"/>
              <a:t>faults</a:t>
            </a:r>
            <a:r>
              <a:rPr lang="fr-FR" i="1" dirty="0" smtClean="0"/>
              <a:t> are an </a:t>
            </a:r>
            <a:r>
              <a:rPr lang="en-US" i="1" dirty="0" smtClean="0"/>
              <a:t>Error response received from the bus system; caused by an instruction </a:t>
            </a:r>
            <a:r>
              <a:rPr lang="en-US" i="1" dirty="0" err="1" smtClean="0"/>
              <a:t>prefetch</a:t>
            </a:r>
            <a:r>
              <a:rPr lang="en-US" i="1" dirty="0" smtClean="0"/>
              <a:t> abort or data access error </a:t>
            </a:r>
          </a:p>
          <a:p>
            <a:r>
              <a:rPr lang="en-US" i="1" dirty="0" smtClean="0"/>
              <a:t>Usage faults are caused by invalid instructions or invalid state transition attempts </a:t>
            </a:r>
          </a:p>
          <a:p>
            <a:r>
              <a:rPr lang="fr-FR" i="1" dirty="0" err="1" smtClean="0"/>
              <a:t>SVCall</a:t>
            </a:r>
            <a:r>
              <a:rPr lang="fr-FR" i="1" dirty="0" smtClean="0"/>
              <a:t> </a:t>
            </a:r>
            <a:r>
              <a:rPr lang="fr-FR" i="1" dirty="0" err="1" smtClean="0"/>
              <a:t>is</a:t>
            </a:r>
            <a:r>
              <a:rPr lang="fr-FR" i="1" dirty="0" smtClean="0"/>
              <a:t> a </a:t>
            </a:r>
            <a:r>
              <a:rPr lang="en-US" i="1" dirty="0" smtClean="0"/>
              <a:t>System service call via SVC instruction</a:t>
            </a:r>
          </a:p>
          <a:p>
            <a:endParaRPr lang="en-US" i="1" dirty="0" smtClean="0"/>
          </a:p>
          <a:p>
            <a:r>
              <a:rPr lang="en-US" i="1" dirty="0" smtClean="0"/>
              <a:t>Not that the priority is programmable for most of these faults.</a:t>
            </a:r>
            <a:endParaRPr lang="en-US" i="1" dirty="0"/>
          </a:p>
        </p:txBody>
      </p:sp>
    </p:spTree>
    <p:extLst>
      <p:ext uri="{BB962C8B-B14F-4D97-AF65-F5344CB8AC3E}">
        <p14:creationId xmlns:p14="http://schemas.microsoft.com/office/powerpoint/2010/main" val="21086685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5"/>
          <p:cNvSpPr>
            <a:spLocks noGrp="1" noChangeArrowheads="1"/>
          </p:cNvSpPr>
          <p:nvPr>
            <p:ph type="sldNum" sz="quarter" idx="5"/>
          </p:nvPr>
        </p:nvSpPr>
        <p:spPr>
          <a:noFill/>
        </p:spPr>
        <p:txBody>
          <a:bodyPr/>
          <a:lstStyle/>
          <a:p>
            <a:fld id="{4F237D73-4EE2-43E6-9F36-46C36A947006}" type="slidenum">
              <a:rPr lang="en-US" smtClean="0"/>
              <a:pPr/>
              <a:t>55</a:t>
            </a:fld>
            <a:endParaRPr lang="en-US" smtClean="0"/>
          </a:p>
        </p:txBody>
      </p:sp>
      <p:sp>
        <p:nvSpPr>
          <p:cNvPr id="110595" name="Rectangle 2"/>
          <p:cNvSpPr>
            <a:spLocks noGrp="1" noRot="1" noChangeAspect="1" noChangeArrowheads="1" noTextEdit="1"/>
          </p:cNvSpPr>
          <p:nvPr>
            <p:ph type="sldImg"/>
          </p:nvPr>
        </p:nvSpPr>
        <p:spPr>
          <a:xfrm>
            <a:off x="1270000" y="730250"/>
            <a:ext cx="4775200" cy="3581400"/>
          </a:xfrm>
          <a:ln/>
        </p:spPr>
      </p:sp>
      <p:sp>
        <p:nvSpPr>
          <p:cNvPr id="110596" name="Rectangle 3"/>
          <p:cNvSpPr>
            <a:spLocks noGrp="1" noChangeArrowheads="1"/>
          </p:cNvSpPr>
          <p:nvPr>
            <p:ph type="body" idx="1"/>
          </p:nvPr>
        </p:nvSpPr>
        <p:spPr>
          <a:xfrm>
            <a:off x="985520" y="4575572"/>
            <a:ext cx="5344160" cy="4280535"/>
          </a:xfrm>
          <a:noFill/>
          <a:ln/>
        </p:spPr>
        <p:txBody>
          <a:bodyPr/>
          <a:lstStyle/>
          <a:p>
            <a:r>
              <a:rPr lang="en-US" sz="1200" kern="1200" dirty="0" smtClean="0">
                <a:solidFill>
                  <a:schemeClr val="tx1"/>
                </a:solidFill>
                <a:effectLst/>
                <a:latin typeface="Arial" charset="0"/>
                <a:ea typeface="+mn-ea"/>
                <a:cs typeface="+mn-cs"/>
              </a:rPr>
              <a:t>After reset, Cortex M4 vector table is located at address zero.  Each entry in the vector table contains the address of the handler or ISR to be executed.</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If you look down at the bottom at the initial SP value, that value at address 00 is used as a starting address of the main stack pointer.</a:t>
            </a:r>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It’s typical to relocate the vector table after </a:t>
            </a:r>
            <a:r>
              <a:rPr lang="en-US" sz="1200" kern="1200" dirty="0" err="1" smtClean="0">
                <a:solidFill>
                  <a:schemeClr val="tx1"/>
                </a:solidFill>
                <a:effectLst/>
                <a:latin typeface="Arial" charset="0"/>
                <a:ea typeface="+mn-ea"/>
                <a:cs typeface="+mn-cs"/>
              </a:rPr>
              <a:t>bootloading</a:t>
            </a:r>
            <a:r>
              <a:rPr lang="en-US" sz="1200" kern="1200" dirty="0" smtClean="0">
                <a:solidFill>
                  <a:schemeClr val="tx1"/>
                </a:solidFill>
                <a:effectLst/>
                <a:latin typeface="Arial" charset="0"/>
                <a:ea typeface="+mn-ea"/>
                <a:cs typeface="+mn-cs"/>
              </a:rPr>
              <a:t> the device and this can be done by writing to the VTABLE register. The vector table must be aligned on a 1K byte boundary.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If you like, open up </a:t>
            </a:r>
            <a:r>
              <a:rPr lang="en-US" sz="1200" kern="1200" dirty="0" err="1" smtClean="0">
                <a:solidFill>
                  <a:schemeClr val="tx1"/>
                </a:solidFill>
                <a:effectLst/>
                <a:latin typeface="Arial" charset="0"/>
                <a:ea typeface="+mn-ea"/>
                <a:cs typeface="+mn-cs"/>
              </a:rPr>
              <a:t>startup_ccs.c</a:t>
            </a:r>
            <a:r>
              <a:rPr lang="en-US" sz="1200" kern="1200" dirty="0" smtClean="0">
                <a:solidFill>
                  <a:schemeClr val="tx1"/>
                </a:solidFill>
                <a:effectLst/>
                <a:latin typeface="Arial" charset="0"/>
                <a:ea typeface="+mn-ea"/>
                <a:cs typeface="+mn-cs"/>
              </a:rPr>
              <a:t> in Code Composer for a complete view of the vector table.</a:t>
            </a:r>
            <a:endParaRPr lang="en-US" dirty="0" smtClean="0"/>
          </a:p>
        </p:txBody>
      </p:sp>
    </p:spTree>
    <p:extLst>
      <p:ext uri="{BB962C8B-B14F-4D97-AF65-F5344CB8AC3E}">
        <p14:creationId xmlns:p14="http://schemas.microsoft.com/office/powerpoint/2010/main" val="24603497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56</a:t>
            </a:fld>
            <a:endParaRPr lang="en-US"/>
          </a:p>
        </p:txBody>
      </p:sp>
    </p:spTree>
    <p:extLst>
      <p:ext uri="{BB962C8B-B14F-4D97-AF65-F5344CB8AC3E}">
        <p14:creationId xmlns:p14="http://schemas.microsoft.com/office/powerpoint/2010/main" val="19875596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General Purpose Timer Module, or GPTM, has six 16 or 32-bit and six 32 or 64-bit general-purpose timers.  They can be used for capture, compare, or PWM.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r>
              <a:rPr lang="en-US" sz="1200" kern="1200" dirty="0" smtClean="0">
                <a:solidFill>
                  <a:schemeClr val="tx1"/>
                </a:solidFill>
                <a:effectLst/>
                <a:latin typeface="Arial" charset="0"/>
                <a:ea typeface="+mn-ea"/>
                <a:cs typeface="+mn-cs"/>
              </a:rPr>
              <a:t>There are 5 different time modes available: one shot, periodic, input edge count or time capture</a:t>
            </a:r>
            <a:r>
              <a:rPr lang="en-US" dirty="0" smtClean="0"/>
              <a:t>, PWM generation and Real time clock.</a:t>
            </a:r>
          </a:p>
          <a:p>
            <a:endParaRPr lang="en-US" sz="1200" kern="1200" dirty="0">
              <a:solidFill>
                <a:schemeClr val="tx1"/>
              </a:solidFill>
              <a:effectLst/>
              <a:latin typeface="Arial" charset="0"/>
              <a:ea typeface="+mn-ea"/>
              <a:cs typeface="+mn-cs"/>
            </a:endParaRPr>
          </a:p>
          <a:p>
            <a:r>
              <a:rPr lang="en-US" dirty="0" smtClean="0"/>
              <a:t>The timers can count up or down.</a:t>
            </a:r>
          </a:p>
          <a:p>
            <a:r>
              <a:rPr lang="en-US" dirty="0"/>
              <a:t/>
            </a:r>
            <a:br>
              <a:rPr lang="en-US" dirty="0"/>
            </a:br>
            <a:r>
              <a:rPr lang="en-US" dirty="0" smtClean="0"/>
              <a:t>PWM generation is simple with no </a:t>
            </a:r>
            <a:r>
              <a:rPr lang="en-US" dirty="0" err="1" smtClean="0"/>
              <a:t>deadband</a:t>
            </a:r>
            <a:r>
              <a:rPr lang="en-US" dirty="0" smtClean="0"/>
              <a:t> generation and software inversion of the outputs.</a:t>
            </a:r>
          </a:p>
          <a:p>
            <a:endParaRPr lang="en-US" sz="1200" kern="1200" dirty="0">
              <a:solidFill>
                <a:schemeClr val="tx1"/>
              </a:solidFill>
              <a:effectLst/>
              <a:latin typeface="Arial" charset="0"/>
              <a:ea typeface="+mn-ea"/>
              <a:cs typeface="+mn-cs"/>
            </a:endParaRPr>
          </a:p>
          <a:p>
            <a:r>
              <a:rPr lang="en-US" dirty="0" smtClean="0"/>
              <a:t>The module supports synchronization across multiple timers, daisy chaining and user enabled stalling during debugging. This last feature stalls the timers during debug when the user clicks the halt button and prevents unwanted timer interrupts from occurring. </a:t>
            </a:r>
          </a:p>
          <a:p>
            <a:endParaRPr lang="en-US" sz="1200" kern="1200" dirty="0">
              <a:solidFill>
                <a:schemeClr val="tx1"/>
              </a:solidFill>
              <a:effectLst/>
              <a:latin typeface="Arial" charset="0"/>
              <a:ea typeface="+mn-ea"/>
              <a:cs typeface="+mn-cs"/>
            </a:endParaRPr>
          </a:p>
          <a:p>
            <a:r>
              <a:rPr lang="en-US" dirty="0" smtClean="0"/>
              <a:t>The timers can also trigger the ADC sample sequencer or DMA transfers.</a:t>
            </a:r>
            <a:endParaRPr lang="en-US" sz="1200" kern="1200" dirty="0">
              <a:solidFill>
                <a:schemeClr val="tx1"/>
              </a:solidFill>
              <a:effectLst/>
              <a:latin typeface="Arial" charset="0"/>
              <a:ea typeface="+mn-ea"/>
              <a:cs typeface="+mn-cs"/>
            </a:endParaRPr>
          </a:p>
        </p:txBody>
      </p:sp>
      <p:sp>
        <p:nvSpPr>
          <p:cNvPr id="92164" name="Slide Number Placeholder 3"/>
          <p:cNvSpPr>
            <a:spLocks noGrp="1"/>
          </p:cNvSpPr>
          <p:nvPr>
            <p:ph type="sldNum" sz="quarter" idx="5"/>
          </p:nvPr>
        </p:nvSpPr>
        <p:spPr>
          <a:noFill/>
        </p:spPr>
        <p:txBody>
          <a:bodyPr/>
          <a:lstStyle/>
          <a:p>
            <a:fld id="{57BB3FC5-8ED9-48EC-A339-6FAED078E46F}" type="slidenum">
              <a:rPr lang="en-US" smtClean="0">
                <a:solidFill>
                  <a:srgbClr val="000000"/>
                </a:solidFill>
                <a:latin typeface="Arial" pitchFamily="34" charset="0"/>
              </a:rPr>
              <a:pPr/>
              <a:t>57</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26475221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58</a:t>
            </a:fld>
            <a:endParaRPr lang="en-US"/>
          </a:p>
        </p:txBody>
      </p:sp>
    </p:spTree>
    <p:extLst>
      <p:ext uri="{BB962C8B-B14F-4D97-AF65-F5344CB8AC3E}">
        <p14:creationId xmlns:p14="http://schemas.microsoft.com/office/powerpoint/2010/main" val="30257343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Tiva C Series microcontrollers feature two ADC modules, ADC0 and ADC1, that can be used to convert continuous analog voltages to discrete digital values.  Each one of those modules has 12 bits of resolution, can operate independently and can execute different sample sequences.  You can sample any of the shared analog input channels, single ended or differential and you can generate interrupts and triggers.</a:t>
            </a:r>
            <a:endParaRPr lang="en-US" sz="2400" kern="1200" dirty="0">
              <a:solidFill>
                <a:schemeClr val="tx1"/>
              </a:solidFill>
              <a:effectLst/>
              <a:latin typeface="Arial" charset="0"/>
              <a:ea typeface="+mn-ea"/>
              <a:cs typeface="+mn-cs"/>
            </a:endParaRPr>
          </a:p>
        </p:txBody>
      </p:sp>
      <p:sp>
        <p:nvSpPr>
          <p:cNvPr id="38916" name="Slide Number Placeholder 3"/>
          <p:cNvSpPr>
            <a:spLocks noGrp="1"/>
          </p:cNvSpPr>
          <p:nvPr>
            <p:ph type="sldNum" sz="quarter" idx="5"/>
          </p:nvPr>
        </p:nvSpPr>
        <p:spPr>
          <a:noFill/>
        </p:spPr>
        <p:txBody>
          <a:bodyPr/>
          <a:lstStyle/>
          <a:p>
            <a:fld id="{C3894C39-6F88-4186-A666-F7E7D7E1E933}" type="slidenum">
              <a:rPr lang="en-US" smtClean="0"/>
              <a:pPr/>
              <a:t>59</a:t>
            </a:fld>
            <a:endParaRPr lang="en-US" smtClean="0"/>
          </a:p>
        </p:txBody>
      </p:sp>
    </p:spTree>
    <p:extLst>
      <p:ext uri="{BB962C8B-B14F-4D97-AF65-F5344CB8AC3E}">
        <p14:creationId xmlns:p14="http://schemas.microsoft.com/office/powerpoint/2010/main" val="606971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266825" y="727075"/>
            <a:ext cx="4781550" cy="3586163"/>
          </a:xfrm>
          <a:ln/>
        </p:spPr>
      </p:sp>
      <p:sp>
        <p:nvSpPr>
          <p:cNvPr id="80899" name="Notes Placeholder 2"/>
          <p:cNvSpPr>
            <a:spLocks noGrp="1"/>
          </p:cNvSpPr>
          <p:nvPr>
            <p:ph type="body" idx="1"/>
          </p:nvPr>
        </p:nvSpPr>
        <p:spPr>
          <a:noFill/>
          <a:ln/>
        </p:spPr>
        <p:txBody>
          <a:bodyPr/>
          <a:lstStyle/>
          <a:p>
            <a:r>
              <a:rPr lang="en-US" dirty="0" smtClean="0">
                <a:latin typeface="Arial" pitchFamily="34" charset="0"/>
              </a:rPr>
              <a:t>There are four different kinds of memory on this device .</a:t>
            </a:r>
          </a:p>
          <a:p>
            <a:endParaRPr lang="en-US" dirty="0">
              <a:latin typeface="Arial" pitchFamily="34" charset="0"/>
            </a:endParaRPr>
          </a:p>
          <a:p>
            <a:r>
              <a:rPr lang="en-US" dirty="0" smtClean="0">
                <a:latin typeface="Arial" pitchFamily="34" charset="0"/>
              </a:rPr>
              <a:t>The 256 KB flash memory is single-cycle to 40 MHz .  A pre-fetch buffer and speculative branching improves performance above 40 MHz .  </a:t>
            </a:r>
          </a:p>
          <a:p>
            <a:endParaRPr lang="en-US" dirty="0">
              <a:latin typeface="Arial" pitchFamily="34" charset="0"/>
            </a:endParaRPr>
          </a:p>
          <a:p>
            <a:r>
              <a:rPr lang="en-US" dirty="0" smtClean="0">
                <a:latin typeface="Arial" pitchFamily="34" charset="0"/>
              </a:rPr>
              <a:t>The 32 KB single-cycle SRAM implements bit-banding that we will cover later .  </a:t>
            </a:r>
          </a:p>
          <a:p>
            <a:endParaRPr lang="en-US" dirty="0">
              <a:latin typeface="Arial" pitchFamily="34" charset="0"/>
            </a:endParaRPr>
          </a:p>
          <a:p>
            <a:r>
              <a:rPr lang="en-US" dirty="0" smtClean="0">
                <a:latin typeface="Arial" pitchFamily="34" charset="0"/>
              </a:rPr>
              <a:t>The internal ROM is loaded with the TivaWare Peripheral driver library , the boat loader, cryptography tables and CRC error detection functionality.</a:t>
            </a:r>
          </a:p>
          <a:p>
            <a:endParaRPr lang="en-US" dirty="0">
              <a:latin typeface="Arial" pitchFamily="34" charset="0"/>
            </a:endParaRPr>
          </a:p>
          <a:p>
            <a:r>
              <a:rPr lang="en-US" dirty="0" smtClean="0">
                <a:latin typeface="Arial" pitchFamily="34" charset="0"/>
              </a:rPr>
              <a:t>The 2 KB EEPROM is wear-leveled to provide 500,000 program and erase cycles with a five year data retention.  Random access requires four clock cycles while sequential access is single-cycle for each location after the first .  </a:t>
            </a:r>
          </a:p>
          <a:p>
            <a:endParaRPr lang="en-US" dirty="0">
              <a:latin typeface="Arial" pitchFamily="34" charset="0"/>
            </a:endParaRPr>
          </a:p>
          <a:p>
            <a:r>
              <a:rPr lang="en-US" dirty="0">
                <a:latin typeface="Arial" pitchFamily="34" charset="0"/>
              </a:rPr>
              <a:t>Note the figure on the lower right </a:t>
            </a:r>
            <a:r>
              <a:rPr lang="en-US" dirty="0" smtClean="0">
                <a:latin typeface="Arial" pitchFamily="34" charset="0"/>
              </a:rPr>
              <a:t>with flash memory starting out at zero , followed by ROM, SRAM , the bit-banded alias of the SRAM , peripherals and EEPROM , followed by the bit-banded alias of the peripherals and finally some additional locations.   </a:t>
            </a:r>
          </a:p>
        </p:txBody>
      </p:sp>
      <p:sp>
        <p:nvSpPr>
          <p:cNvPr id="80900" name="Slide Number Placeholder 3"/>
          <p:cNvSpPr>
            <a:spLocks noGrp="1"/>
          </p:cNvSpPr>
          <p:nvPr>
            <p:ph type="sldNum" sz="quarter" idx="5"/>
          </p:nvPr>
        </p:nvSpPr>
        <p:spPr>
          <a:noFill/>
        </p:spPr>
        <p:txBody>
          <a:bodyPr/>
          <a:lstStyle/>
          <a:p>
            <a:fld id="{4679746C-F08B-400E-AE68-BB18EF1AD947}" type="slidenum">
              <a:rPr lang="en-US" smtClean="0">
                <a:latin typeface="Arial" pitchFamily="34" charset="0"/>
              </a:rPr>
              <a:pPr/>
              <a:t>6</a:t>
            </a:fld>
            <a:endParaRPr lang="en-US" smtClean="0">
              <a:latin typeface="Arial" pitchFamily="34" charset="0"/>
            </a:endParaRPr>
          </a:p>
        </p:txBody>
      </p:sp>
    </p:spTree>
    <p:extLst>
      <p:ext uri="{BB962C8B-B14F-4D97-AF65-F5344CB8AC3E}">
        <p14:creationId xmlns:p14="http://schemas.microsoft.com/office/powerpoint/2010/main" val="31856663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Due to the low pin count of the LaunchPad device, there is a fixed reference between the analog voltage and ground and 12 shared I/O.</a:t>
            </a:r>
          </a:p>
          <a:p>
            <a:r>
              <a:rPr lang="en-US" sz="1200" kern="1200" dirty="0" smtClean="0">
                <a:solidFill>
                  <a:schemeClr val="tx1"/>
                </a:solidFill>
                <a:effectLst/>
                <a:latin typeface="Arial" charset="0"/>
                <a:ea typeface="+mn-ea"/>
                <a:cs typeface="+mn-cs"/>
              </a:rPr>
              <a:t>  There are four programmable sample conversion sequencers per ADC that we'll deal with on the next slide.  Separate analog power and ground pins keep the noise between the digital and analog sides low.  </a:t>
            </a:r>
          </a:p>
          <a:p>
            <a:endParaRPr lang="en-US" dirty="0"/>
          </a:p>
          <a:p>
            <a:r>
              <a:rPr lang="en-US" sz="1200" kern="1200" dirty="0" smtClean="0">
                <a:solidFill>
                  <a:schemeClr val="tx1"/>
                </a:solidFill>
                <a:effectLst/>
                <a:latin typeface="Arial" charset="0"/>
                <a:ea typeface="+mn-ea"/>
                <a:cs typeface="+mn-cs"/>
              </a:rPr>
              <a:t>There are 5 ways to trigger a measurement … with software, when a timer expires, on an analog comparison event or using a GPIO pin.</a:t>
            </a:r>
            <a:br>
              <a:rPr lang="en-US" sz="1200" kern="1200" dirty="0" smtClean="0">
                <a:solidFill>
                  <a:schemeClr val="tx1"/>
                </a:solidFill>
                <a:effectLst/>
                <a:latin typeface="Arial" charset="0"/>
                <a:ea typeface="+mn-ea"/>
                <a:cs typeface="+mn-cs"/>
              </a:rPr>
            </a:b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Hardware averaging can take 2, 4, 8, 16, 32 or 64 samples and average them together to generate each result..  </a:t>
            </a:r>
          </a:p>
          <a:p>
            <a:r>
              <a:rPr lang="en-US" sz="1200" kern="1200" dirty="0" smtClean="0">
                <a:solidFill>
                  <a:schemeClr val="tx1"/>
                </a:solidFill>
                <a:effectLst/>
                <a:latin typeface="Arial" charset="0"/>
                <a:ea typeface="+mn-ea"/>
                <a:cs typeface="+mn-cs"/>
              </a:rPr>
              <a:t>Each ADC has eight digital comparators for a total of 16.  There are two analog comparators for the device.  Optionally, you can phase shift the sample time between the ADC modules, between 22.5 to 337.5 degrees.  </a:t>
            </a:r>
          </a:p>
          <a:p>
            <a:endParaRPr lang="en-US" b="1" dirty="0" smtClean="0"/>
          </a:p>
          <a:p>
            <a:endParaRPr lang="en-US" b="1" dirty="0" smtClean="0"/>
          </a:p>
        </p:txBody>
      </p:sp>
      <p:sp>
        <p:nvSpPr>
          <p:cNvPr id="39940" name="Slide Number Placeholder 3"/>
          <p:cNvSpPr>
            <a:spLocks noGrp="1"/>
          </p:cNvSpPr>
          <p:nvPr>
            <p:ph type="sldNum" sz="quarter" idx="5"/>
          </p:nvPr>
        </p:nvSpPr>
        <p:spPr>
          <a:noFill/>
        </p:spPr>
        <p:txBody>
          <a:bodyPr/>
          <a:lstStyle/>
          <a:p>
            <a:fld id="{AFDEDB88-A2B3-4590-A50E-7360B9A049E5}" type="slidenum">
              <a:rPr lang="en-US" smtClean="0"/>
              <a:pPr/>
              <a:t>60</a:t>
            </a:fld>
            <a:endParaRPr lang="en-US" smtClean="0"/>
          </a:p>
        </p:txBody>
      </p:sp>
    </p:spTree>
    <p:extLst>
      <p:ext uri="{BB962C8B-B14F-4D97-AF65-F5344CB8AC3E}">
        <p14:creationId xmlns:p14="http://schemas.microsoft.com/office/powerpoint/2010/main" val="14181619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z="1200" kern="1200" dirty="0" smtClean="0">
                <a:solidFill>
                  <a:schemeClr val="tx1"/>
                </a:solidFill>
                <a:effectLst/>
                <a:latin typeface="Arial" charset="0"/>
                <a:ea typeface="+mn-ea"/>
                <a:cs typeface="+mn-cs"/>
              </a:rPr>
              <a:t>The analog to digital converters collect and sample their data using programmable sequencers.  Each sample sequence is a fully programmable series of consecutive samples that allows the ADC to collect data from multiple input sources without having to be reconfigured.  Each one of the modules has four sample sequencers that control the sampling and data capture.  They are identical except for the number of samples that they can capture and the depth of </a:t>
            </a:r>
            <a:r>
              <a:rPr lang="en-US" dirty="0"/>
              <a:t>the associated FIFO.  </a:t>
            </a:r>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In order to configure a sample sequence, the following information is  required for each sample: the input source, whether the mode is single ended or differential, whether or not to generate an interrupt and whether this is the final sample in the sequence.</a:t>
            </a:r>
          </a:p>
          <a:p>
            <a:r>
              <a:rPr lang="en-US" sz="1200" kern="1200" dirty="0" smtClean="0">
                <a:solidFill>
                  <a:schemeClr val="tx1"/>
                </a:solidFill>
                <a:effectLst/>
                <a:latin typeface="Arial" charset="0"/>
                <a:ea typeface="+mn-ea"/>
                <a:cs typeface="+mn-cs"/>
              </a:rPr>
              <a:t>Each sample sequencer can then transfer its data from the FIFO independently using a dedicated DMA channel.</a:t>
            </a:r>
          </a:p>
          <a:p>
            <a:endParaRPr lang="en-US" dirty="0" smtClean="0"/>
          </a:p>
        </p:txBody>
      </p:sp>
      <p:sp>
        <p:nvSpPr>
          <p:cNvPr id="44036" name="Slide Number Placeholder 3"/>
          <p:cNvSpPr>
            <a:spLocks noGrp="1"/>
          </p:cNvSpPr>
          <p:nvPr>
            <p:ph type="sldNum" sz="quarter" idx="5"/>
          </p:nvPr>
        </p:nvSpPr>
        <p:spPr>
          <a:noFill/>
        </p:spPr>
        <p:txBody>
          <a:bodyPr/>
          <a:lstStyle/>
          <a:p>
            <a:fld id="{B3128434-F420-48B6-9F25-0D7E20921222}" type="slidenum">
              <a:rPr lang="en-US" smtClean="0"/>
              <a:pPr/>
              <a:t>61</a:t>
            </a:fld>
            <a:endParaRPr lang="en-US" smtClean="0"/>
          </a:p>
        </p:txBody>
      </p:sp>
    </p:spTree>
    <p:extLst>
      <p:ext uri="{BB962C8B-B14F-4D97-AF65-F5344CB8AC3E}">
        <p14:creationId xmlns:p14="http://schemas.microsoft.com/office/powerpoint/2010/main" val="14838676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Others case study</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62</a:t>
            </a:fld>
            <a:endParaRPr lang="en-US"/>
          </a:p>
        </p:txBody>
      </p:sp>
    </p:spTree>
    <p:extLst>
      <p:ext uri="{BB962C8B-B14F-4D97-AF65-F5344CB8AC3E}">
        <p14:creationId xmlns:p14="http://schemas.microsoft.com/office/powerpoint/2010/main" val="24785942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TM4C123GH6PM includes 8 UART ports. Each of these ports features:</a:t>
            </a:r>
          </a:p>
          <a:p>
            <a:pPr marL="171450" indent="-171450">
              <a:buFontTx/>
              <a:buChar char="-"/>
            </a:pPr>
            <a:r>
              <a:rPr lang="en-US" dirty="0" smtClean="0"/>
              <a:t>Separate 16 x 8-bit transmit and receive FIFOs</a:t>
            </a:r>
          </a:p>
          <a:p>
            <a:pPr marL="171450" indent="-171450">
              <a:buFontTx/>
              <a:buChar char="-"/>
            </a:pPr>
            <a:r>
              <a:rPr lang="en-US" dirty="0" smtClean="0"/>
              <a:t>A programmable baud rate generator</a:t>
            </a:r>
          </a:p>
          <a:p>
            <a:pPr marL="171450" indent="-171450">
              <a:buFontTx/>
              <a:buChar char="-"/>
            </a:pPr>
            <a:r>
              <a:rPr lang="en-US" dirty="0" smtClean="0"/>
              <a:t>Automatic generation and removal of the start, stop and parity bits</a:t>
            </a:r>
          </a:p>
          <a:p>
            <a:pPr marL="171450" indent="-171450">
              <a:buFontTx/>
              <a:buChar char="-"/>
            </a:pPr>
            <a:r>
              <a:rPr lang="en-US" dirty="0" smtClean="0"/>
              <a:t>Line break generation and detection</a:t>
            </a:r>
          </a:p>
          <a:p>
            <a:pPr marL="171450" indent="-171450">
              <a:buFontTx/>
              <a:buChar char="-"/>
            </a:pPr>
            <a:r>
              <a:rPr lang="en-US" dirty="0" smtClean="0"/>
              <a:t>A choice of 5 to 8 data bits, multiple parity types and 1 or 2 stop bits</a:t>
            </a:r>
          </a:p>
          <a:p>
            <a:pPr marL="171450" indent="-171450">
              <a:buFontTx/>
              <a:buChar char="-"/>
            </a:pPr>
            <a:r>
              <a:rPr lang="en-US" dirty="0" smtClean="0"/>
              <a:t>Modem and flow control</a:t>
            </a:r>
          </a:p>
          <a:p>
            <a:pPr marL="171450" indent="-171450">
              <a:buFontTx/>
              <a:buChar char="-"/>
            </a:pPr>
            <a:r>
              <a:rPr lang="en-US" dirty="0" smtClean="0"/>
              <a:t>IrDA and EIA-495 9-bit protocols</a:t>
            </a:r>
          </a:p>
          <a:p>
            <a:pPr marL="171450" indent="-171450">
              <a:buFontTx/>
              <a:buChar char="-"/>
            </a:pPr>
            <a:r>
              <a:rPr lang="en-US" dirty="0" smtClean="0"/>
              <a:t>DMA support with separate transmit and receive channels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63</a:t>
            </a:fld>
            <a:endParaRPr lang="en-US"/>
          </a:p>
        </p:txBody>
      </p:sp>
    </p:spTree>
    <p:extLst>
      <p:ext uri="{BB962C8B-B14F-4D97-AF65-F5344CB8AC3E}">
        <p14:creationId xmlns:p14="http://schemas.microsoft.com/office/powerpoint/2010/main" val="17618711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two external pins on the right. Tiva C Series pins are highly multiplexed with other functions. Also note the transmit and receive FIFOs are integral to the module itself.</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64</a:t>
            </a:fld>
            <a:endParaRPr lang="en-US"/>
          </a:p>
        </p:txBody>
      </p:sp>
    </p:spTree>
    <p:extLst>
      <p:ext uri="{BB962C8B-B14F-4D97-AF65-F5344CB8AC3E}">
        <p14:creationId xmlns:p14="http://schemas.microsoft.com/office/powerpoint/2010/main" val="5088886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basic steps for initializing the UART are as follows:</a:t>
            </a:r>
          </a:p>
          <a:p>
            <a:pPr marL="171450" indent="-171450">
              <a:buFontTx/>
              <a:buChar char="-"/>
            </a:pPr>
            <a:r>
              <a:rPr lang="en-US" dirty="0" smtClean="0"/>
              <a:t>Enable the UART peripheral</a:t>
            </a:r>
          </a:p>
          <a:p>
            <a:pPr marL="171450" indent="-171450">
              <a:buFontTx/>
              <a:buChar char="-"/>
            </a:pPr>
            <a:r>
              <a:rPr lang="en-US" dirty="0" smtClean="0"/>
              <a:t>Configure the transmit and receive pins for the UART function</a:t>
            </a:r>
          </a:p>
          <a:p>
            <a:pPr marL="171450" indent="-171450">
              <a:buFontTx/>
              <a:buChar char="-"/>
            </a:pPr>
            <a:r>
              <a:rPr lang="en-US" dirty="0" smtClean="0"/>
              <a:t>Configure the baud rate and data set up of the UART</a:t>
            </a:r>
          </a:p>
          <a:p>
            <a:pPr marL="171450" indent="-171450">
              <a:buFontTx/>
              <a:buChar char="-"/>
            </a:pPr>
            <a:r>
              <a:rPr lang="en-US" dirty="0" smtClean="0"/>
              <a:t>Configure any other UART features like interrupt generation and FIFO usage</a:t>
            </a:r>
          </a:p>
          <a:p>
            <a:pPr marL="171450" indent="-171450">
              <a:buFontTx/>
              <a:buChar char="-"/>
            </a:pPr>
            <a:endParaRPr lang="en-US" dirty="0"/>
          </a:p>
          <a:p>
            <a:r>
              <a:rPr lang="en-US" dirty="0" smtClean="0"/>
              <a:t>Now the port is ready to send and receive characters. In this UART design, a single data register is used for both the transmit and receive function. The peripheral driver library supports both blocking and non blocking APIs for writing and reading the data register.</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65</a:t>
            </a:fld>
            <a:endParaRPr lang="en-US"/>
          </a:p>
        </p:txBody>
      </p:sp>
    </p:spTree>
    <p:extLst>
      <p:ext uri="{BB962C8B-B14F-4D97-AF65-F5344CB8AC3E}">
        <p14:creationId xmlns:p14="http://schemas.microsoft.com/office/powerpoint/2010/main" val="36468088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a:t>
            </a:r>
            <a:r>
              <a:rPr lang="en-US" dirty="0" smtClean="0"/>
              <a:t>UART module </a:t>
            </a:r>
            <a:r>
              <a:rPr lang="en-US" dirty="0"/>
              <a:t>can provide an interrupt to the CPU.  Since this is a single source interrupt, it will be cleared automatically .  Conditions under which an interrupt can be generated are: </a:t>
            </a:r>
            <a:endParaRPr lang="en-US" dirty="0" smtClean="0"/>
          </a:p>
          <a:p>
            <a:pPr marL="171450" indent="-171450">
              <a:buFontTx/>
              <a:buChar char="-"/>
            </a:pPr>
            <a:r>
              <a:rPr lang="en-US" dirty="0" smtClean="0"/>
              <a:t>An overrun error </a:t>
            </a:r>
          </a:p>
          <a:p>
            <a:pPr marL="171450" indent="-171450">
              <a:buFontTx/>
              <a:buChar char="-"/>
            </a:pPr>
            <a:r>
              <a:rPr lang="en-US" dirty="0"/>
              <a:t>A break error </a:t>
            </a:r>
            <a:endParaRPr lang="en-US" dirty="0" smtClean="0"/>
          </a:p>
          <a:p>
            <a:pPr marL="171450" indent="-171450">
              <a:buFontTx/>
              <a:buChar char="-"/>
            </a:pPr>
            <a:r>
              <a:rPr lang="en-US" dirty="0"/>
              <a:t>An incorrect parity </a:t>
            </a:r>
            <a:endParaRPr lang="en-US" dirty="0" smtClean="0"/>
          </a:p>
          <a:p>
            <a:pPr marL="171450" indent="-171450">
              <a:buFontTx/>
              <a:buChar char="-"/>
            </a:pPr>
            <a:r>
              <a:rPr lang="en-US" dirty="0"/>
              <a:t>A framing </a:t>
            </a:r>
            <a:r>
              <a:rPr lang="en-US" dirty="0" smtClean="0"/>
              <a:t>error</a:t>
            </a:r>
          </a:p>
          <a:p>
            <a:pPr marL="171450" indent="-171450">
              <a:buFontTx/>
              <a:buChar char="-"/>
            </a:pPr>
            <a:r>
              <a:rPr lang="en-US" dirty="0"/>
              <a:t>A receive timeout </a:t>
            </a:r>
            <a:r>
              <a:rPr lang="en-US" dirty="0" smtClean="0"/>
              <a:t>when the </a:t>
            </a:r>
            <a:r>
              <a:rPr lang="en-US" dirty="0" err="1" smtClean="0"/>
              <a:t>fifo</a:t>
            </a:r>
            <a:r>
              <a:rPr lang="en-US" dirty="0" smtClean="0"/>
              <a:t> is not empty and no data is received during 32 bit times </a:t>
            </a:r>
          </a:p>
          <a:p>
            <a:pPr marL="171450" indent="-171450">
              <a:buFontTx/>
              <a:buChar char="-"/>
            </a:pPr>
            <a:r>
              <a:rPr lang="en-US" dirty="0" smtClean="0"/>
              <a:t>When a transmit is attempted and </a:t>
            </a:r>
            <a:r>
              <a:rPr lang="en-US" dirty="0"/>
              <a:t>no data is present </a:t>
            </a:r>
            <a:r>
              <a:rPr lang="en-US" dirty="0" smtClean="0"/>
              <a:t>to be transmitted </a:t>
            </a:r>
          </a:p>
          <a:p>
            <a:pPr marL="171450" indent="-171450">
              <a:buFontTx/>
              <a:buChar char="-"/>
            </a:pPr>
            <a:r>
              <a:rPr lang="en-US" dirty="0"/>
              <a:t>When a character is received </a:t>
            </a:r>
            <a:endParaRPr lang="en-US" dirty="0" smtClean="0"/>
          </a:p>
          <a:p>
            <a:pPr marL="171450" indent="-171450">
              <a:buFontTx/>
              <a:buChar char="-"/>
            </a:pPr>
            <a:endParaRPr lang="en-US" dirty="0"/>
          </a:p>
          <a:p>
            <a:r>
              <a:rPr lang="en-US" dirty="0" smtClean="0"/>
              <a:t>Interrupts on all these conditions can be enabled individually. Since these conditions are </a:t>
            </a:r>
            <a:r>
              <a:rPr lang="en-US" dirty="0" err="1" smtClean="0"/>
              <a:t>OR’d</a:t>
            </a:r>
            <a:r>
              <a:rPr lang="en-US" dirty="0" smtClean="0"/>
              <a:t> into a single interrupt to the CPU , the handler code must check to determine which of these conditions triggered the interrupt and clear the appropriate flags .  </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66</a:t>
            </a:fld>
            <a:endParaRPr lang="en-US"/>
          </a:p>
        </p:txBody>
      </p:sp>
    </p:spTree>
    <p:extLst>
      <p:ext uri="{BB962C8B-B14F-4D97-AF65-F5344CB8AC3E}">
        <p14:creationId xmlns:p14="http://schemas.microsoft.com/office/powerpoint/2010/main" val="4698256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Both the transmit and receive </a:t>
            </a:r>
            <a:r>
              <a:rPr lang="en-US" dirty="0" err="1" smtClean="0"/>
              <a:t>fifo’s</a:t>
            </a:r>
            <a:r>
              <a:rPr lang="en-US" dirty="0" smtClean="0"/>
              <a:t> are accessed through the UART Data register .  </a:t>
            </a:r>
          </a:p>
          <a:p>
            <a:endParaRPr lang="en-US" dirty="0"/>
          </a:p>
          <a:p>
            <a:r>
              <a:rPr lang="en-US" dirty="0" smtClean="0"/>
              <a:t>While the datasheet indicates that the UART </a:t>
            </a:r>
            <a:r>
              <a:rPr lang="en-US" dirty="0" err="1" smtClean="0"/>
              <a:t>fifo’s</a:t>
            </a:r>
            <a:r>
              <a:rPr lang="en-US" dirty="0" smtClean="0"/>
              <a:t> are disabled at reset, basic configuration of the UART module re-enables this feature by default. They can easily be disabled if necessary.</a:t>
            </a:r>
          </a:p>
          <a:p>
            <a:endParaRPr lang="en-US" dirty="0"/>
          </a:p>
          <a:p>
            <a:r>
              <a:rPr lang="en-US" dirty="0" smtClean="0"/>
              <a:t>Trigger points for the generation of UART interrupt can be set at the 1/8</a:t>
            </a:r>
            <a:r>
              <a:rPr lang="en-US" baseline="30000" dirty="0" smtClean="0"/>
              <a:t>th</a:t>
            </a:r>
            <a:r>
              <a:rPr lang="en-US" dirty="0" smtClean="0"/>
              <a:t>, 1/4</a:t>
            </a:r>
            <a:r>
              <a:rPr lang="en-US" baseline="30000" dirty="0" smtClean="0"/>
              <a:t>th</a:t>
            </a:r>
            <a:r>
              <a:rPr lang="en-US" dirty="0" smtClean="0"/>
              <a:t>, ½, ¾, 7/8 and full points.</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67</a:t>
            </a:fld>
            <a:endParaRPr lang="en-US"/>
          </a:p>
        </p:txBody>
      </p:sp>
    </p:spTree>
    <p:extLst>
      <p:ext uri="{BB962C8B-B14F-4D97-AF65-F5344CB8AC3E}">
        <p14:creationId xmlns:p14="http://schemas.microsoft.com/office/powerpoint/2010/main" val="406044926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TivaWare’s</a:t>
            </a:r>
            <a:r>
              <a:rPr lang="en-US" dirty="0" smtClean="0"/>
              <a:t> UART library includes standard I/O console functions for initialization, </a:t>
            </a:r>
            <a:r>
              <a:rPr lang="en-US" dirty="0" err="1" smtClean="0"/>
              <a:t>printf</a:t>
            </a:r>
            <a:r>
              <a:rPr lang="en-US" dirty="0" smtClean="0"/>
              <a:t>, get, flushing the FIFOs and others.</a:t>
            </a:r>
          </a:p>
          <a:p>
            <a:endParaRPr lang="en-US" dirty="0"/>
          </a:p>
          <a:p>
            <a:r>
              <a:rPr lang="en-US" dirty="0" smtClean="0"/>
              <a:t>To use the functions you should use the interrupt handler provided in </a:t>
            </a:r>
            <a:r>
              <a:rPr lang="en-US" dirty="0" err="1" smtClean="0"/>
              <a:t>uartstdio.c</a:t>
            </a:r>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68</a:t>
            </a:fld>
            <a:endParaRPr lang="en-US"/>
          </a:p>
        </p:txBody>
      </p:sp>
    </p:spTree>
    <p:extLst>
      <p:ext uri="{BB962C8B-B14F-4D97-AF65-F5344CB8AC3E}">
        <p14:creationId xmlns:p14="http://schemas.microsoft.com/office/powerpoint/2010/main" val="8246820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UART1 supports modem flow control with Request to Send and Clear to Send handshake signals.</a:t>
            </a:r>
          </a:p>
          <a:p>
            <a:r>
              <a:rPr lang="en-US" dirty="0" smtClean="0"/>
              <a:t>Infrared, ISA7816 smartcard, Local Interconnect Network and EIA-495 support is part of all UART modules.</a:t>
            </a:r>
          </a:p>
          <a:p>
            <a:r>
              <a:rPr lang="en-US" dirty="0" smtClean="0"/>
              <a:t>UART modules have separate transmit and receive channels for efficient transfers of data.</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69</a:t>
            </a:fld>
            <a:endParaRPr lang="en-US"/>
          </a:p>
        </p:txBody>
      </p:sp>
    </p:spTree>
    <p:extLst>
      <p:ext uri="{BB962C8B-B14F-4D97-AF65-F5344CB8AC3E}">
        <p14:creationId xmlns:p14="http://schemas.microsoft.com/office/powerpoint/2010/main" val="1381734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pPr marL="0" lvl="1"/>
            <a:r>
              <a:rPr lang="en-US" dirty="0" smtClean="0">
                <a:latin typeface="Arial" pitchFamily="34" charset="0"/>
              </a:rPr>
              <a:t>The part is equipped with a battery backed hibernation module .  This module provides internal and external power control with the use of a external voltage regulator .  The hibernation module supplies a separate real-time-clock and a battery power source .  The VDD3ON mode retains the states of the external pins during hibernation to prevent errors or damage to external circuitry.  Waking from hibernation can be done on a Real-Time clock match or by toggling the wake pin.  16 32 bit words of battery-backed SRAM are provided within the hibernation module .  When configured for GPIO retention hibernation current is 5uA. Without GPIO retention and with the Real-Time clock running it is 1.7 </a:t>
            </a:r>
            <a:r>
              <a:rPr lang="en-US" dirty="0" err="1" smtClean="0">
                <a:latin typeface="Arial" pitchFamily="34" charset="0"/>
              </a:rPr>
              <a:t>uA</a:t>
            </a:r>
            <a:r>
              <a:rPr lang="en-US" dirty="0" smtClean="0">
                <a:latin typeface="Arial" pitchFamily="34" charset="0"/>
              </a:rPr>
              <a:t>.</a:t>
            </a:r>
          </a:p>
          <a:p>
            <a:pPr marL="0" lvl="1"/>
            <a:endParaRPr lang="en-US" dirty="0">
              <a:latin typeface="Arial" pitchFamily="34" charset="0"/>
            </a:endParaRPr>
          </a:p>
          <a:p>
            <a:pPr marL="0" lvl="1"/>
            <a:r>
              <a:rPr lang="en-US" dirty="0" smtClean="0">
                <a:latin typeface="Arial" pitchFamily="34" charset="0"/>
              </a:rPr>
              <a:t>Serial connectivity to the part is provided through a USB 2.0 OTG/Host/Device port, eight UART ports, six I</a:t>
            </a:r>
            <a:r>
              <a:rPr lang="en-US" baseline="30000" dirty="0" smtClean="0">
                <a:latin typeface="Arial" pitchFamily="34" charset="0"/>
              </a:rPr>
              <a:t>2</a:t>
            </a:r>
            <a:r>
              <a:rPr lang="en-US" dirty="0" smtClean="0">
                <a:latin typeface="Arial" pitchFamily="34" charset="0"/>
              </a:rPr>
              <a:t>C ports, four Synchronous Serial ports and two CAN ports .  </a:t>
            </a: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7</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30826285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EE9ABBC-64A1-4C34-85B1-A0FD53156D58}" type="slidenum">
              <a:rPr lang="en-US" smtClean="0"/>
              <a:pPr>
                <a:defRPr/>
              </a:pPr>
              <a:t>70</a:t>
            </a:fld>
            <a:endParaRPr lang="en-US"/>
          </a:p>
        </p:txBody>
      </p:sp>
    </p:spTree>
    <p:extLst>
      <p:ext uri="{BB962C8B-B14F-4D97-AF65-F5344CB8AC3E}">
        <p14:creationId xmlns:p14="http://schemas.microsoft.com/office/powerpoint/2010/main" val="16934652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sldNum" sz="quarter" idx="5"/>
          </p:nvPr>
        </p:nvSpPr>
        <p:spPr>
          <a:ln/>
        </p:spPr>
        <p:txBody>
          <a:bodyPr/>
          <a:lstStyle/>
          <a:p>
            <a:fld id="{D011D42C-6C5F-46D0-9725-E719087F18C3}" type="slidenum">
              <a:rPr lang="en-US"/>
              <a:pPr/>
              <a:t>71</a:t>
            </a:fld>
            <a:endParaRPr lang="en-US"/>
          </a:p>
        </p:txBody>
      </p:sp>
      <p:sp>
        <p:nvSpPr>
          <p:cNvPr id="11266" name="Rectangle 2"/>
          <p:cNvSpPr>
            <a:spLocks noGrp="1" noRot="1" noChangeAspect="1" noChangeArrowheads="1" noTextEdit="1"/>
          </p:cNvSpPr>
          <p:nvPr>
            <p:ph type="sldImg"/>
          </p:nvPr>
        </p:nvSpPr>
        <p:spPr>
          <a:xfrm>
            <a:off x="1266825" y="727075"/>
            <a:ext cx="4781550" cy="3586163"/>
          </a:xfrm>
          <a:ln cap="flat"/>
        </p:spPr>
      </p:sp>
      <p:sp>
        <p:nvSpPr>
          <p:cNvPr id="11267" name="Rectangle 3"/>
          <p:cNvSpPr>
            <a:spLocks noGrp="1" noChangeArrowheads="1"/>
          </p:cNvSpPr>
          <p:nvPr>
            <p:ph type="body" idx="1"/>
          </p:nvPr>
        </p:nvSpPr>
        <p:spPr>
          <a:ln/>
        </p:spPr>
        <p:txBody>
          <a:bodyPr/>
          <a:lstStyle/>
          <a:p>
            <a:endParaRPr lang="en-US"/>
          </a:p>
        </p:txBody>
      </p:sp>
    </p:spTree>
    <p:extLst>
      <p:ext uri="{BB962C8B-B14F-4D97-AF65-F5344CB8AC3E}">
        <p14:creationId xmlns:p14="http://schemas.microsoft.com/office/powerpoint/2010/main" val="502653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pPr marL="0" lvl="1"/>
            <a:r>
              <a:rPr lang="en-US" dirty="0">
                <a:latin typeface="Arial" pitchFamily="34" charset="0"/>
              </a:rPr>
              <a:t>There are two </a:t>
            </a:r>
            <a:r>
              <a:rPr lang="en-US" dirty="0" smtClean="0">
                <a:latin typeface="Arial" pitchFamily="34" charset="0"/>
              </a:rPr>
              <a:t>1Msps 12-bit successive approximation analog-to-digital converters on the device .  These two ADCs share 12 inputs and can make single-ended and differential measurements .  There is an internal temperature sensor and four programmable ADC sample sequencers .  Flexible trigger control allows you to start a conversion sequence with software, the timers , the analog comparators  or with an external pin.  Because of the device’s low pin count, only the VDDA to GNDA voltage reference is provided .  There is optional hardware averaging , two analog and 16 digital comparators. DMA support is provided.  </a:t>
            </a:r>
          </a:p>
          <a:p>
            <a:pPr marL="0" lvl="1"/>
            <a:endParaRPr lang="en-US" dirty="0">
              <a:latin typeface="Arial" pitchFamily="34" charset="0"/>
            </a:endParaRPr>
          </a:p>
          <a:p>
            <a:pPr marL="0" lvl="1"/>
            <a:r>
              <a:rPr lang="en-US" dirty="0" smtClean="0">
                <a:latin typeface="Arial" pitchFamily="34" charset="0"/>
              </a:rPr>
              <a:t>The device has as many as 43 GPIO depending on which peripherals you choose to bring out to the pins .  Any GPIO can be an external edge or level triggered interrupt and can directly initiate an ADC sample sequence or DMA </a:t>
            </a:r>
            <a:r>
              <a:rPr lang="en-US" dirty="0" err="1" smtClean="0">
                <a:latin typeface="Arial" pitchFamily="34" charset="0"/>
              </a:rPr>
              <a:t>transfer.The</a:t>
            </a:r>
            <a:r>
              <a:rPr lang="en-US" dirty="0" smtClean="0">
                <a:latin typeface="Arial" pitchFamily="34" charset="0"/>
              </a:rPr>
              <a:t> toggle rate can be as high as the CPU clock speed when using the advanced high-performance bus .  Inputs are 5V tolerant (with a few exceptions) and the drive strength of the outputs can be programmed to 2, 4, and 8mA.  The 8mA setting provides slew rate control.  All GPIO have programmable weak pull-up , pull-down and open-drain options .       </a:t>
            </a: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8</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1277107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xfrm>
            <a:off x="1266825" y="727075"/>
            <a:ext cx="4781550" cy="3586163"/>
          </a:xfrm>
          <a:ln/>
        </p:spPr>
      </p:sp>
      <p:sp>
        <p:nvSpPr>
          <p:cNvPr id="70659" name="Notes Placeholder 2"/>
          <p:cNvSpPr>
            <a:spLocks noGrp="1"/>
          </p:cNvSpPr>
          <p:nvPr>
            <p:ph type="body" idx="1"/>
          </p:nvPr>
        </p:nvSpPr>
        <p:spPr>
          <a:noFill/>
          <a:ln/>
        </p:spPr>
        <p:txBody>
          <a:bodyPr/>
          <a:lstStyle/>
          <a:p>
            <a:r>
              <a:rPr lang="en-US" dirty="0" smtClean="0">
                <a:latin typeface="Arial" pitchFamily="34" charset="0"/>
              </a:rPr>
              <a:t>The memory protection unit or MPU provides up to 64 memory regions on the device that can be configured for access control .  Incorrect access to one of these regions will generate a memory management fault .</a:t>
            </a:r>
          </a:p>
          <a:p>
            <a:endParaRPr lang="en-US" dirty="0">
              <a:latin typeface="Arial" pitchFamily="34" charset="0"/>
            </a:endParaRPr>
          </a:p>
          <a:p>
            <a:r>
              <a:rPr lang="en-US" dirty="0" smtClean="0">
                <a:latin typeface="Arial" pitchFamily="34" charset="0"/>
              </a:rPr>
              <a:t>There are two watchdog timers with separate clocks in case one of them fails ,  a 24 bit </a:t>
            </a:r>
            <a:r>
              <a:rPr lang="en-US" dirty="0" err="1" smtClean="0">
                <a:latin typeface="Arial" pitchFamily="34" charset="0"/>
              </a:rPr>
              <a:t>SysTick</a:t>
            </a:r>
            <a:r>
              <a:rPr lang="en-US" dirty="0" smtClean="0">
                <a:latin typeface="Arial" pitchFamily="34" charset="0"/>
              </a:rPr>
              <a:t> high-speed general-purpose or RTOS timer and six 32-bit and six 64-bit general-purpose timers .  </a:t>
            </a:r>
            <a:r>
              <a:rPr lang="en-US" dirty="0">
                <a:latin typeface="Arial" pitchFamily="34" charset="0"/>
              </a:rPr>
              <a:t>The general-purpose timers have </a:t>
            </a:r>
            <a:r>
              <a:rPr lang="en-US" dirty="0" smtClean="0">
                <a:latin typeface="Arial" pitchFamily="34" charset="0"/>
              </a:rPr>
              <a:t>PWM and capture and compare modes as well as daisy chaining.  Timers can be configured to stall when the processor is halted by the debugger .</a:t>
            </a:r>
          </a:p>
          <a:p>
            <a:endParaRPr lang="en-US" dirty="0">
              <a:latin typeface="Arial" pitchFamily="34" charset="0"/>
            </a:endParaRPr>
          </a:p>
          <a:p>
            <a:r>
              <a:rPr lang="en-US" dirty="0" smtClean="0">
                <a:latin typeface="Arial" pitchFamily="34" charset="0"/>
              </a:rPr>
              <a:t>A 32 channel DMA provides basic, </a:t>
            </a:r>
            <a:r>
              <a:rPr lang="en-US" dirty="0" err="1" smtClean="0">
                <a:latin typeface="Arial" pitchFamily="34" charset="0"/>
              </a:rPr>
              <a:t>ping-pong</a:t>
            </a:r>
            <a:r>
              <a:rPr lang="en-US" dirty="0" smtClean="0">
                <a:latin typeface="Arial" pitchFamily="34" charset="0"/>
              </a:rPr>
              <a:t> and scatter gather modes with two priority levels . Data sizes can be 8, 16 and 32 bit.  The DMA is interrupt enabled.    </a:t>
            </a:r>
          </a:p>
        </p:txBody>
      </p:sp>
      <p:sp>
        <p:nvSpPr>
          <p:cNvPr id="70660" name="Slide Number Placeholder 3"/>
          <p:cNvSpPr>
            <a:spLocks noGrp="1"/>
          </p:cNvSpPr>
          <p:nvPr>
            <p:ph type="sldNum" sz="quarter" idx="5"/>
          </p:nvPr>
        </p:nvSpPr>
        <p:spPr>
          <a:noFill/>
        </p:spPr>
        <p:txBody>
          <a:bodyPr/>
          <a:lstStyle/>
          <a:p>
            <a:fld id="{A768315A-282D-4463-AAD1-FBA05888D56E}" type="slidenum">
              <a:rPr lang="en-US" smtClean="0">
                <a:solidFill>
                  <a:srgbClr val="000000"/>
                </a:solidFill>
                <a:latin typeface="Arial" pitchFamily="34" charset="0"/>
              </a:rPr>
              <a:pPr/>
              <a:t>9</a:t>
            </a:fld>
            <a:endParaRPr lang="en-US" smtClean="0">
              <a:solidFill>
                <a:srgbClr val="000000"/>
              </a:solidFill>
              <a:latin typeface="Arial" pitchFamily="34" charset="0"/>
            </a:endParaRPr>
          </a:p>
        </p:txBody>
      </p:sp>
    </p:spTree>
    <p:extLst>
      <p:ext uri="{BB962C8B-B14F-4D97-AF65-F5344CB8AC3E}">
        <p14:creationId xmlns:p14="http://schemas.microsoft.com/office/powerpoint/2010/main" val="8519461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Embedded Systems: Tiva TM4C123G Homelab</a:t>
            </a:r>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‹N›</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pic>
        <p:nvPicPr>
          <p:cNvPr id="9" name="Picture 8" descr="ti_pptbar_red_black.png"/>
          <p:cNvPicPr>
            <a:picLocks noChangeAspect="1"/>
          </p:cNvPicPr>
          <p:nvPr/>
        </p:nvPicPr>
        <p:blipFill>
          <a:blip r:embed="rId3" cstate="print"/>
          <a:stretch>
            <a:fillRect/>
          </a:stretch>
        </p:blipFill>
        <p:spPr>
          <a:xfrm>
            <a:off x="326486" y="6300256"/>
            <a:ext cx="8491027" cy="48154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Embedded Systems: Tiva TM4C123G Homelab</a:t>
            </a:r>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Embedded Systems: Tiva TM4C123G Homelab</a:t>
            </a:r>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Embedded Systems: Tiva TM4C123G Homelab</a:t>
            </a:r>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Re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86200"/>
            <a:ext cx="7848600" cy="1752600"/>
          </a:xfrm>
        </p:spPr>
        <p:txBody>
          <a:bodyPr>
            <a:normAutofit/>
          </a:bodyPr>
          <a:lstStyle>
            <a:lvl1pPr marL="0" indent="0" algn="l">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Embedded Systems: Tiva TM4C123G Homelab</a:t>
            </a:r>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‹N›</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752600"/>
          </a:xfrm>
        </p:spPr>
        <p:txBody>
          <a:bodyPr>
            <a:norm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Embedded Systems: Tiva TM4C123G Homelab</a:t>
            </a:r>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‹N›</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Grey">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noFill/>
        </p:spPr>
        <p:txBody>
          <a:bodyPr/>
          <a:lstStyle>
            <a:lvl1pPr algn="l">
              <a:defRPr>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810000"/>
            <a:ext cx="7772400" cy="1828800"/>
          </a:xfrm>
        </p:spPr>
        <p:txBody>
          <a:bodyPr>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Embedded Systems: Tiva TM4C123G Homelab</a:t>
            </a:r>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‹N›</a:t>
            </a:fld>
            <a:endParaRPr lang="en-US"/>
          </a:p>
        </p:txBody>
      </p:sp>
      <p:pic>
        <p:nvPicPr>
          <p:cNvPr id="8" name="Picture 7" descr="ti_pptbar_white.png"/>
          <p:cNvPicPr>
            <a:picLocks noChangeAspect="1"/>
          </p:cNvPicPr>
          <p:nvPr/>
        </p:nvPicPr>
        <p:blipFill>
          <a:blip r:embed="rId2" cstate="print"/>
          <a:stretch>
            <a:fillRect/>
          </a:stretch>
        </p:blipFill>
        <p:spPr>
          <a:xfrm>
            <a:off x="326486" y="6324600"/>
            <a:ext cx="8491027" cy="481544"/>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Embedded Systems: Tiva TM4C123G Homelab</a:t>
            </a:r>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Embedded Systems: Tiva TM4C123G Homelab</a:t>
            </a:r>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Embedded Systems: Tiva TM4C123G Homelab</a:t>
            </a:r>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Embedded Systems: Tiva TM4C123G Homelab</a:t>
            </a:r>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Embedded Systems: Tiva TM4C123G Homelab</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‹N›</a:t>
            </a:fld>
            <a:endParaRPr lang="en-US"/>
          </a:p>
        </p:txBody>
      </p:sp>
      <p:pic>
        <p:nvPicPr>
          <p:cNvPr id="7" name="TI Logo Color One Line" descr="tilogo_color_oneline.png" hidden="1"/>
          <p:cNvPicPr>
            <a:picLocks noChangeAspect="1"/>
          </p:cNvPicPr>
          <p:nvPr/>
        </p:nvPicPr>
        <p:blipFill>
          <a:blip r:embed="rId13"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4"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5"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6"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hf hdr="0" dt="0"/>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9.wmf"/><Relationship Id="rId7"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http://www.ti.com/tool/stellaris_icdi_drivers#descriptionArea"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www.ti.com/"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hyperlink" Target="http://processors.wiki.ti.com/index.php/Download_CCS"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ti.com/tool/sw-tm4c"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hyperlink" Target="http://www.ti.com/TM4C123G-Launchpad-Workshop" TargetMode="External"/><Relationship Id="rId4" Type="http://schemas.openxmlformats.org/officeDocument/2006/relationships/hyperlink" Target="http://www.ti.com/tool/lmflashprogrammer"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ti.com/boosterpack" TargetMode="External"/><Relationship Id="rId3" Type="http://schemas.openxmlformats.org/officeDocument/2006/relationships/hyperlink" Target="http://www.ti.com/TM4C123G-Launchpad-Workshop" TargetMode="External"/><Relationship Id="rId7" Type="http://schemas.openxmlformats.org/officeDocument/2006/relationships/hyperlink" Target="http://www.ti.com/product/tm4c123gh6pm" TargetMode="Externa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hyperlink" Target="http://www.ti.com/tool/ek-tm4c123gxl" TargetMode="External"/><Relationship Id="rId5" Type="http://schemas.openxmlformats.org/officeDocument/2006/relationships/hyperlink" Target="http://www.ti.com/launchpad" TargetMode="External"/><Relationship Id="rId4" Type="http://schemas.openxmlformats.org/officeDocument/2006/relationships/hyperlink" Target="http://www.chiark.greenend.org.uk/~sgtatham/putty/download.html" TargetMode="External"/><Relationship Id="rId9" Type="http://schemas.openxmlformats.org/officeDocument/2006/relationships/hyperlink" Target="http://www.ti.com/launchpadwik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32.wmf"/></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wmf"/><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image" Target="../media/image10.w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hyperlink" Target="http://processors.wiki.ti.com/index.php/Category:CCS_Training"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image" Target="../media/image39.png"/><Relationship Id="rId7"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hyperlink" Target="http://www.usb.org/" TargetMode="External"/><Relationship Id="rId5" Type="http://schemas.openxmlformats.org/officeDocument/2006/relationships/image" Target="../media/image41.jpeg"/><Relationship Id="rId4" Type="http://schemas.openxmlformats.org/officeDocument/2006/relationships/image" Target="../media/image40.w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16862"/>
            <a:ext cx="7848600" cy="1470025"/>
          </a:xfrm>
        </p:spPr>
        <p:txBody>
          <a:bodyPr>
            <a:noAutofit/>
          </a:bodyPr>
          <a:lstStyle/>
          <a:p>
            <a:r>
              <a:rPr lang="en-US" sz="4000" b="1" dirty="0" err="1" smtClean="0">
                <a:solidFill>
                  <a:schemeClr val="tx1"/>
                </a:solidFill>
              </a:rPr>
              <a:t>Homelab</a:t>
            </a:r>
            <a:r>
              <a:rPr lang="en-US" sz="4000" b="1" dirty="0" smtClean="0">
                <a:solidFill>
                  <a:schemeClr val="tx1"/>
                </a:solidFill>
              </a:rPr>
              <a:t/>
            </a:r>
            <a:br>
              <a:rPr lang="en-US" sz="4000" b="1" dirty="0" smtClean="0">
                <a:solidFill>
                  <a:schemeClr val="tx1"/>
                </a:solidFill>
              </a:rPr>
            </a:br>
            <a:r>
              <a:rPr lang="en-US" sz="4000" b="1" dirty="0" err="1" smtClean="0">
                <a:solidFill>
                  <a:schemeClr val="tx1"/>
                </a:solidFill>
              </a:rPr>
              <a:t>Tiva</a:t>
            </a:r>
            <a:r>
              <a:rPr lang="en-US" sz="4000" b="1" dirty="0" smtClean="0">
                <a:solidFill>
                  <a:schemeClr val="tx1"/>
                </a:solidFill>
              </a:rPr>
              <a:t>™ C Series </a:t>
            </a:r>
            <a:br>
              <a:rPr lang="en-US" sz="4000" b="1" dirty="0" smtClean="0">
                <a:solidFill>
                  <a:schemeClr val="tx1"/>
                </a:solidFill>
              </a:rPr>
            </a:br>
            <a:r>
              <a:rPr lang="en-US" sz="4000" b="1" dirty="0" smtClean="0">
                <a:solidFill>
                  <a:schemeClr val="tx1"/>
                </a:solidFill>
              </a:rPr>
              <a:t>TM4C123G </a:t>
            </a:r>
            <a:br>
              <a:rPr lang="en-US" sz="4000" b="1" dirty="0" smtClean="0">
                <a:solidFill>
                  <a:schemeClr val="tx1"/>
                </a:solidFill>
              </a:rPr>
            </a:br>
            <a:r>
              <a:rPr lang="en-US" sz="4000" b="1" dirty="0" err="1" smtClean="0">
                <a:solidFill>
                  <a:schemeClr val="tx1"/>
                </a:solidFill>
              </a:rPr>
              <a:t>LaunchPad</a:t>
            </a:r>
            <a:r>
              <a:rPr lang="en-US" sz="4000" b="1" dirty="0" smtClean="0">
                <a:solidFill>
                  <a:schemeClr val="tx1"/>
                </a:solidFill>
              </a:rPr>
              <a:t> </a:t>
            </a:r>
            <a:endParaRPr lang="en-US" sz="4000" b="1" dirty="0">
              <a:solidFill>
                <a:schemeClr val="tx1"/>
              </a:solidFill>
            </a:endParaRPr>
          </a:p>
        </p:txBody>
      </p:sp>
      <p:pic>
        <p:nvPicPr>
          <p:cNvPr id="5124" name="Picture 4" descr="C:\Users\a0192895\Documents\Workshop Tiva LaunchPad\PICS\Transparent TI_TivaLaunchpad1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6562" y="789999"/>
            <a:ext cx="5378525" cy="5229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6"/>
          <p:cNvSpPr txBox="1">
            <a:spLocks noChangeArrowheads="1"/>
          </p:cNvSpPr>
          <p:nvPr/>
        </p:nvSpPr>
        <p:spPr bwMode="auto">
          <a:xfrm>
            <a:off x="381000" y="5002302"/>
            <a:ext cx="2746375"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56430" rIns="90000" bIns="45000"/>
          <a:lstStyle>
            <a:lvl1pPr>
              <a:lnSpc>
                <a:spcPct val="94000"/>
              </a:lnSpc>
              <a:spcAft>
                <a:spcPts val="1425"/>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3200">
                <a:solidFill>
                  <a:srgbClr val="000000"/>
                </a:solidFill>
                <a:latin typeface="Arial" panose="020B0604020202020204" pitchFamily="34" charset="0"/>
                <a:ea typeface="Microsoft YaHei" panose="020B0503020204020204" pitchFamily="34" charset="-122"/>
              </a:defRPr>
            </a:lvl1pPr>
            <a:lvl2pPr>
              <a:lnSpc>
                <a:spcPct val="94000"/>
              </a:lnSpc>
              <a:spcAft>
                <a:spcPts val="113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800">
                <a:solidFill>
                  <a:srgbClr val="000000"/>
                </a:solidFill>
                <a:latin typeface="Arial" panose="020B0604020202020204" pitchFamily="34" charset="0"/>
                <a:ea typeface="Microsoft YaHei" panose="020B0503020204020204" pitchFamily="34" charset="-122"/>
              </a:defRPr>
            </a:lvl2pPr>
            <a:lvl3pPr>
              <a:lnSpc>
                <a:spcPct val="94000"/>
              </a:lnSpc>
              <a:spcAft>
                <a:spcPts val="850"/>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400">
                <a:solidFill>
                  <a:srgbClr val="000000"/>
                </a:solidFill>
                <a:latin typeface="Arial" panose="020B0604020202020204" pitchFamily="34" charset="0"/>
                <a:ea typeface="Microsoft YaHei" panose="020B0503020204020204" pitchFamily="34" charset="-122"/>
              </a:defRPr>
            </a:lvl3pPr>
            <a:lvl4pPr>
              <a:lnSpc>
                <a:spcPct val="94000"/>
              </a:lnSpc>
              <a:spcAft>
                <a:spcPts val="575"/>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4pPr>
            <a:lvl5pPr>
              <a:lnSpc>
                <a:spcPct val="94000"/>
              </a:lnSpc>
              <a:spcAft>
                <a:spcPts val="28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5pPr>
            <a:lvl6pPr marL="2514600" indent="-228600" defTabSz="449263" eaLnBrk="0" fontAlgn="base" hangingPunct="0">
              <a:lnSpc>
                <a:spcPct val="94000"/>
              </a:lnSpc>
              <a:spcBef>
                <a:spcPct val="0"/>
              </a:spcBef>
              <a:spcAft>
                <a:spcPts val="28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6pPr>
            <a:lvl7pPr marL="2971800" indent="-228600" defTabSz="449263" eaLnBrk="0" fontAlgn="base" hangingPunct="0">
              <a:lnSpc>
                <a:spcPct val="94000"/>
              </a:lnSpc>
              <a:spcBef>
                <a:spcPct val="0"/>
              </a:spcBef>
              <a:spcAft>
                <a:spcPts val="28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7pPr>
            <a:lvl8pPr marL="3429000" indent="-228600" defTabSz="449263" eaLnBrk="0" fontAlgn="base" hangingPunct="0">
              <a:lnSpc>
                <a:spcPct val="94000"/>
              </a:lnSpc>
              <a:spcBef>
                <a:spcPct val="0"/>
              </a:spcBef>
              <a:spcAft>
                <a:spcPts val="28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8pPr>
            <a:lvl9pPr marL="3886200" indent="-228600" defTabSz="449263" eaLnBrk="0" fontAlgn="base" hangingPunct="0">
              <a:lnSpc>
                <a:spcPct val="94000"/>
              </a:lnSpc>
              <a:spcBef>
                <a:spcPct val="0"/>
              </a:spcBef>
              <a:spcAft>
                <a:spcPts val="288"/>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sz="2000">
                <a:solidFill>
                  <a:srgbClr val="000000"/>
                </a:solidFill>
                <a:latin typeface="Arial" panose="020B0604020202020204" pitchFamily="34" charset="0"/>
                <a:ea typeface="Microsoft YaHei" panose="020B0503020204020204" pitchFamily="34" charset="-122"/>
              </a:defRPr>
            </a:lvl9pPr>
          </a:lstStyle>
          <a:p>
            <a:pPr eaLnBrk="1">
              <a:spcBef>
                <a:spcPts val="0"/>
              </a:spcBef>
              <a:spcAft>
                <a:spcPct val="0"/>
              </a:spcAft>
            </a:pPr>
            <a:r>
              <a:rPr lang="it-IT" sz="1400" b="0" dirty="0" err="1" smtClean="0">
                <a:latin typeface="Arial Narrow" panose="020B0606020202030204" pitchFamily="34" charset="0"/>
              </a:rPr>
              <a:t>Authors</a:t>
            </a:r>
            <a:r>
              <a:rPr lang="it-IT" sz="1400" b="0" dirty="0" smtClean="0">
                <a:latin typeface="Arial Narrow" panose="020B0606020202030204" pitchFamily="34" charset="0"/>
              </a:rPr>
              <a:t>:</a:t>
            </a:r>
            <a:endParaRPr lang="it-IT" sz="1400" b="0" dirty="0">
              <a:latin typeface="Arial Narrow" panose="020B0606020202030204" pitchFamily="34" charset="0"/>
            </a:endParaRPr>
          </a:p>
          <a:p>
            <a:pPr eaLnBrk="1">
              <a:spcBef>
                <a:spcPts val="0"/>
              </a:spcBef>
              <a:spcAft>
                <a:spcPct val="0"/>
              </a:spcAft>
            </a:pPr>
            <a:r>
              <a:rPr lang="it-IT" sz="2000" b="0" dirty="0" smtClean="0">
                <a:latin typeface="Arial Narrow" panose="020B0606020202030204" pitchFamily="34" charset="0"/>
              </a:rPr>
              <a:t>Vittoriano Muttillo</a:t>
            </a:r>
          </a:p>
          <a:p>
            <a:pPr eaLnBrk="1">
              <a:spcBef>
                <a:spcPts val="0"/>
              </a:spcBef>
              <a:spcAft>
                <a:spcPct val="0"/>
              </a:spcAft>
            </a:pPr>
            <a:r>
              <a:rPr lang="it-IT" sz="2000" b="0" dirty="0" smtClean="0">
                <a:latin typeface="Arial Narrow" panose="020B0606020202030204" pitchFamily="34" charset="0"/>
              </a:rPr>
              <a:t>Walter </a:t>
            </a:r>
            <a:r>
              <a:rPr lang="it-IT" sz="2000" b="0" dirty="0" err="1" smtClean="0">
                <a:latin typeface="Arial Narrow" panose="020B0606020202030204" pitchFamily="34" charset="0"/>
              </a:rPr>
              <a:t>Tiberti</a:t>
            </a:r>
            <a:endParaRPr lang="it-IT" sz="2000" b="0" dirty="0" smtClean="0">
              <a:latin typeface="Arial Narrow" panose="020B0606020202030204" pitchFamily="34" charset="0"/>
            </a:endParaRPr>
          </a:p>
        </p:txBody>
      </p:sp>
      <p:sp>
        <p:nvSpPr>
          <p:cNvPr id="5"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5494947"/>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r>
              <a:rPr lang="en-US" dirty="0">
                <a:solidFill>
                  <a:srgbClr val="FF0000"/>
                </a:solidFill>
              </a:rPr>
              <a:t>TM4C123GH6PM </a:t>
            </a:r>
            <a:r>
              <a:rPr lang="en-US" dirty="0" smtClean="0">
                <a:solidFill>
                  <a:srgbClr val="FF0000"/>
                </a:solidFill>
              </a:rPr>
              <a:t>Peripherals (4)</a:t>
            </a:r>
          </a:p>
        </p:txBody>
      </p:sp>
      <p:sp>
        <p:nvSpPr>
          <p:cNvPr id="21508" name="Rectangle 3"/>
          <p:cNvSpPr>
            <a:spLocks noGrp="1" noChangeArrowheads="1"/>
          </p:cNvSpPr>
          <p:nvPr>
            <p:ph idx="1"/>
          </p:nvPr>
        </p:nvSpPr>
        <p:spPr>
          <a:xfrm>
            <a:off x="457200" y="609600"/>
            <a:ext cx="8229600" cy="5562600"/>
          </a:xfrm>
        </p:spPr>
        <p:txBody>
          <a:bodyPr>
            <a:normAutofit/>
          </a:bodyPr>
          <a:lstStyle/>
          <a:p>
            <a:pPr lvl="1">
              <a:lnSpc>
                <a:spcPct val="90000"/>
              </a:lnSpc>
              <a:buNone/>
            </a:pPr>
            <a:endParaRPr lang="en-US" sz="1400" b="0" dirty="0" smtClean="0"/>
          </a:p>
          <a:p>
            <a:pPr>
              <a:buNone/>
            </a:pPr>
            <a:r>
              <a:rPr lang="en-US" sz="1800" dirty="0"/>
              <a:t>Nested-Vectored Interrupt </a:t>
            </a:r>
            <a:r>
              <a:rPr lang="en-US" sz="1800" dirty="0" smtClean="0"/>
              <a:t>Controller (NVIC)</a:t>
            </a:r>
            <a:endParaRPr lang="en-US" sz="1800" dirty="0"/>
          </a:p>
          <a:p>
            <a:pPr lvl="1"/>
            <a:r>
              <a:rPr lang="en-US" sz="1400" b="0" dirty="0"/>
              <a:t>7 exceptions and </a:t>
            </a:r>
            <a:r>
              <a:rPr lang="en-US" sz="1400" b="0" dirty="0" smtClean="0"/>
              <a:t>71 </a:t>
            </a:r>
            <a:r>
              <a:rPr lang="en-US" sz="1400" b="0" dirty="0"/>
              <a:t>interrupts with 8 programmable priority levels</a:t>
            </a:r>
          </a:p>
          <a:p>
            <a:pPr lvl="1"/>
            <a:r>
              <a:rPr lang="en-US" sz="1400" b="0" dirty="0" smtClean="0"/>
              <a:t>Tail-chaining and other low-latency features</a:t>
            </a:r>
            <a:endParaRPr lang="en-US" sz="1400" b="0" dirty="0"/>
          </a:p>
          <a:p>
            <a:pPr lvl="1"/>
            <a:r>
              <a:rPr lang="en-US" sz="1400" b="0" dirty="0"/>
              <a:t>Deterministic: always 12 cycles or 6 with tail-chaining</a:t>
            </a:r>
          </a:p>
          <a:p>
            <a:pPr lvl="1"/>
            <a:r>
              <a:rPr lang="en-US" sz="1400" b="0" dirty="0"/>
              <a:t>Automatic system save and restore</a:t>
            </a:r>
          </a:p>
          <a:p>
            <a:pPr>
              <a:buNone/>
            </a:pPr>
            <a:endParaRPr lang="en-US" sz="1800" dirty="0" smtClean="0"/>
          </a:p>
          <a:p>
            <a:pPr>
              <a:buNone/>
            </a:pPr>
            <a:r>
              <a:rPr lang="en-US" sz="1800" dirty="0" smtClean="0"/>
              <a:t>Two Motion Control modules. Each with:</a:t>
            </a:r>
          </a:p>
          <a:p>
            <a:pPr lvl="1"/>
            <a:r>
              <a:rPr lang="en-US" sz="1400" b="0" dirty="0" smtClean="0"/>
              <a:t>8 high-resolution PWM outputs (4 pairs)</a:t>
            </a:r>
          </a:p>
          <a:p>
            <a:pPr lvl="1"/>
            <a:r>
              <a:rPr lang="en-US" sz="1400" b="0" dirty="0" smtClean="0"/>
              <a:t>H-bridge dead-band generators and hardware polarity control</a:t>
            </a:r>
          </a:p>
          <a:p>
            <a:pPr lvl="1"/>
            <a:r>
              <a:rPr lang="en-US" sz="1400" b="0" dirty="0" smtClean="0"/>
              <a:t>Fault input for low-latency shutdown</a:t>
            </a:r>
          </a:p>
          <a:p>
            <a:pPr lvl="1"/>
            <a:r>
              <a:rPr lang="en-US" sz="1400" b="0" dirty="0" smtClean="0"/>
              <a:t>Quadrature Encoder Inputs (QEI)</a:t>
            </a:r>
          </a:p>
          <a:p>
            <a:pPr lvl="1"/>
            <a:r>
              <a:rPr lang="en-US" sz="1400" b="0" dirty="0" smtClean="0"/>
              <a:t>Synchronization in and between the modules</a:t>
            </a:r>
          </a:p>
          <a:p>
            <a:pPr lvl="1"/>
            <a:endParaRPr lang="en-US" sz="1400" dirty="0" smtClean="0"/>
          </a:p>
          <a:p>
            <a:pPr marL="0" indent="0">
              <a:buNone/>
            </a:pPr>
            <a:endParaRPr lang="en-US" sz="1400" dirty="0" smtClean="0"/>
          </a:p>
          <a:p>
            <a:pPr>
              <a:lnSpc>
                <a:spcPct val="90000"/>
              </a:lnSpc>
            </a:pPr>
            <a:endParaRPr lang="en-US" sz="1800" b="1" dirty="0" smtClean="0"/>
          </a:p>
          <a:p>
            <a:pPr lvl="1">
              <a:lnSpc>
                <a:spcPct val="90000"/>
              </a:lnSpc>
            </a:pPr>
            <a:endParaRPr lang="en-US" sz="1400" dirty="0" smtClean="0"/>
          </a:p>
          <a:p>
            <a:pPr>
              <a:buNone/>
            </a:pPr>
            <a:endParaRPr lang="en-US" sz="1800" dirty="0" smtClean="0"/>
          </a:p>
          <a:p>
            <a:endParaRPr lang="en-US" sz="1800" dirty="0" smtClean="0"/>
          </a:p>
          <a:p>
            <a:pPr lvl="1"/>
            <a:endParaRPr lang="en-US" sz="1400" dirty="0" smtClean="0"/>
          </a:p>
        </p:txBody>
      </p:sp>
      <p:pic>
        <p:nvPicPr>
          <p:cNvPr id="7"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6141" y="22860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10</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255395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1319448"/>
            <a:ext cx="25312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11</a:t>
            </a:fld>
            <a:endParaRPr lang="en-US"/>
          </a:p>
        </p:txBody>
      </p:sp>
      <p:sp>
        <p:nvSpPr>
          <p:cNvPr id="14"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83702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9"/>
          <p:cNvSpPr>
            <a:spLocks noGrp="1" noChangeArrowheads="1"/>
          </p:cNvSpPr>
          <p:nvPr>
            <p:ph type="title" idx="4294967295"/>
          </p:nvPr>
        </p:nvSpPr>
        <p:spPr>
          <a:xfrm>
            <a:off x="232301" y="0"/>
            <a:ext cx="8549713" cy="510909"/>
          </a:xfrm>
        </p:spPr>
        <p:txBody>
          <a:bodyPr wrap="none" lIns="91440" tIns="45720" rIns="91440" bIns="45720">
            <a:spAutoFit/>
          </a:bodyPr>
          <a:lstStyle/>
          <a:p>
            <a:pPr eaLnBrk="1" hangingPunct="1">
              <a:lnSpc>
                <a:spcPct val="85000"/>
              </a:lnSpc>
            </a:pPr>
            <a:r>
              <a:rPr lang="en-US" sz="3200" dirty="0" smtClean="0">
                <a:solidFill>
                  <a:srgbClr val="FF0000"/>
                </a:solidFill>
              </a:rPr>
              <a:t>Development Tools for </a:t>
            </a:r>
            <a:r>
              <a:rPr lang="en-US" sz="3200" dirty="0" err="1" smtClean="0">
                <a:solidFill>
                  <a:srgbClr val="FF0000"/>
                </a:solidFill>
              </a:rPr>
              <a:t>Tiva</a:t>
            </a:r>
            <a:r>
              <a:rPr lang="en-US" sz="3200" dirty="0" smtClean="0">
                <a:solidFill>
                  <a:srgbClr val="FF0000"/>
                </a:solidFill>
              </a:rPr>
              <a:t> C Series MCUs</a:t>
            </a:r>
          </a:p>
        </p:txBody>
      </p:sp>
      <p:graphicFrame>
        <p:nvGraphicFramePr>
          <p:cNvPr id="10" name="Group 3"/>
          <p:cNvGraphicFramePr>
            <a:graphicFrameLocks noGrp="1"/>
          </p:cNvGraphicFramePr>
          <p:nvPr>
            <p:extLst>
              <p:ext uri="{D42A27DB-BD31-4B8C-83A1-F6EECF244321}">
                <p14:modId xmlns:p14="http://schemas.microsoft.com/office/powerpoint/2010/main" val="94020523"/>
              </p:ext>
            </p:extLst>
          </p:nvPr>
        </p:nvGraphicFramePr>
        <p:xfrm>
          <a:off x="192744" y="1327150"/>
          <a:ext cx="8627986" cy="4011041"/>
        </p:xfrm>
        <a:graphic>
          <a:graphicData uri="http://schemas.openxmlformats.org/drawingml/2006/table">
            <a:tbl>
              <a:tblPr/>
              <a:tblGrid>
                <a:gridCol w="1212197"/>
                <a:gridCol w="1414459"/>
                <a:gridCol w="1371600"/>
                <a:gridCol w="1676400"/>
                <a:gridCol w="1600200"/>
                <a:gridCol w="1353130"/>
              </a:tblGrid>
              <a:tr h="492125">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 </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 </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78740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Eval Kit License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4000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30-day full function. Upgradeable </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32KB code size limited. Upgradeable</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32KB code size limited. Upgradeable</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Full function. Onboard emulation limited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 Open-source electronics prototyping platform</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352425">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Compiler</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GNU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IAR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RealView C/C++</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TI C/C++</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GNU C/C++ (MSPGCC)</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80645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Debugger / IDE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gdb / Eclipse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C-SPY / Embedded Workbench</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µVision</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CCS/Eclipse-based suite</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Processing</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99060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Full Upgrade</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99 USD personal edition / 2800 USD full support</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2700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MDK-Basic (256 KB) = </a:t>
                      </a:r>
                      <a:r>
                        <a:rPr kumimoji="0" lang="en-US" sz="1600" b="1" i="0" u="none" strike="noStrike" cap="none" normalizeH="0" baseline="0" dirty="0" smtClean="0">
                          <a:ln>
                            <a:noFill/>
                          </a:ln>
                          <a:solidFill>
                            <a:schemeClr val="tx1"/>
                          </a:solidFill>
                          <a:effectLst/>
                          <a:latin typeface="Arial" pitchFamily="34" charset="0"/>
                        </a:rPr>
                        <a:t>€</a:t>
                      </a:r>
                      <a:r>
                        <a:rPr kumimoji="0" lang="en-US" sz="1400" b="1" i="0" u="none" strike="noStrike" cap="none" normalizeH="0" baseline="0" dirty="0" smtClean="0">
                          <a:ln>
                            <a:noFill/>
                          </a:ln>
                          <a:solidFill>
                            <a:schemeClr val="tx1"/>
                          </a:solidFill>
                          <a:effectLst/>
                          <a:latin typeface="Arial" pitchFamily="34" charset="0"/>
                        </a:rPr>
                        <a:t>2000 (</a:t>
                      </a:r>
                      <a:r>
                        <a:rPr kumimoji="0" lang="en-US" sz="1400" b="1" i="0" u="none" strike="noStrike" cap="none" normalizeH="0" baseline="0" dirty="0" smtClean="0">
                          <a:ln>
                            <a:noFill/>
                          </a:ln>
                          <a:solidFill>
                            <a:schemeClr val="tx1"/>
                          </a:solidFill>
                          <a:effectLst/>
                          <a:latin typeface="Arial" pitchFamily="34" charset="0"/>
                          <a:cs typeface="Arial" pitchFamily="34" charset="0"/>
                        </a:rPr>
                        <a:t>2895 USD)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445 USD</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FREE</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r h="501650">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JTAG Debugger</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cs typeface="Arial" pitchFamily="34" charset="0"/>
                        </a:rPr>
                        <a:t> </a:t>
                      </a:r>
                      <a:endParaRPr kumimoji="0" lang="en-US" sz="32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J-Link, 299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U-Link, 199 USD</a:t>
                      </a:r>
                      <a:endParaRPr kumimoji="0" lang="en-US" sz="32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r>
                        <a:rPr kumimoji="0" lang="en-US" sz="1400" b="1" i="0" u="none" strike="noStrike" cap="none" normalizeH="0" baseline="0" dirty="0" smtClean="0">
                          <a:ln>
                            <a:noFill/>
                          </a:ln>
                          <a:solidFill>
                            <a:schemeClr val="tx1"/>
                          </a:solidFill>
                          <a:effectLst/>
                          <a:latin typeface="Arial" pitchFamily="34" charset="0"/>
                        </a:rPr>
                        <a:t>XDS100, 79 USD  </a:t>
                      </a: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 latinLnBrk="0" hangingPunct="1">
                        <a:lnSpc>
                          <a:spcPct val="80000"/>
                        </a:lnSpc>
                        <a:spcBef>
                          <a:spcPct val="0"/>
                        </a:spcBef>
                        <a:spcAft>
                          <a:spcPct val="0"/>
                        </a:spcAft>
                        <a:buClr>
                          <a:schemeClr val="tx2"/>
                        </a:buClr>
                        <a:buSzPct val="75000"/>
                        <a:buFont typeface="Wingdings" pitchFamily="2" charset="2"/>
                        <a:buNone/>
                        <a:tabLst/>
                      </a:pPr>
                      <a:endParaRPr kumimoji="0" lang="en-US" sz="1400" b="1" i="0" u="none" strike="noStrike" cap="none" normalizeH="0" baseline="0" dirty="0" smtClean="0">
                        <a:ln>
                          <a:noFill/>
                        </a:ln>
                        <a:solidFill>
                          <a:schemeClr val="tx1"/>
                        </a:solidFill>
                        <a:effectLst/>
                        <a:latin typeface="Arial" pitchFamily="34" charset="0"/>
                      </a:endParaRPr>
                    </a:p>
                  </a:txBody>
                  <a:tcPr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2"/>
                    </a:solidFill>
                  </a:tcPr>
                </a:tc>
              </a:tr>
            </a:tbl>
          </a:graphicData>
        </a:graphic>
      </p:graphicFrame>
      <p:pic>
        <p:nvPicPr>
          <p:cNvPr id="11" name="Picture 40"/>
          <p:cNvPicPr>
            <a:picLocks noChangeArrowheads="1"/>
          </p:cNvPicPr>
          <p:nvPr/>
        </p:nvPicPr>
        <p:blipFill>
          <a:blip r:embed="rId3" cstate="print"/>
          <a:srcRect/>
          <a:stretch>
            <a:fillRect/>
          </a:stretch>
        </p:blipFill>
        <p:spPr bwMode="auto">
          <a:xfrm>
            <a:off x="3194800" y="1406525"/>
            <a:ext cx="628650" cy="381000"/>
          </a:xfrm>
          <a:prstGeom prst="rect">
            <a:avLst/>
          </a:prstGeom>
          <a:noFill/>
          <a:ln w="9525">
            <a:noFill/>
            <a:miter lim="800000"/>
            <a:headEnd/>
            <a:tailEnd/>
          </a:ln>
        </p:spPr>
      </p:pic>
      <p:pic>
        <p:nvPicPr>
          <p:cNvPr id="13" name="Picture 42"/>
          <p:cNvPicPr>
            <a:picLocks noChangeArrowheads="1"/>
          </p:cNvPicPr>
          <p:nvPr/>
        </p:nvPicPr>
        <p:blipFill>
          <a:blip r:embed="rId4" cstate="print"/>
          <a:srcRect/>
          <a:stretch>
            <a:fillRect/>
          </a:stretch>
        </p:blipFill>
        <p:spPr bwMode="auto">
          <a:xfrm>
            <a:off x="5014075" y="1508125"/>
            <a:ext cx="677863" cy="211138"/>
          </a:xfrm>
          <a:prstGeom prst="rect">
            <a:avLst/>
          </a:prstGeom>
          <a:noFill/>
          <a:ln w="9525">
            <a:noFill/>
            <a:miter lim="800000"/>
            <a:headEnd/>
            <a:tailEnd/>
          </a:ln>
        </p:spPr>
      </p:pic>
      <p:pic>
        <p:nvPicPr>
          <p:cNvPr id="14" name="Picture 43"/>
          <p:cNvPicPr>
            <a:picLocks noChangeArrowheads="1"/>
          </p:cNvPicPr>
          <p:nvPr/>
        </p:nvPicPr>
        <p:blipFill>
          <a:blip r:embed="rId5" cstate="print"/>
          <a:srcRect/>
          <a:stretch>
            <a:fillRect/>
          </a:stretch>
        </p:blipFill>
        <p:spPr bwMode="auto">
          <a:xfrm>
            <a:off x="4433050" y="1501775"/>
            <a:ext cx="525463" cy="209550"/>
          </a:xfrm>
          <a:prstGeom prst="rect">
            <a:avLst/>
          </a:prstGeom>
          <a:noFill/>
          <a:ln w="9525">
            <a:noFill/>
            <a:miter lim="800000"/>
            <a:headEnd/>
            <a:tailEnd/>
          </a:ln>
        </p:spPr>
      </p:pic>
      <p:pic>
        <p:nvPicPr>
          <p:cNvPr id="15" name="Picture 73"/>
          <p:cNvPicPr>
            <a:picLocks noChangeAspect="1" noChangeArrowheads="1"/>
          </p:cNvPicPr>
          <p:nvPr/>
        </p:nvPicPr>
        <p:blipFill>
          <a:blip r:embed="rId6" cstate="print"/>
          <a:srcRect/>
          <a:stretch>
            <a:fillRect/>
          </a:stretch>
        </p:blipFill>
        <p:spPr bwMode="auto">
          <a:xfrm>
            <a:off x="6185650" y="1384300"/>
            <a:ext cx="1066800" cy="396875"/>
          </a:xfrm>
          <a:prstGeom prst="rect">
            <a:avLst/>
          </a:prstGeom>
          <a:noFill/>
          <a:ln w="12700" algn="ctr">
            <a:noFill/>
            <a:miter lim="800000"/>
            <a:headEnd/>
            <a:tailEnd/>
          </a:ln>
        </p:spPr>
      </p:pic>
      <p:pic>
        <p:nvPicPr>
          <p:cNvPr id="17" name="Picture 16" descr="MentorEmbedded_brand_lg.jpg"/>
          <p:cNvPicPr>
            <a:picLocks noChangeAspect="1"/>
          </p:cNvPicPr>
          <p:nvPr/>
        </p:nvPicPr>
        <p:blipFill>
          <a:blip r:embed="rId7" cstate="print"/>
          <a:stretch>
            <a:fillRect/>
          </a:stretch>
        </p:blipFill>
        <p:spPr>
          <a:xfrm>
            <a:off x="1513386" y="1395664"/>
            <a:ext cx="1228312" cy="357187"/>
          </a:xfrm>
          <a:prstGeom prst="rect">
            <a:avLst/>
          </a:prstGeom>
        </p:spPr>
      </p:pic>
      <p:pic>
        <p:nvPicPr>
          <p:cNvPr id="1026" name="Picture 2" descr="http://dangerousprototypes.com/wp-content/media/2012/08/Energia.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99376" y="1384299"/>
            <a:ext cx="965722" cy="368551"/>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numero diapositiva 2"/>
          <p:cNvSpPr>
            <a:spLocks noGrp="1"/>
          </p:cNvSpPr>
          <p:nvPr>
            <p:ph type="sldNum" sz="quarter" idx="12"/>
          </p:nvPr>
        </p:nvSpPr>
        <p:spPr/>
        <p:txBody>
          <a:bodyPr/>
          <a:lstStyle/>
          <a:p>
            <a:fld id="{4E582210-5FCA-4178-AB04-4337EADA3D81}" type="slidenum">
              <a:rPr lang="en-US" smtClean="0"/>
              <a:pPr/>
              <a:t>12</a:t>
            </a:fld>
            <a:endParaRPr lang="en-US"/>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31228" y="1205523"/>
            <a:ext cx="8607972" cy="4243754"/>
          </a:xfrm>
          <a:prstGeom prst="ellipse">
            <a:avLst/>
          </a:prstGeom>
          <a:gradFill flip="none" rotWithShape="1">
            <a:gsLst>
              <a:gs pos="0">
                <a:schemeClr val="bg2"/>
              </a:gs>
              <a:gs pos="50000">
                <a:schemeClr val="bg1">
                  <a:lumMod val="85000"/>
                </a:schemeClr>
              </a:gs>
              <a:gs pos="100000">
                <a:schemeClr val="bg1"/>
              </a:gs>
            </a:gsLst>
            <a:path path="circle">
              <a:fillToRect l="50000" t="50000" r="50000" b="50000"/>
            </a:path>
            <a:tileRect/>
          </a:gradFill>
          <a:ln>
            <a:solidFill>
              <a:schemeClr val="bg2">
                <a:lumMod val="20000"/>
                <a:lumOff val="80000"/>
              </a:schemeClr>
            </a:solidFill>
          </a:ln>
          <a:effectLst>
            <a:outerShdw blurRad="40000" dist="23000" dir="5400000" rotWithShape="0">
              <a:schemeClr val="bg1">
                <a:lumMod val="95000"/>
                <a:alpha val="35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9" name="Rounded Rectangle 28"/>
          <p:cNvSpPr/>
          <p:nvPr/>
        </p:nvSpPr>
        <p:spPr>
          <a:xfrm>
            <a:off x="2999433" y="3708885"/>
            <a:ext cx="3121574" cy="1954924"/>
          </a:xfrm>
          <a:prstGeom prst="roundRect">
            <a:avLst/>
          </a:prstGeom>
          <a:solidFill>
            <a:srgbClr val="B2B2B2"/>
          </a:solidFill>
          <a:ln>
            <a:solidFill>
              <a:srgbClr val="000000"/>
            </a:solidFill>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8" name="Rounded Rectangle 27"/>
          <p:cNvSpPr/>
          <p:nvPr/>
        </p:nvSpPr>
        <p:spPr>
          <a:xfrm>
            <a:off x="3120377" y="3838197"/>
            <a:ext cx="2869324" cy="1702676"/>
          </a:xfrm>
          <a:prstGeom prst="round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6" name="Rounded Rectangle 25"/>
          <p:cNvSpPr/>
          <p:nvPr/>
        </p:nvSpPr>
        <p:spPr>
          <a:xfrm>
            <a:off x="5417945" y="1256822"/>
            <a:ext cx="3121574" cy="1954924"/>
          </a:xfrm>
          <a:prstGeom prst="roundRect">
            <a:avLst/>
          </a:prstGeom>
          <a:solidFill>
            <a:schemeClr val="tx2"/>
          </a:solidFill>
          <a:ln>
            <a:solidFill>
              <a:schemeClr val="accent2"/>
            </a:solidFill>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7" name="Rounded Rectangle 26"/>
          <p:cNvSpPr/>
          <p:nvPr/>
        </p:nvSpPr>
        <p:spPr>
          <a:xfrm>
            <a:off x="5523050" y="1370290"/>
            <a:ext cx="2869324" cy="1702676"/>
          </a:xfrm>
          <a:prstGeom prst="round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5" name="Rounded Rectangle 24"/>
          <p:cNvSpPr/>
          <p:nvPr/>
        </p:nvSpPr>
        <p:spPr>
          <a:xfrm>
            <a:off x="599106" y="1251607"/>
            <a:ext cx="3121574" cy="1954924"/>
          </a:xfrm>
          <a:prstGeom prst="roundRect">
            <a:avLst/>
          </a:prstGeom>
          <a:solidFill>
            <a:srgbClr val="15B6CB"/>
          </a:solidFill>
          <a:ln>
            <a:solidFill>
              <a:schemeClr val="tx2"/>
            </a:solidFill>
          </a:ln>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725230" y="1369410"/>
            <a:ext cx="2869324" cy="1702676"/>
          </a:xfrm>
          <a:prstGeom prst="roundRect">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59" name="Right Arrow 58"/>
          <p:cNvSpPr/>
          <p:nvPr/>
        </p:nvSpPr>
        <p:spPr>
          <a:xfrm rot="18318358">
            <a:off x="6259404" y="3606614"/>
            <a:ext cx="785294" cy="304800"/>
          </a:xfrm>
          <a:prstGeom prst="rightArrow">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0" name="Right Arrow 59"/>
          <p:cNvSpPr/>
          <p:nvPr/>
        </p:nvSpPr>
        <p:spPr>
          <a:xfrm rot="14564805">
            <a:off x="2151259" y="3572471"/>
            <a:ext cx="748271" cy="304800"/>
          </a:xfrm>
          <a:prstGeom prst="rightArrow">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ectangle 50"/>
          <p:cNvSpPr/>
          <p:nvPr/>
        </p:nvSpPr>
        <p:spPr>
          <a:xfrm>
            <a:off x="838200" y="1713805"/>
            <a:ext cx="2514600" cy="1649682"/>
          </a:xfrm>
          <a:prstGeom prst="rect">
            <a:avLst/>
          </a:prstGeom>
        </p:spPr>
        <p:txBody>
          <a:bodyPr wrap="square">
            <a:spAutoFit/>
          </a:bodyPr>
          <a:lstStyle/>
          <a:p>
            <a:pPr marL="166688" lvl="1" indent="-166688" algn="l">
              <a:buFont typeface="Arial" pitchFamily="34" charset="0"/>
              <a:buChar char="•"/>
              <a:defRPr/>
            </a:pPr>
            <a:endParaRPr lang="en-US" sz="1200" dirty="0">
              <a:solidFill>
                <a:prstClr val="black"/>
              </a:solidFill>
            </a:endParaRPr>
          </a:p>
          <a:p>
            <a:pPr marL="166688" lvl="1" indent="-166688" algn="l">
              <a:spcAft>
                <a:spcPts val="400"/>
              </a:spcAft>
              <a:buFont typeface="Arial" pitchFamily="34" charset="0"/>
              <a:buChar char="•"/>
              <a:defRPr/>
            </a:pPr>
            <a:r>
              <a:rPr lang="en-US" sz="1200" dirty="0">
                <a:solidFill>
                  <a:prstClr val="black"/>
                </a:solidFill>
              </a:rPr>
              <a:t>High-level OS support </a:t>
            </a:r>
            <a:r>
              <a:rPr lang="en-US" sz="1200" dirty="0" smtClean="0">
                <a:solidFill>
                  <a:prstClr val="black"/>
                </a:solidFill>
              </a:rPr>
              <a:t>and</a:t>
            </a:r>
            <a:br>
              <a:rPr lang="en-US" sz="1200" dirty="0" smtClean="0">
                <a:solidFill>
                  <a:prstClr val="black"/>
                </a:solidFill>
              </a:rPr>
            </a:br>
            <a:r>
              <a:rPr lang="en-US" sz="1200" dirty="0" smtClean="0">
                <a:solidFill>
                  <a:prstClr val="black"/>
                </a:solidFill>
              </a:rPr>
              <a:t>TI-RTOS</a:t>
            </a:r>
            <a:endParaRPr lang="en-US" sz="1200" dirty="0">
              <a:solidFill>
                <a:prstClr val="black"/>
              </a:solidFill>
            </a:endParaRPr>
          </a:p>
          <a:p>
            <a:pPr marL="166688" lvl="1" indent="-166688" algn="l">
              <a:spcAft>
                <a:spcPts val="400"/>
              </a:spcAft>
              <a:buFont typeface="Arial" pitchFamily="34" charset="0"/>
              <a:buChar char="•"/>
              <a:defRPr/>
            </a:pPr>
            <a:r>
              <a:rPr lang="en-US" sz="1200" dirty="0">
                <a:solidFill>
                  <a:prstClr val="black"/>
                </a:solidFill>
              </a:rPr>
              <a:t>OS Independent support and TI-Wares software packages</a:t>
            </a:r>
          </a:p>
          <a:p>
            <a:pPr marL="166688" lvl="1" indent="-166688">
              <a:spcAft>
                <a:spcPts val="400"/>
              </a:spcAft>
              <a:buFont typeface="Arial" pitchFamily="34" charset="0"/>
              <a:buChar char="•"/>
              <a:defRPr/>
            </a:pPr>
            <a:endParaRPr lang="en-US" sz="1200" dirty="0">
              <a:solidFill>
                <a:prstClr val="black"/>
              </a:solidFill>
            </a:endParaRPr>
          </a:p>
          <a:p>
            <a:pPr marL="166688" lvl="1" indent="-166688">
              <a:spcAft>
                <a:spcPts val="400"/>
              </a:spcAft>
              <a:buFont typeface="Arial" pitchFamily="34" charset="0"/>
              <a:buChar char="•"/>
              <a:defRPr/>
            </a:pPr>
            <a:endParaRPr lang="en-US" sz="1200" dirty="0">
              <a:solidFill>
                <a:prstClr val="black"/>
              </a:solidFill>
            </a:endParaRPr>
          </a:p>
        </p:txBody>
      </p:sp>
      <p:sp>
        <p:nvSpPr>
          <p:cNvPr id="53" name="TextBox 52"/>
          <p:cNvSpPr txBox="1"/>
          <p:nvPr/>
        </p:nvSpPr>
        <p:spPr>
          <a:xfrm>
            <a:off x="796783" y="1461980"/>
            <a:ext cx="2732183" cy="369332"/>
          </a:xfrm>
          <a:prstGeom prst="rect">
            <a:avLst/>
          </a:prstGeom>
          <a:noFill/>
        </p:spPr>
        <p:txBody>
          <a:bodyPr wrap="square" rtlCol="0">
            <a:spAutoFit/>
          </a:bodyPr>
          <a:lstStyle/>
          <a:p>
            <a:pPr algn="ctr"/>
            <a:r>
              <a:rPr lang="en-US" b="1" dirty="0">
                <a:solidFill>
                  <a:srgbClr val="FF0000">
                    <a:lumMod val="50000"/>
                  </a:srgbClr>
                </a:solidFill>
              </a:rPr>
              <a:t> </a:t>
            </a:r>
            <a:r>
              <a:rPr lang="en-US" b="1" dirty="0" smtClean="0">
                <a:solidFill>
                  <a:srgbClr val="0083A9"/>
                </a:solidFill>
              </a:rPr>
              <a:t>Run-Time </a:t>
            </a:r>
            <a:r>
              <a:rPr lang="en-US" b="1" dirty="0">
                <a:solidFill>
                  <a:srgbClr val="0083A9"/>
                </a:solidFill>
              </a:rPr>
              <a:t>Software</a:t>
            </a:r>
          </a:p>
        </p:txBody>
      </p:sp>
      <p:sp>
        <p:nvSpPr>
          <p:cNvPr id="55" name="TextBox 54"/>
          <p:cNvSpPr txBox="1"/>
          <p:nvPr/>
        </p:nvSpPr>
        <p:spPr>
          <a:xfrm>
            <a:off x="5755213" y="1434207"/>
            <a:ext cx="2438400" cy="563231"/>
          </a:xfrm>
          <a:prstGeom prst="rect">
            <a:avLst/>
          </a:prstGeom>
          <a:noFill/>
        </p:spPr>
        <p:txBody>
          <a:bodyPr wrap="square" rtlCol="0">
            <a:spAutoFit/>
          </a:bodyPr>
          <a:lstStyle/>
          <a:p>
            <a:pPr algn="ctr">
              <a:lnSpc>
                <a:spcPct val="85000"/>
              </a:lnSpc>
            </a:pPr>
            <a:r>
              <a:rPr lang="en-US" b="1" dirty="0">
                <a:solidFill>
                  <a:srgbClr val="EE2C24"/>
                </a:solidFill>
              </a:rPr>
              <a:t>Development </a:t>
            </a:r>
            <a:br>
              <a:rPr lang="en-US" b="1" dirty="0">
                <a:solidFill>
                  <a:srgbClr val="EE2C24"/>
                </a:solidFill>
              </a:rPr>
            </a:br>
            <a:r>
              <a:rPr lang="en-US" b="1" dirty="0">
                <a:solidFill>
                  <a:srgbClr val="EE2C24"/>
                </a:solidFill>
              </a:rPr>
              <a:t>Tools</a:t>
            </a:r>
          </a:p>
        </p:txBody>
      </p:sp>
      <p:sp>
        <p:nvSpPr>
          <p:cNvPr id="57" name="Rectangle 56"/>
          <p:cNvSpPr/>
          <p:nvPr/>
        </p:nvSpPr>
        <p:spPr>
          <a:xfrm>
            <a:off x="3218042" y="4466413"/>
            <a:ext cx="2857500" cy="970522"/>
          </a:xfrm>
          <a:prstGeom prst="rect">
            <a:avLst/>
          </a:prstGeom>
        </p:spPr>
        <p:txBody>
          <a:bodyPr wrap="square">
            <a:spAutoFit/>
          </a:bodyPr>
          <a:lstStyle/>
          <a:p>
            <a:pPr marL="166688" lvl="1" indent="-166688" algn="l">
              <a:spcAft>
                <a:spcPts val="400"/>
              </a:spcAft>
              <a:buFont typeface="Arial" pitchFamily="34" charset="0"/>
              <a:buChar char="•"/>
              <a:defRPr/>
            </a:pPr>
            <a:r>
              <a:rPr lang="en-US" sz="1200" dirty="0">
                <a:solidFill>
                  <a:prstClr val="black"/>
                </a:solidFill>
              </a:rPr>
              <a:t>TI Design Network: off-the-shelf software, tools and services</a:t>
            </a:r>
          </a:p>
          <a:p>
            <a:pPr marL="166688" lvl="1" indent="-166688" algn="l">
              <a:spcAft>
                <a:spcPts val="400"/>
              </a:spcAft>
              <a:buFont typeface="Arial" pitchFamily="34" charset="0"/>
              <a:buChar char="•"/>
              <a:defRPr/>
            </a:pPr>
            <a:r>
              <a:rPr lang="en-US" sz="1200" dirty="0">
                <a:solidFill>
                  <a:prstClr val="black"/>
                </a:solidFill>
              </a:rPr>
              <a:t>Forums &amp; Wikis</a:t>
            </a:r>
          </a:p>
          <a:p>
            <a:pPr marL="166688" lvl="1" indent="-166688" algn="l">
              <a:spcAft>
                <a:spcPts val="400"/>
              </a:spcAft>
              <a:buFont typeface="Arial" pitchFamily="34" charset="0"/>
              <a:buChar char="•"/>
              <a:defRPr/>
            </a:pPr>
            <a:r>
              <a:rPr lang="en-US" sz="1200" dirty="0">
                <a:solidFill>
                  <a:prstClr val="black"/>
                </a:solidFill>
              </a:rPr>
              <a:t>In-person and online training</a:t>
            </a:r>
          </a:p>
        </p:txBody>
      </p:sp>
      <p:sp>
        <p:nvSpPr>
          <p:cNvPr id="58" name="TextBox 57"/>
          <p:cNvSpPr txBox="1"/>
          <p:nvPr/>
        </p:nvSpPr>
        <p:spPr>
          <a:xfrm>
            <a:off x="3309482" y="3906300"/>
            <a:ext cx="2438400" cy="563231"/>
          </a:xfrm>
          <a:prstGeom prst="rect">
            <a:avLst/>
          </a:prstGeom>
          <a:noFill/>
        </p:spPr>
        <p:txBody>
          <a:bodyPr wrap="square" rtlCol="0">
            <a:spAutoFit/>
          </a:bodyPr>
          <a:lstStyle/>
          <a:p>
            <a:pPr algn="ctr">
              <a:lnSpc>
                <a:spcPct val="85000"/>
              </a:lnSpc>
            </a:pPr>
            <a:r>
              <a:rPr lang="en-US" b="1" dirty="0">
                <a:solidFill>
                  <a:srgbClr val="808285"/>
                </a:solidFill>
              </a:rPr>
              <a:t>Support &amp; Community</a:t>
            </a:r>
          </a:p>
        </p:txBody>
      </p:sp>
      <p:sp>
        <p:nvSpPr>
          <p:cNvPr id="61" name="Right Arrow 60"/>
          <p:cNvSpPr/>
          <p:nvPr/>
        </p:nvSpPr>
        <p:spPr>
          <a:xfrm rot="10800000">
            <a:off x="4054461" y="1939198"/>
            <a:ext cx="905106" cy="304800"/>
          </a:xfrm>
          <a:prstGeom prst="rightArrow">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ectangle 22"/>
          <p:cNvSpPr/>
          <p:nvPr/>
        </p:nvSpPr>
        <p:spPr>
          <a:xfrm>
            <a:off x="5574634" y="2033095"/>
            <a:ext cx="2884303" cy="1118255"/>
          </a:xfrm>
          <a:prstGeom prst="rect">
            <a:avLst/>
          </a:prstGeom>
        </p:spPr>
        <p:txBody>
          <a:bodyPr wrap="square">
            <a:spAutoFit/>
          </a:bodyPr>
          <a:lstStyle/>
          <a:p>
            <a:pPr marL="166688" lvl="1" indent="-166688" algn="l">
              <a:spcAft>
                <a:spcPts val="400"/>
              </a:spcAft>
              <a:buFont typeface="Arial" pitchFamily="34" charset="0"/>
              <a:buChar char="•"/>
              <a:defRPr/>
            </a:pPr>
            <a:r>
              <a:rPr lang="en-US" sz="1200" dirty="0">
                <a:solidFill>
                  <a:prstClr val="black"/>
                </a:solidFill>
              </a:rPr>
              <a:t>CCStudio</a:t>
            </a:r>
            <a:r>
              <a:rPr lang="en-US" sz="1200" baseline="30000" dirty="0">
                <a:solidFill>
                  <a:prstClr val="black"/>
                </a:solidFill>
              </a:rPr>
              <a:t>™</a:t>
            </a:r>
            <a:r>
              <a:rPr lang="en-US" sz="1200" dirty="0">
                <a:solidFill>
                  <a:prstClr val="black"/>
                </a:solidFill>
              </a:rPr>
              <a:t> Integrated Development Environment (IDE) and other </a:t>
            </a:r>
            <a:r>
              <a:rPr lang="en-US" sz="1200" dirty="0" smtClean="0">
                <a:solidFill>
                  <a:prstClr val="black"/>
                </a:solidFill>
              </a:rPr>
              <a:t>IDEs</a:t>
            </a:r>
          </a:p>
          <a:p>
            <a:pPr marL="166688" lvl="1" indent="-166688" algn="l">
              <a:spcAft>
                <a:spcPts val="400"/>
              </a:spcAft>
              <a:buFont typeface="Arial" pitchFamily="34" charset="0"/>
              <a:buChar char="•"/>
              <a:defRPr/>
            </a:pPr>
            <a:r>
              <a:rPr lang="en-US" sz="1200" dirty="0" smtClean="0">
                <a:solidFill>
                  <a:prstClr val="black"/>
                </a:solidFill>
              </a:rPr>
              <a:t>Optimizing </a:t>
            </a:r>
            <a:r>
              <a:rPr lang="en-US" sz="1200" dirty="0">
                <a:solidFill>
                  <a:prstClr val="black"/>
                </a:solidFill>
              </a:rPr>
              <a:t>compilers</a:t>
            </a:r>
          </a:p>
          <a:p>
            <a:pPr marL="166688" lvl="1" indent="-166688">
              <a:spcAft>
                <a:spcPts val="400"/>
              </a:spcAft>
              <a:buFont typeface="Arial" pitchFamily="34" charset="0"/>
              <a:buChar char="•"/>
              <a:defRPr/>
            </a:pPr>
            <a:r>
              <a:rPr lang="en-US" sz="1200" dirty="0">
                <a:solidFill>
                  <a:prstClr val="black"/>
                </a:solidFill>
              </a:rPr>
              <a:t>Design Kits &amp; Evaluation Modules</a:t>
            </a:r>
          </a:p>
        </p:txBody>
      </p:sp>
      <p:sp>
        <p:nvSpPr>
          <p:cNvPr id="2" name="Title 1"/>
          <p:cNvSpPr>
            <a:spLocks noGrp="1"/>
          </p:cNvSpPr>
          <p:nvPr>
            <p:ph type="title"/>
          </p:nvPr>
        </p:nvSpPr>
        <p:spPr/>
        <p:txBody>
          <a:bodyPr/>
          <a:lstStyle/>
          <a:p>
            <a:r>
              <a:rPr lang="en-US" dirty="0" smtClean="0"/>
              <a:t>TI Software and Tools Ecosystem</a:t>
            </a:r>
            <a:endParaRPr lang="en-US" dirty="0"/>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13</a:t>
            </a:fld>
            <a:endParaRPr lang="en-US"/>
          </a:p>
        </p:txBody>
      </p:sp>
      <p:sp>
        <p:nvSpPr>
          <p:cNvPr id="21"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6049794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1669070"/>
            <a:ext cx="38266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14</a:t>
            </a:fld>
            <a:endParaRPr lang="en-US"/>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47962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p:cNvCxnSpPr/>
          <p:nvPr/>
        </p:nvCxnSpPr>
        <p:spPr bwMode="auto">
          <a:xfrm flipH="1">
            <a:off x="3276600" y="2362200"/>
            <a:ext cx="1184367" cy="8709"/>
          </a:xfrm>
          <a:prstGeom prst="line">
            <a:avLst/>
          </a:prstGeom>
          <a:solidFill>
            <a:schemeClr val="accent1"/>
          </a:solidFill>
          <a:ln w="25400" cap="flat" cmpd="sng" algn="ctr">
            <a:solidFill>
              <a:schemeClr val="tx1"/>
            </a:solidFill>
            <a:prstDash val="solid"/>
            <a:round/>
            <a:headEnd type="none" w="sm" len="sm"/>
            <a:tailEnd type="none" w="sm" len="sm"/>
          </a:ln>
          <a:effectLst/>
        </p:spPr>
      </p:cxnSp>
      <p:sp>
        <p:nvSpPr>
          <p:cNvPr id="12" name="Rounded Rectangle 11"/>
          <p:cNvSpPr/>
          <p:nvPr/>
        </p:nvSpPr>
        <p:spPr bwMode="auto">
          <a:xfrm>
            <a:off x="990599" y="4267199"/>
            <a:ext cx="3945369" cy="1839018"/>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2" name="Rectangle 2"/>
          <p:cNvSpPr>
            <a:spLocks noGrp="1" noChangeArrowheads="1"/>
          </p:cNvSpPr>
          <p:nvPr>
            <p:ph type="title"/>
          </p:nvPr>
        </p:nvSpPr>
        <p:spPr/>
        <p:txBody>
          <a:bodyPr>
            <a:normAutofit/>
          </a:bodyPr>
          <a:lstStyle/>
          <a:p>
            <a:r>
              <a:rPr lang="en-US" dirty="0" smtClean="0">
                <a:solidFill>
                  <a:srgbClr val="FF0000"/>
                </a:solidFill>
              </a:rPr>
              <a:t>Hardware and Software Setup</a:t>
            </a:r>
          </a:p>
        </p:txBody>
      </p:sp>
      <p:sp>
        <p:nvSpPr>
          <p:cNvPr id="20484" name="Text Box 4"/>
          <p:cNvSpPr txBox="1">
            <a:spLocks noChangeArrowheads="1"/>
          </p:cNvSpPr>
          <p:nvPr/>
        </p:nvSpPr>
        <p:spPr bwMode="auto">
          <a:xfrm>
            <a:off x="998788" y="4330278"/>
            <a:ext cx="3809504" cy="1754326"/>
          </a:xfrm>
          <a:prstGeom prst="rect">
            <a:avLst/>
          </a:prstGeom>
          <a:noFill/>
          <a:ln w="12700" algn="ctr">
            <a:noFill/>
            <a:miter lim="800000"/>
            <a:headEnd/>
            <a:tailEnd/>
          </a:ln>
        </p:spPr>
        <p:txBody>
          <a:bodyPr wrap="none" anchorCtr="1">
            <a:spAutoFit/>
          </a:bodyPr>
          <a:lstStyle/>
          <a:p>
            <a:pPr marL="342900" indent="-342900" algn="l">
              <a:buClr>
                <a:schemeClr val="tx2"/>
              </a:buClr>
              <a:buSzPct val="75000"/>
              <a:buFont typeface="Wingdings" pitchFamily="2" charset="2"/>
              <a:buChar char="u"/>
            </a:pPr>
            <a:r>
              <a:rPr lang="en-US" sz="1800" b="0" dirty="0"/>
              <a:t>Connect HW</a:t>
            </a:r>
            <a:r>
              <a:rPr lang="en-US" sz="1800" dirty="0">
                <a:solidFill>
                  <a:prstClr val="black"/>
                </a:solidFill>
              </a:rPr>
              <a:t> </a:t>
            </a:r>
            <a:endParaRPr lang="en-US" sz="1800" b="0" dirty="0" smtClean="0"/>
          </a:p>
          <a:p>
            <a:pPr marL="342900" indent="-342900" algn="l">
              <a:buClr>
                <a:schemeClr val="tx2"/>
              </a:buClr>
              <a:buSzPct val="75000"/>
              <a:buFont typeface="Wingdings" pitchFamily="2" charset="2"/>
              <a:buChar char="u"/>
            </a:pPr>
            <a:r>
              <a:rPr lang="en-US" sz="1800" b="0" dirty="0" smtClean="0"/>
              <a:t>Install Driver</a:t>
            </a:r>
          </a:p>
          <a:p>
            <a:pPr marL="342900" indent="-342900" algn="l">
              <a:buClr>
                <a:schemeClr val="tx2"/>
              </a:buClr>
              <a:buSzPct val="75000"/>
              <a:buFont typeface="Wingdings" pitchFamily="2" charset="2"/>
              <a:buChar char="u"/>
            </a:pPr>
            <a:r>
              <a:rPr lang="en-US" sz="1800" b="0" dirty="0" smtClean="0">
                <a:solidFill>
                  <a:prstClr val="black"/>
                </a:solidFill>
              </a:rPr>
              <a:t>Install Code Composer Studio</a:t>
            </a:r>
            <a:r>
              <a:rPr lang="en-US" sz="1800" b="0" baseline="30000" dirty="0" smtClean="0">
                <a:solidFill>
                  <a:prstClr val="black"/>
                </a:solidFill>
              </a:rPr>
              <a:t>™</a:t>
            </a:r>
          </a:p>
          <a:p>
            <a:pPr marL="342900" indent="-342900" algn="l">
              <a:buClr>
                <a:schemeClr val="tx2"/>
              </a:buClr>
              <a:buSzPct val="75000"/>
              <a:buFont typeface="Wingdings" pitchFamily="2" charset="2"/>
              <a:buChar char="u"/>
            </a:pPr>
            <a:r>
              <a:rPr lang="en-US" sz="1800" b="0" dirty="0" err="1" smtClean="0">
                <a:solidFill>
                  <a:prstClr val="black"/>
                </a:solidFill>
              </a:rPr>
              <a:t>TivaWare</a:t>
            </a:r>
            <a:r>
              <a:rPr lang="en-US" sz="1800" b="0" dirty="0">
                <a:solidFill>
                  <a:prstClr val="black"/>
                </a:solidFill>
              </a:rPr>
              <a:t>™ and other </a:t>
            </a:r>
            <a:r>
              <a:rPr lang="en-US" sz="1800" b="0" dirty="0" smtClean="0">
                <a:solidFill>
                  <a:prstClr val="black"/>
                </a:solidFill>
              </a:rPr>
              <a:t>programs</a:t>
            </a:r>
          </a:p>
          <a:p>
            <a:pPr marL="342900" indent="-342900" algn="l">
              <a:buClr>
                <a:schemeClr val="tx2"/>
              </a:buClr>
              <a:buSzPct val="75000"/>
              <a:buFont typeface="Wingdings" pitchFamily="2" charset="2"/>
              <a:buChar char="u"/>
            </a:pPr>
            <a:r>
              <a:rPr lang="en-US" sz="1800" b="0" dirty="0" smtClean="0"/>
              <a:t>Test </a:t>
            </a:r>
            <a:r>
              <a:rPr lang="en-US" sz="1800" b="0" dirty="0" err="1" smtClean="0"/>
              <a:t>QuickStart</a:t>
            </a:r>
            <a:r>
              <a:rPr lang="en-US" sz="1800" b="0" dirty="0" smtClean="0"/>
              <a:t> </a:t>
            </a:r>
            <a:r>
              <a:rPr lang="en-US" sz="1800" b="0" dirty="0"/>
              <a:t>Application</a:t>
            </a:r>
          </a:p>
        </p:txBody>
      </p:sp>
      <p:cxnSp>
        <p:nvCxnSpPr>
          <p:cNvPr id="56" name="Straight Connector 55"/>
          <p:cNvCxnSpPr/>
          <p:nvPr/>
        </p:nvCxnSpPr>
        <p:spPr bwMode="auto">
          <a:xfrm>
            <a:off x="4448933" y="1676400"/>
            <a:ext cx="0" cy="68580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2058" name="Picture 10" descr="http://us.toshiba.com/images/showcase/products/satellite-a505-s6033-laptop.png"/>
          <p:cNvPicPr>
            <a:picLocks noChangeAspect="1" noChangeArrowheads="1"/>
          </p:cNvPicPr>
          <p:nvPr/>
        </p:nvPicPr>
        <p:blipFill>
          <a:blip r:embed="rId3" cstate="print"/>
          <a:srcRect/>
          <a:stretch>
            <a:fillRect/>
          </a:stretch>
        </p:blipFill>
        <p:spPr bwMode="auto">
          <a:xfrm>
            <a:off x="838200" y="1752600"/>
            <a:ext cx="3117464" cy="2153301"/>
          </a:xfrm>
          <a:prstGeom prst="rect">
            <a:avLst/>
          </a:prstGeom>
          <a:noFill/>
        </p:spPr>
      </p:pic>
      <p:sp>
        <p:nvSpPr>
          <p:cNvPr id="60" name="TextBox 59"/>
          <p:cNvSpPr txBox="1"/>
          <p:nvPr/>
        </p:nvSpPr>
        <p:spPr>
          <a:xfrm>
            <a:off x="3581400" y="1371600"/>
            <a:ext cx="3294493" cy="338554"/>
          </a:xfrm>
          <a:prstGeom prst="rect">
            <a:avLst/>
          </a:prstGeom>
          <a:noFill/>
        </p:spPr>
        <p:txBody>
          <a:bodyPr wrap="none" rtlCol="0" anchor="ctr" anchorCtr="1">
            <a:spAutoFit/>
          </a:bodyPr>
          <a:lstStyle/>
          <a:p>
            <a:r>
              <a:rPr lang="en-US" sz="2000" b="0" dirty="0" smtClean="0">
                <a:solidFill>
                  <a:schemeClr val="dk1"/>
                </a:solidFill>
                <a:effectLst/>
              </a:rPr>
              <a:t>USB Emulation Connection</a:t>
            </a:r>
          </a:p>
        </p:txBody>
      </p:sp>
      <p:cxnSp>
        <p:nvCxnSpPr>
          <p:cNvPr id="58" name="Straight Arrow Connector 57"/>
          <p:cNvCxnSpPr/>
          <p:nvPr/>
        </p:nvCxnSpPr>
        <p:spPr bwMode="auto">
          <a:xfrm flipH="1">
            <a:off x="6169819" y="1676400"/>
            <a:ext cx="5697" cy="304800"/>
          </a:xfrm>
          <a:prstGeom prst="straightConnector1">
            <a:avLst/>
          </a:prstGeom>
          <a:solidFill>
            <a:schemeClr val="accent1"/>
          </a:solidFill>
          <a:ln w="25400" cap="flat" cmpd="sng" algn="ctr">
            <a:solidFill>
              <a:schemeClr val="tx1"/>
            </a:solidFill>
            <a:prstDash val="solid"/>
            <a:round/>
            <a:headEnd type="none" w="sm" len="sm"/>
            <a:tailEnd type="triangle" w="lg" len="med"/>
          </a:ln>
          <a:effectLst/>
        </p:spPr>
      </p:cxnSp>
      <p:cxnSp>
        <p:nvCxnSpPr>
          <p:cNvPr id="28" name="Straight Connector 27"/>
          <p:cNvCxnSpPr/>
          <p:nvPr/>
        </p:nvCxnSpPr>
        <p:spPr bwMode="auto">
          <a:xfrm>
            <a:off x="4436267" y="1676400"/>
            <a:ext cx="1752600" cy="0"/>
          </a:xfrm>
          <a:prstGeom prst="line">
            <a:avLst/>
          </a:prstGeom>
          <a:solidFill>
            <a:schemeClr val="accent1"/>
          </a:solidFill>
          <a:ln w="25400" cap="flat" cmpd="sng" algn="ctr">
            <a:solidFill>
              <a:schemeClr val="tx1"/>
            </a:solidFill>
            <a:prstDash val="solid"/>
            <a:round/>
            <a:headEnd type="none" w="sm" len="sm"/>
            <a:tailEnd type="none" w="sm" len="sm"/>
          </a:ln>
          <a:effectLst/>
        </p:spPr>
      </p:cxnSp>
      <p:pic>
        <p:nvPicPr>
          <p:cNvPr id="14" name="Picture 6" descr="C:\Users\a0192895\Documents\Workshop Tiva LaunchPad\PICS\Transparent TITivaLaunchpad2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35969" y="1815811"/>
            <a:ext cx="3886200" cy="4737389"/>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15</a:t>
            </a:fld>
            <a:endParaRPr lang="en-US"/>
          </a:p>
        </p:txBody>
      </p:sp>
      <p:sp>
        <p:nvSpPr>
          <p:cNvPr id="15"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 Driver</a:t>
            </a:r>
            <a:endParaRPr lang="en-US" dirty="0"/>
          </a:p>
        </p:txBody>
      </p:sp>
      <p:sp>
        <p:nvSpPr>
          <p:cNvPr id="5" name="TextBox 4"/>
          <p:cNvSpPr txBox="1"/>
          <p:nvPr/>
        </p:nvSpPr>
        <p:spPr>
          <a:xfrm>
            <a:off x="152400" y="913688"/>
            <a:ext cx="8552278" cy="1631216"/>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err="1">
                <a:latin typeface="Calibri" pitchFamily="34" charset="0"/>
                <a:cs typeface="Calibri" pitchFamily="34" charset="0"/>
              </a:rPr>
              <a:t>Stellaris</a:t>
            </a:r>
            <a:r>
              <a:rPr lang="en-US" dirty="0">
                <a:latin typeface="Calibri" pitchFamily="34" charset="0"/>
                <a:cs typeface="Calibri" pitchFamily="34" charset="0"/>
              </a:rPr>
              <a:t> In-Circuit Debug Interface (ICDI)</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err="1">
                <a:latin typeface="Calibri" pitchFamily="34" charset="0"/>
                <a:cs typeface="Calibri" pitchFamily="34" charset="0"/>
              </a:rPr>
              <a:t>Tiva</a:t>
            </a:r>
            <a:r>
              <a:rPr lang="en-US" b="0" dirty="0">
                <a:latin typeface="Calibri" pitchFamily="34" charset="0"/>
                <a:cs typeface="Calibri" pitchFamily="34" charset="0"/>
              </a:rPr>
              <a:t>™ C Series </a:t>
            </a:r>
            <a:r>
              <a:rPr lang="en-US" b="0" dirty="0" smtClean="0">
                <a:latin typeface="Calibri" pitchFamily="34" charset="0"/>
                <a:cs typeface="Calibri" pitchFamily="34" charset="0"/>
              </a:rPr>
              <a:t>design </a:t>
            </a:r>
            <a:r>
              <a:rPr lang="en-US" b="0" dirty="0">
                <a:latin typeface="Calibri" pitchFamily="34" charset="0"/>
                <a:cs typeface="Calibri" pitchFamily="34" charset="0"/>
              </a:rPr>
              <a:t>kits </a:t>
            </a:r>
            <a:r>
              <a:rPr lang="en-US" b="0" dirty="0" smtClean="0">
                <a:latin typeface="Calibri" pitchFamily="34" charset="0"/>
                <a:cs typeface="Calibri" pitchFamily="34" charset="0"/>
              </a:rPr>
              <a:t>provide </a:t>
            </a:r>
            <a:r>
              <a:rPr lang="en-US" b="0" dirty="0" err="1" smtClean="0">
                <a:latin typeface="Calibri" pitchFamily="34" charset="0"/>
                <a:cs typeface="Calibri" pitchFamily="34" charset="0"/>
              </a:rPr>
              <a:t>Stellaris</a:t>
            </a:r>
            <a:r>
              <a:rPr lang="en-US" b="0" dirty="0" smtClean="0">
                <a:latin typeface="Calibri" pitchFamily="34" charset="0"/>
                <a:cs typeface="Calibri" pitchFamily="34" charset="0"/>
              </a:rPr>
              <a:t> </a:t>
            </a:r>
            <a:r>
              <a:rPr lang="en-US" b="0" dirty="0">
                <a:latin typeface="Calibri" pitchFamily="34" charset="0"/>
                <a:cs typeface="Calibri" pitchFamily="34" charset="0"/>
              </a:rPr>
              <a:t>In-Circuit </a:t>
            </a:r>
            <a:r>
              <a:rPr lang="en-US" b="0" dirty="0" smtClean="0">
                <a:latin typeface="Calibri" pitchFamily="34" charset="0"/>
                <a:cs typeface="Calibri" pitchFamily="34" charset="0"/>
              </a:rPr>
              <a:t>Debug Interface </a:t>
            </a:r>
            <a:r>
              <a:rPr lang="en-US" b="0" dirty="0">
                <a:latin typeface="Calibri" pitchFamily="34" charset="0"/>
                <a:cs typeface="Calibri" pitchFamily="34" charset="0"/>
              </a:rPr>
              <a:t>(ICDI) </a:t>
            </a:r>
          </a:p>
          <a:p>
            <a:pPr marL="404812" algn="l">
              <a:spcBef>
                <a:spcPts val="600"/>
              </a:spcBef>
              <a:buSzPct val="100000"/>
            </a:pPr>
            <a:r>
              <a:rPr lang="en-US" b="0" dirty="0" smtClean="0">
                <a:latin typeface="Calibri" pitchFamily="34" charset="0"/>
                <a:cs typeface="Calibri" pitchFamily="34" charset="0"/>
              </a:rPr>
              <a:t>   which </a:t>
            </a:r>
            <a:r>
              <a:rPr lang="en-US" b="0" dirty="0">
                <a:latin typeface="Calibri" pitchFamily="34" charset="0"/>
                <a:cs typeface="Calibri" pitchFamily="34" charset="0"/>
              </a:rPr>
              <a:t>allows programming and </a:t>
            </a:r>
            <a:r>
              <a:rPr lang="en-US" b="0" dirty="0" smtClean="0">
                <a:latin typeface="Calibri" pitchFamily="34" charset="0"/>
                <a:cs typeface="Calibri" pitchFamily="34" charset="0"/>
              </a:rPr>
              <a:t>debugging LM4F microcontroller</a:t>
            </a: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The </a:t>
            </a:r>
            <a:r>
              <a:rPr lang="en-US" b="0" dirty="0" err="1" smtClean="0">
                <a:latin typeface="Calibri" pitchFamily="34" charset="0"/>
                <a:cs typeface="Calibri" pitchFamily="34" charset="0"/>
              </a:rPr>
              <a:t>Stellaris</a:t>
            </a:r>
            <a:r>
              <a:rPr lang="en-US" b="0" dirty="0" smtClean="0">
                <a:latin typeface="Calibri" pitchFamily="34" charset="0"/>
                <a:cs typeface="Calibri" pitchFamily="34" charset="0"/>
              </a:rPr>
              <a:t> ICDI can be used with the LM Flash Programmer</a:t>
            </a: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Only </a:t>
            </a:r>
            <a:r>
              <a:rPr lang="en-US" b="0" dirty="0">
                <a:latin typeface="Calibri" pitchFamily="34" charset="0"/>
                <a:cs typeface="Calibri" pitchFamily="34" charset="0"/>
              </a:rPr>
              <a:t>JTAG is </a:t>
            </a:r>
            <a:r>
              <a:rPr lang="en-US" b="0" dirty="0" smtClean="0">
                <a:latin typeface="Calibri" pitchFamily="34" charset="0"/>
                <a:cs typeface="Calibri" pitchFamily="34" charset="0"/>
              </a:rPr>
              <a:t>supported</a:t>
            </a:r>
          </a:p>
        </p:txBody>
      </p:sp>
      <p:sp>
        <p:nvSpPr>
          <p:cNvPr id="11" name="TextBox 10"/>
          <p:cNvSpPr txBox="1"/>
          <p:nvPr/>
        </p:nvSpPr>
        <p:spPr>
          <a:xfrm>
            <a:off x="152400" y="2634681"/>
            <a:ext cx="8844152" cy="2299091"/>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err="1">
                <a:latin typeface="Calibri" pitchFamily="34" charset="0"/>
                <a:cs typeface="Calibri" pitchFamily="34" charset="0"/>
              </a:rPr>
              <a:t>Stellaris</a:t>
            </a:r>
            <a:r>
              <a:rPr lang="en-US" dirty="0">
                <a:latin typeface="Calibri" pitchFamily="34" charset="0"/>
                <a:cs typeface="Calibri" pitchFamily="34" charset="0"/>
              </a:rPr>
              <a:t> ICDI Drivers</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To debug and download the custom application in the </a:t>
            </a:r>
            <a:r>
              <a:rPr lang="en-US" b="0" dirty="0" smtClean="0">
                <a:latin typeface="Calibri" panose="020F0502020204030204" pitchFamily="34" charset="0"/>
                <a:cs typeface="Courier New" pitchFamily="49" charset="0"/>
              </a:rPr>
              <a:t>microcontroller’s </a:t>
            </a:r>
            <a:r>
              <a:rPr lang="en-US" b="0" dirty="0">
                <a:latin typeface="Calibri" panose="020F0502020204030204" pitchFamily="34" charset="0"/>
                <a:cs typeface="Courier New" pitchFamily="49" charset="0"/>
              </a:rPr>
              <a:t>Flash </a:t>
            </a:r>
            <a:endParaRPr lang="en-US" b="0" dirty="0" smtClean="0">
              <a:latin typeface="Calibri" panose="020F0502020204030204" pitchFamily="34" charset="0"/>
              <a:cs typeface="Courier New" pitchFamily="49" charset="0"/>
            </a:endParaRPr>
          </a:p>
          <a:p>
            <a:pPr marL="404812" algn="l">
              <a:spcBef>
                <a:spcPts val="600"/>
              </a:spcBef>
              <a:buSzPct val="100000"/>
            </a:pPr>
            <a:r>
              <a:rPr lang="en-US" b="0" dirty="0">
                <a:latin typeface="Calibri" panose="020F0502020204030204" pitchFamily="34" charset="0"/>
                <a:cs typeface="Courier New" pitchFamily="49" charset="0"/>
              </a:rPr>
              <a:t> </a:t>
            </a:r>
            <a:r>
              <a:rPr lang="en-US" b="0" dirty="0" smtClean="0">
                <a:latin typeface="Calibri" panose="020F0502020204030204" pitchFamily="34" charset="0"/>
                <a:cs typeface="Courier New" pitchFamily="49" charset="0"/>
              </a:rPr>
              <a:t>  memory </a:t>
            </a:r>
            <a:r>
              <a:rPr lang="en-US" b="0" dirty="0">
                <a:latin typeface="Calibri" panose="020F0502020204030204" pitchFamily="34" charset="0"/>
                <a:cs typeface="Courier New" pitchFamily="49" charset="0"/>
              </a:rPr>
              <a:t>and use Virtual COM Port </a:t>
            </a:r>
            <a:r>
              <a:rPr lang="en-US" b="0" dirty="0" smtClean="0">
                <a:latin typeface="Calibri" panose="020F0502020204030204" pitchFamily="34" charset="0"/>
                <a:cs typeface="Courier New" pitchFamily="49" charset="0"/>
              </a:rPr>
              <a:t>connectivity</a:t>
            </a:r>
            <a:r>
              <a:rPr lang="en-US" b="0" dirty="0">
                <a:latin typeface="Calibri" panose="020F0502020204030204" pitchFamily="34" charset="0"/>
                <a:cs typeface="Courier New" pitchFamily="49" charset="0"/>
              </a:rPr>
              <a:t>, install the following </a:t>
            </a:r>
            <a:r>
              <a:rPr lang="en-US" b="0" dirty="0" smtClean="0">
                <a:latin typeface="Calibri" panose="020F0502020204030204" pitchFamily="34" charset="0"/>
                <a:cs typeface="Courier New" pitchFamily="49" charset="0"/>
              </a:rPr>
              <a:t>drivers:</a:t>
            </a:r>
          </a:p>
          <a:p>
            <a:pPr marL="862012" lvl="1" algn="l">
              <a:spcBef>
                <a:spcPts val="600"/>
              </a:spcBef>
              <a:buSzPct val="100000"/>
            </a:pPr>
            <a:r>
              <a:rPr lang="sv-SE" sz="1600" b="0" dirty="0">
                <a:latin typeface="Courier New" pitchFamily="49" charset="0"/>
                <a:cs typeface="Courier New" pitchFamily="49" charset="0"/>
              </a:rPr>
              <a:t>Stellaris Virtual Serial Port</a:t>
            </a:r>
          </a:p>
          <a:p>
            <a:pPr marL="862012" lvl="1" algn="l">
              <a:spcBef>
                <a:spcPts val="0"/>
              </a:spcBef>
              <a:buSzPct val="100000"/>
            </a:pPr>
            <a:r>
              <a:rPr lang="sv-SE" sz="1600" b="0" dirty="0">
                <a:latin typeface="Courier New" pitchFamily="49" charset="0"/>
                <a:cs typeface="Courier New" pitchFamily="49" charset="0"/>
              </a:rPr>
              <a:t>Stellaris ICDI JTAG/SWD Interface</a:t>
            </a:r>
          </a:p>
          <a:p>
            <a:pPr marL="862012" lvl="1" algn="l">
              <a:spcBef>
                <a:spcPts val="0"/>
              </a:spcBef>
              <a:buSzPct val="100000"/>
            </a:pPr>
            <a:r>
              <a:rPr lang="sv-SE" sz="1600" b="0" dirty="0">
                <a:latin typeface="Courier New" pitchFamily="49" charset="0"/>
                <a:cs typeface="Courier New" pitchFamily="49" charset="0"/>
              </a:rPr>
              <a:t>Stellaris ICDI </a:t>
            </a:r>
            <a:r>
              <a:rPr lang="sv-SE" sz="1600" b="0" dirty="0" smtClean="0">
                <a:latin typeface="Courier New" pitchFamily="49" charset="0"/>
                <a:cs typeface="Courier New" pitchFamily="49" charset="0"/>
              </a:rPr>
              <a:t>DFU</a:t>
            </a:r>
            <a:endParaRPr lang="en-US" b="0" dirty="0" smtClean="0">
              <a:latin typeface="Calibri" panose="020F0502020204030204" pitchFamily="34" charset="0"/>
              <a:cs typeface="Courier New" pitchFamily="49"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These drivers provide the debugger with access to the JTAG interface and the </a:t>
            </a:r>
            <a:endParaRPr lang="en-US" b="0" dirty="0" smtClean="0">
              <a:latin typeface="Calibri" panose="020F0502020204030204" pitchFamily="34" charset="0"/>
              <a:cs typeface="Courier New" pitchFamily="49" charset="0"/>
            </a:endParaRPr>
          </a:p>
          <a:p>
            <a:pPr marL="404812" algn="l">
              <a:spcBef>
                <a:spcPts val="600"/>
              </a:spcBef>
              <a:buSzPct val="100000"/>
            </a:pPr>
            <a:r>
              <a:rPr lang="en-US" b="0" dirty="0">
                <a:latin typeface="Calibri" panose="020F0502020204030204" pitchFamily="34" charset="0"/>
                <a:cs typeface="Courier New" pitchFamily="49" charset="0"/>
              </a:rPr>
              <a:t> </a:t>
            </a:r>
            <a:r>
              <a:rPr lang="en-US" b="0" dirty="0" smtClean="0">
                <a:latin typeface="Calibri" panose="020F0502020204030204" pitchFamily="34" charset="0"/>
                <a:cs typeface="Courier New" pitchFamily="49" charset="0"/>
              </a:rPr>
              <a:t>  host </a:t>
            </a:r>
            <a:r>
              <a:rPr lang="en-US" b="0" dirty="0">
                <a:latin typeface="Calibri" panose="020F0502020204030204" pitchFamily="34" charset="0"/>
                <a:cs typeface="Courier New" pitchFamily="49" charset="0"/>
              </a:rPr>
              <a:t>PC with access to the Virtual COM </a:t>
            </a:r>
            <a:r>
              <a:rPr lang="en-US" b="0" dirty="0" smtClean="0">
                <a:latin typeface="Calibri" panose="020F0502020204030204" pitchFamily="34" charset="0"/>
                <a:cs typeface="Courier New" pitchFamily="49" charset="0"/>
              </a:rPr>
              <a:t>Port</a:t>
            </a:r>
          </a:p>
        </p:txBody>
      </p:sp>
      <p:sp>
        <p:nvSpPr>
          <p:cNvPr id="12" name="TextBox 11"/>
          <p:cNvSpPr txBox="1"/>
          <p:nvPr/>
        </p:nvSpPr>
        <p:spPr>
          <a:xfrm>
            <a:off x="162300" y="4999685"/>
            <a:ext cx="8221097" cy="984885"/>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Driver installation</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Windows </a:t>
            </a:r>
            <a:r>
              <a:rPr lang="en-US" b="0" dirty="0">
                <a:latin typeface="Calibri" pitchFamily="34" charset="0"/>
                <a:cs typeface="Calibri" pitchFamily="34" charset="0"/>
              </a:rPr>
              <a:t>XP/7/8 </a:t>
            </a:r>
            <a:r>
              <a:rPr lang="en-US" sz="1600" b="0" dirty="0" smtClean="0">
                <a:latin typeface="Calibri" pitchFamily="34" charset="0"/>
                <a:cs typeface="Calibri" pitchFamily="34" charset="0"/>
                <a:hlinkClick r:id="rId3"/>
              </a:rPr>
              <a:t>http</a:t>
            </a:r>
            <a:r>
              <a:rPr lang="en-US" sz="1600" b="0" dirty="0">
                <a:latin typeface="Calibri" pitchFamily="34" charset="0"/>
                <a:cs typeface="Calibri" pitchFamily="34" charset="0"/>
                <a:hlinkClick r:id="rId3"/>
              </a:rPr>
              <a:t>://</a:t>
            </a:r>
            <a:r>
              <a:rPr lang="en-US" sz="1600" b="0" dirty="0" smtClean="0">
                <a:latin typeface="Calibri" pitchFamily="34" charset="0"/>
                <a:cs typeface="Calibri" pitchFamily="34" charset="0"/>
                <a:hlinkClick r:id="rId3"/>
              </a:rPr>
              <a:t>www.ti.com/tool/stellaris_icdi_drivers#descriptionArea</a:t>
            </a:r>
            <a:endParaRPr lang="en-US" sz="1600" b="0" dirty="0" smtClean="0">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itchFamily="34" charset="0"/>
                <a:cs typeface="Courier New" pitchFamily="49" charset="0"/>
              </a:rPr>
              <a:t>Windows 10 is supported, but there isn’t feedback by TI at this moment</a:t>
            </a:r>
            <a:endParaRPr lang="en-US" sz="2000" b="0" dirty="0" smtClean="0">
              <a:effectLst/>
              <a:latin typeface="Courier New" pitchFamily="49" charset="0"/>
              <a:cs typeface="Courier New" pitchFamily="49"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16</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412572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Install Code Composer Studio</a:t>
            </a:r>
            <a:endParaRPr lang="en-US" dirty="0"/>
          </a:p>
        </p:txBody>
      </p:sp>
      <p:sp>
        <p:nvSpPr>
          <p:cNvPr id="5" name="TextBox 4"/>
          <p:cNvSpPr txBox="1"/>
          <p:nvPr/>
        </p:nvSpPr>
        <p:spPr>
          <a:xfrm>
            <a:off x="152400" y="632522"/>
            <a:ext cx="9119484" cy="2052870"/>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Download</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For download register and logging in TI web site:</a:t>
            </a:r>
          </a:p>
          <a:p>
            <a:pPr marL="862012" lvl="1" algn="l">
              <a:spcBef>
                <a:spcPts val="600"/>
              </a:spcBef>
              <a:buSzPct val="100000"/>
            </a:pPr>
            <a:r>
              <a:rPr lang="en-US" sz="1600" b="0" dirty="0">
                <a:latin typeface="Courier New" panose="02070309020205020404" pitchFamily="49" charset="0"/>
                <a:cs typeface="Courier New" panose="02070309020205020404" pitchFamily="49" charset="0"/>
                <a:hlinkClick r:id="rId3"/>
              </a:rPr>
              <a:t>http://www.ti.com/</a:t>
            </a:r>
            <a:endParaRPr lang="en-US" sz="1600" b="0" dirty="0" smtClean="0">
              <a:latin typeface="Courier New" panose="02070309020205020404" pitchFamily="49" charset="0"/>
              <a:cs typeface="Courier New" panose="02070309020205020404" pitchFamily="49" charset="0"/>
            </a:endParaRPr>
          </a:p>
          <a:p>
            <a:pPr marL="574675" indent="-169863" algn="l">
              <a:spcBef>
                <a:spcPts val="600"/>
              </a:spcBef>
              <a:buSzPct val="100000"/>
              <a:buFont typeface="Arial" pitchFamily="34" charset="0"/>
              <a:buChar char="•"/>
            </a:pPr>
            <a:r>
              <a:rPr lang="en-US" b="0" dirty="0">
                <a:latin typeface="Calibri" pitchFamily="34" charset="0"/>
                <a:cs typeface="Calibri" pitchFamily="34" charset="0"/>
              </a:rPr>
              <a:t>Download and start the latest version of Code Composer Studio (CCS) 6.x </a:t>
            </a:r>
          </a:p>
          <a:p>
            <a:pPr marL="404812" algn="l">
              <a:spcBef>
                <a:spcPts val="600"/>
              </a:spcBef>
              <a:buSzPct val="100000"/>
            </a:pPr>
            <a:r>
              <a:rPr lang="en-US" b="0" dirty="0" smtClean="0">
                <a:latin typeface="Calibri" pitchFamily="34" charset="0"/>
                <a:cs typeface="Calibri" pitchFamily="34" charset="0"/>
              </a:rPr>
              <a:t>   from </a:t>
            </a:r>
            <a:r>
              <a:rPr lang="en-US" sz="1600" b="0" dirty="0">
                <a:latin typeface="Courier New" panose="02070309020205020404" pitchFamily="49" charset="0"/>
                <a:cs typeface="Courier New" panose="02070309020205020404" pitchFamily="49" charset="0"/>
                <a:hlinkClick r:id="rId4"/>
              </a:rPr>
              <a:t>http://processors.wiki.ti.com/index.php/Download_CCS </a:t>
            </a:r>
            <a:r>
              <a:rPr lang="en-US" b="0" dirty="0" smtClean="0">
                <a:latin typeface="Calibri" pitchFamily="34" charset="0"/>
                <a:cs typeface="Calibri" pitchFamily="34" charset="0"/>
              </a:rPr>
              <a:t>(no beta) </a:t>
            </a:r>
            <a:endParaRPr lang="en-US" b="0" dirty="0">
              <a:latin typeface="Calibri" pitchFamily="34" charset="0"/>
              <a:cs typeface="Calibri" pitchFamily="34" charset="0"/>
            </a:endParaRPr>
          </a:p>
          <a:p>
            <a:pPr marL="1147762" lvl="1" indent="-285750" algn="l">
              <a:spcBef>
                <a:spcPts val="600"/>
              </a:spcBef>
              <a:buSzPct val="100000"/>
              <a:buFont typeface="Arial" panose="020B0604020202020204" pitchFamily="34" charset="0"/>
              <a:buChar char="•"/>
            </a:pPr>
            <a:r>
              <a:rPr lang="en-US" sz="1600" b="0" dirty="0">
                <a:latin typeface="Courier New" panose="02070309020205020404" pitchFamily="49" charset="0"/>
                <a:cs typeface="Courier New" panose="02070309020205020404" pitchFamily="49" charset="0"/>
              </a:rPr>
              <a:t>web installer (will require Internet access until it </a:t>
            </a:r>
            <a:r>
              <a:rPr lang="en-US" sz="1600" b="0" dirty="0" smtClean="0">
                <a:latin typeface="Courier New" panose="02070309020205020404" pitchFamily="49" charset="0"/>
                <a:cs typeface="Courier New" panose="02070309020205020404" pitchFamily="49" charset="0"/>
              </a:rPr>
              <a:t>completes)</a:t>
            </a:r>
          </a:p>
          <a:p>
            <a:pPr marL="1147762" lvl="1" indent="-285750" algn="l">
              <a:spcBef>
                <a:spcPts val="0"/>
              </a:spcBef>
              <a:buSzPct val="100000"/>
              <a:buFont typeface="Arial" panose="020B0604020202020204" pitchFamily="34" charset="0"/>
              <a:buChar char="•"/>
            </a:pPr>
            <a:r>
              <a:rPr lang="en-US" sz="1600" b="0" dirty="0" smtClean="0">
                <a:latin typeface="Courier New" panose="02070309020205020404" pitchFamily="49" charset="0"/>
                <a:cs typeface="Courier New" panose="02070309020205020404" pitchFamily="49" charset="0"/>
              </a:rPr>
              <a:t>offline </a:t>
            </a:r>
            <a:r>
              <a:rPr lang="en-US" sz="1600" b="0" dirty="0">
                <a:latin typeface="Courier New" panose="02070309020205020404" pitchFamily="49" charset="0"/>
                <a:cs typeface="Courier New" panose="02070309020205020404" pitchFamily="49" charset="0"/>
              </a:rPr>
              <a:t>version </a:t>
            </a:r>
            <a:r>
              <a:rPr lang="en-US" sz="1600" b="0" dirty="0" smtClean="0">
                <a:latin typeface="Courier New" panose="02070309020205020404" pitchFamily="49" charset="0"/>
                <a:cs typeface="Courier New" panose="02070309020205020404" pitchFamily="49" charset="0"/>
              </a:rPr>
              <a:t>(much </a:t>
            </a:r>
            <a:r>
              <a:rPr lang="en-US" sz="1600" b="0" dirty="0">
                <a:latin typeface="Courier New" panose="02070309020205020404" pitchFamily="49" charset="0"/>
                <a:cs typeface="Courier New" panose="02070309020205020404" pitchFamily="49" charset="0"/>
              </a:rPr>
              <a:t>larger than </a:t>
            </a:r>
            <a:r>
              <a:rPr lang="en-US" sz="1600" b="0" dirty="0" smtClean="0">
                <a:latin typeface="Courier New" panose="02070309020205020404" pitchFamily="49" charset="0"/>
                <a:cs typeface="Courier New" panose="02070309020205020404" pitchFamily="49" charset="0"/>
              </a:rPr>
              <a:t>web installer)</a:t>
            </a:r>
          </a:p>
        </p:txBody>
      </p:sp>
      <p:sp>
        <p:nvSpPr>
          <p:cNvPr id="11" name="TextBox 10"/>
          <p:cNvSpPr txBox="1"/>
          <p:nvPr/>
        </p:nvSpPr>
        <p:spPr>
          <a:xfrm>
            <a:off x="152400" y="2633403"/>
            <a:ext cx="8812412" cy="3570208"/>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Install</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Launch </a:t>
            </a:r>
            <a:r>
              <a:rPr lang="en-US" b="0" dirty="0">
                <a:latin typeface="Calibri" panose="020F0502020204030204" pitchFamily="34" charset="0"/>
                <a:cs typeface="Courier New" pitchFamily="49" charset="0"/>
              </a:rPr>
              <a:t>the ccs_setup_6.xxxxx.exe </a:t>
            </a:r>
            <a:r>
              <a:rPr lang="en-US" b="0" dirty="0" smtClean="0">
                <a:latin typeface="Calibri" panose="020F0502020204030204" pitchFamily="34" charset="0"/>
                <a:cs typeface="Courier New" pitchFamily="49" charset="0"/>
              </a:rPr>
              <a:t>file</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Accept the Software License Agreement and </a:t>
            </a:r>
            <a:r>
              <a:rPr lang="en-US" b="0" dirty="0" smtClean="0">
                <a:latin typeface="Calibri" panose="020F0502020204030204" pitchFamily="34" charset="0"/>
                <a:cs typeface="Courier New" pitchFamily="49" charset="0"/>
              </a:rPr>
              <a:t>click Next</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Accept the default installation folder and click Next</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Select </a:t>
            </a:r>
            <a:r>
              <a:rPr lang="en-US" b="0" dirty="0">
                <a:latin typeface="Calibri" panose="020F0502020204030204" pitchFamily="34" charset="0"/>
                <a:cs typeface="Courier New" pitchFamily="49" charset="0"/>
              </a:rPr>
              <a:t>“Custom” for the Setup type and click </a:t>
            </a:r>
            <a:r>
              <a:rPr lang="en-US" b="0" dirty="0" smtClean="0">
                <a:latin typeface="Calibri" panose="020F0502020204030204" pitchFamily="34" charset="0"/>
                <a:cs typeface="Courier New" pitchFamily="49" charset="0"/>
              </a:rPr>
              <a:t>Next</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select the processors that </a:t>
            </a:r>
            <a:r>
              <a:rPr lang="en-US" b="0" dirty="0" smtClean="0">
                <a:latin typeface="Calibri" panose="020F0502020204030204" pitchFamily="34" charset="0"/>
                <a:cs typeface="Courier New" pitchFamily="49" charset="0"/>
              </a:rPr>
              <a:t>CCS will support (select </a:t>
            </a:r>
            <a:r>
              <a:rPr lang="en-US" b="0" dirty="0">
                <a:latin typeface="Calibri" panose="020F0502020204030204" pitchFamily="34" charset="0"/>
                <a:cs typeface="Courier New" pitchFamily="49" charset="0"/>
              </a:rPr>
              <a:t>“</a:t>
            </a:r>
            <a:r>
              <a:rPr lang="en-US" b="0" i="1" dirty="0" err="1">
                <a:latin typeface="Calibri" panose="020F0502020204030204" pitchFamily="34" charset="0"/>
                <a:cs typeface="Courier New" pitchFamily="49" charset="0"/>
              </a:rPr>
              <a:t>Tiva</a:t>
            </a:r>
            <a:r>
              <a:rPr lang="en-US" b="0" i="1" dirty="0">
                <a:latin typeface="Calibri" panose="020F0502020204030204" pitchFamily="34" charset="0"/>
                <a:cs typeface="Courier New" pitchFamily="49" charset="0"/>
              </a:rPr>
              <a:t> C Series ARM MCUs</a:t>
            </a:r>
            <a:r>
              <a:rPr lang="en-US" b="0" dirty="0" smtClean="0">
                <a:latin typeface="Calibri" panose="020F0502020204030204" pitchFamily="34" charset="0"/>
                <a:cs typeface="Courier New" pitchFamily="49" charset="0"/>
              </a:rPr>
              <a:t>”)</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In the Component dialog, keep the default selections and click </a:t>
            </a:r>
            <a:r>
              <a:rPr lang="en-US" b="0" dirty="0" smtClean="0">
                <a:latin typeface="Calibri" panose="020F0502020204030204" pitchFamily="34" charset="0"/>
                <a:cs typeface="Courier New" pitchFamily="49" charset="0"/>
              </a:rPr>
              <a:t>Next</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In the Emulators dialog, uncheck the Blackhawk and Spectrum Digital </a:t>
            </a:r>
          </a:p>
          <a:p>
            <a:pPr marL="404812" algn="l">
              <a:spcBef>
                <a:spcPts val="600"/>
              </a:spcBef>
              <a:buSzPct val="100000"/>
            </a:pPr>
            <a:r>
              <a:rPr lang="en-US" b="0" dirty="0" smtClean="0">
                <a:latin typeface="Calibri" panose="020F0502020204030204" pitchFamily="34" charset="0"/>
                <a:cs typeface="Courier New" pitchFamily="49" charset="0"/>
              </a:rPr>
              <a:t>   emulators</a:t>
            </a:r>
            <a:r>
              <a:rPr lang="en-US" b="0" dirty="0">
                <a:latin typeface="Calibri" panose="020F0502020204030204" pitchFamily="34" charset="0"/>
                <a:cs typeface="Courier New" pitchFamily="49" charset="0"/>
              </a:rPr>
              <a:t>, unless you plan on using either of these and click </a:t>
            </a:r>
            <a:r>
              <a:rPr lang="en-US" b="0" dirty="0" smtClean="0">
                <a:latin typeface="Calibri" panose="020F0502020204030204" pitchFamily="34" charset="0"/>
                <a:cs typeface="Courier New" pitchFamily="49" charset="0"/>
              </a:rPr>
              <a:t>Next</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When you reach the final installation </a:t>
            </a:r>
            <a:r>
              <a:rPr lang="en-US" b="0" dirty="0" smtClean="0">
                <a:latin typeface="Calibri" panose="020F0502020204030204" pitchFamily="34" charset="0"/>
                <a:cs typeface="Courier New" pitchFamily="49" charset="0"/>
              </a:rPr>
              <a:t>dialog </a:t>
            </a:r>
            <a:r>
              <a:rPr lang="en-US" b="0" dirty="0">
                <a:latin typeface="Calibri" panose="020F0502020204030204" pitchFamily="34" charset="0"/>
                <a:cs typeface="Courier New" pitchFamily="49" charset="0"/>
              </a:rPr>
              <a:t>click </a:t>
            </a:r>
            <a:r>
              <a:rPr lang="en-US" b="0" dirty="0" smtClean="0">
                <a:latin typeface="Calibri" panose="020F0502020204030204" pitchFamily="34" charset="0"/>
                <a:cs typeface="Courier New" pitchFamily="49" charset="0"/>
              </a:rPr>
              <a:t>Next and wait</a:t>
            </a:r>
            <a:endParaRPr lang="en-US" b="0" dirty="0">
              <a:latin typeface="Calibri" panose="020F0502020204030204" pitchFamily="34" charset="0"/>
              <a:cs typeface="Courier New" pitchFamily="49"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Installation </a:t>
            </a:r>
            <a:r>
              <a:rPr lang="en-US" b="0" dirty="0">
                <a:latin typeface="Calibri" panose="020F0502020204030204" pitchFamily="34" charset="0"/>
                <a:cs typeface="Courier New" pitchFamily="49" charset="0"/>
              </a:rPr>
              <a:t>will </a:t>
            </a:r>
            <a:r>
              <a:rPr lang="en-US" b="0" dirty="0" smtClean="0">
                <a:latin typeface="Calibri" panose="020F0502020204030204" pitchFamily="34" charset="0"/>
                <a:cs typeface="Courier New" pitchFamily="49" charset="0"/>
              </a:rPr>
              <a:t>succeed after </a:t>
            </a:r>
            <a:r>
              <a:rPr lang="en-US" b="0" dirty="0">
                <a:latin typeface="Calibri" panose="020F0502020204030204" pitchFamily="34" charset="0"/>
                <a:cs typeface="Courier New" pitchFamily="49" charset="0"/>
              </a:rPr>
              <a:t>waiting a </a:t>
            </a:r>
            <a:r>
              <a:rPr lang="en-US" b="0" dirty="0" smtClean="0">
                <a:latin typeface="Calibri" panose="020F0502020204030204" pitchFamily="34" charset="0"/>
                <a:cs typeface="Courier New" pitchFamily="49" charset="0"/>
              </a:rPr>
              <a:t>while</a:t>
            </a:r>
            <a:endParaRPr lang="en-US" b="0" dirty="0">
              <a:latin typeface="Calibri" panose="020F0502020204030204" pitchFamily="34" charset="0"/>
              <a:cs typeface="Courier New" pitchFamily="49"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17</a:t>
            </a:fld>
            <a:endParaRPr lang="en-US"/>
          </a:p>
        </p:txBody>
      </p:sp>
      <p:sp>
        <p:nvSpPr>
          <p:cNvPr id="7"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2394610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dirty="0" err="1"/>
              <a:t>TivaWare</a:t>
            </a:r>
            <a:r>
              <a:rPr lang="it-IT" dirty="0"/>
              <a:t>™ </a:t>
            </a:r>
            <a:r>
              <a:rPr lang="it-IT" dirty="0" smtClean="0"/>
              <a:t>and </a:t>
            </a:r>
            <a:r>
              <a:rPr lang="it-IT" dirty="0" err="1" smtClean="0"/>
              <a:t>other</a:t>
            </a:r>
            <a:r>
              <a:rPr lang="it-IT" dirty="0" smtClean="0"/>
              <a:t> </a:t>
            </a:r>
            <a:r>
              <a:rPr lang="it-IT" dirty="0" err="1" smtClean="0"/>
              <a:t>programs</a:t>
            </a:r>
            <a:r>
              <a:rPr lang="it-IT" dirty="0" smtClean="0"/>
              <a:t> (1)</a:t>
            </a:r>
            <a:endParaRPr lang="en-US" dirty="0"/>
          </a:p>
        </p:txBody>
      </p:sp>
      <p:sp>
        <p:nvSpPr>
          <p:cNvPr id="5" name="TextBox 4"/>
          <p:cNvSpPr txBox="1"/>
          <p:nvPr/>
        </p:nvSpPr>
        <p:spPr>
          <a:xfrm>
            <a:off x="152400" y="762661"/>
            <a:ext cx="8856079" cy="1905137"/>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it-IT" dirty="0" err="1" smtClean="0">
                <a:latin typeface="Calibri" panose="020F0502020204030204" pitchFamily="34" charset="0"/>
              </a:rPr>
              <a:t>TivaWare</a:t>
            </a:r>
            <a:r>
              <a:rPr lang="it-IT" dirty="0">
                <a:latin typeface="Calibri" panose="020F0502020204030204" pitchFamily="34" charset="0"/>
              </a:rPr>
              <a:t>™ for C Series</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a:latin typeface="Calibri" pitchFamily="34" charset="0"/>
                <a:cs typeface="Calibri" pitchFamily="34" charset="0"/>
              </a:rPr>
              <a:t>S</a:t>
            </a:r>
            <a:r>
              <a:rPr lang="en-US" b="0" dirty="0" smtClean="0">
                <a:latin typeface="Calibri" pitchFamily="34" charset="0"/>
                <a:cs typeface="Calibri" pitchFamily="34" charset="0"/>
              </a:rPr>
              <a:t>oftware suite tools to speed </a:t>
            </a:r>
            <a:r>
              <a:rPr lang="en-US" b="0" dirty="0">
                <a:latin typeface="Calibri" pitchFamily="34" charset="0"/>
                <a:cs typeface="Calibri" pitchFamily="34" charset="0"/>
              </a:rPr>
              <a:t>development of </a:t>
            </a:r>
            <a:r>
              <a:rPr lang="en-US" b="0" dirty="0" err="1">
                <a:latin typeface="Calibri" pitchFamily="34" charset="0"/>
                <a:cs typeface="Calibri" pitchFamily="34" charset="0"/>
              </a:rPr>
              <a:t>Tiva</a:t>
            </a:r>
            <a:r>
              <a:rPr lang="en-US" b="0" dirty="0">
                <a:latin typeface="Calibri" pitchFamily="34" charset="0"/>
                <a:cs typeface="Calibri" pitchFamily="34" charset="0"/>
              </a:rPr>
              <a:t> </a:t>
            </a:r>
            <a:r>
              <a:rPr lang="en-US" b="0" dirty="0" smtClean="0">
                <a:latin typeface="Calibri" pitchFamily="34" charset="0"/>
                <a:cs typeface="Calibri" pitchFamily="34" charset="0"/>
              </a:rPr>
              <a:t>C Series MCU applications</a:t>
            </a:r>
          </a:p>
          <a:p>
            <a:pPr marL="574675" indent="-169863" algn="l">
              <a:spcBef>
                <a:spcPts val="600"/>
              </a:spcBef>
              <a:buSzPct val="100000"/>
              <a:buFont typeface="Arial" pitchFamily="34" charset="0"/>
              <a:buChar char="•"/>
            </a:pPr>
            <a:r>
              <a:rPr lang="en-US" b="0" dirty="0">
                <a:latin typeface="Calibri" pitchFamily="34" charset="0"/>
                <a:cs typeface="Calibri" pitchFamily="34" charset="0"/>
              </a:rPr>
              <a:t>Download and install the latest full version of </a:t>
            </a:r>
            <a:r>
              <a:rPr lang="en-US" b="0" dirty="0" err="1">
                <a:latin typeface="Calibri" pitchFamily="34" charset="0"/>
                <a:cs typeface="Calibri" pitchFamily="34" charset="0"/>
              </a:rPr>
              <a:t>TivaWare</a:t>
            </a:r>
            <a:r>
              <a:rPr lang="en-US" b="0" dirty="0">
                <a:latin typeface="Calibri" pitchFamily="34" charset="0"/>
                <a:cs typeface="Calibri" pitchFamily="34" charset="0"/>
              </a:rPr>
              <a:t> from: </a:t>
            </a:r>
          </a:p>
          <a:p>
            <a:pPr marL="862012" lvl="1" algn="l">
              <a:spcBef>
                <a:spcPts val="600"/>
              </a:spcBef>
              <a:buSzPct val="100000"/>
            </a:pPr>
            <a:r>
              <a:rPr lang="en-US" sz="1600" b="0" dirty="0" smtClean="0">
                <a:latin typeface="Courier New" panose="02070309020205020404" pitchFamily="49" charset="0"/>
                <a:cs typeface="Courier New" panose="02070309020205020404" pitchFamily="49" charset="0"/>
                <a:hlinkClick r:id="rId3"/>
              </a:rPr>
              <a:t>http</a:t>
            </a:r>
            <a:r>
              <a:rPr lang="en-US" sz="1600" b="0" dirty="0">
                <a:latin typeface="Courier New" panose="02070309020205020404" pitchFamily="49" charset="0"/>
                <a:cs typeface="Courier New" panose="02070309020205020404" pitchFamily="49" charset="0"/>
                <a:hlinkClick r:id="rId3"/>
              </a:rPr>
              <a:t>://www.ti.com/tool/sw-tm4c </a:t>
            </a:r>
            <a:endParaRPr lang="en-US" sz="1600" b="0" dirty="0">
              <a:latin typeface="Courier New" panose="02070309020205020404" pitchFamily="49" charset="0"/>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The </a:t>
            </a:r>
            <a:r>
              <a:rPr lang="en-US" b="0" dirty="0">
                <a:latin typeface="Calibri" pitchFamily="34" charset="0"/>
                <a:cs typeface="Calibri" pitchFamily="34" charset="0"/>
              </a:rPr>
              <a:t>filename is </a:t>
            </a:r>
            <a:r>
              <a:rPr lang="en-US" b="0" dirty="0" smtClean="0">
                <a:latin typeface="Calibri" pitchFamily="34" charset="0"/>
                <a:cs typeface="Calibri" pitchFamily="34" charset="0"/>
              </a:rPr>
              <a:t>SW-TM4C-x.x.exe </a:t>
            </a:r>
            <a:r>
              <a:rPr lang="en-US" b="0" dirty="0">
                <a:latin typeface="Calibri" pitchFamily="34" charset="0"/>
                <a:cs typeface="Calibri" pitchFamily="34" charset="0"/>
              </a:rPr>
              <a:t>and install </a:t>
            </a:r>
            <a:r>
              <a:rPr lang="en-US" b="0" dirty="0" err="1">
                <a:latin typeface="Calibri" pitchFamily="34" charset="0"/>
                <a:cs typeface="Calibri" pitchFamily="34" charset="0"/>
              </a:rPr>
              <a:t>TivaWare</a:t>
            </a:r>
            <a:r>
              <a:rPr lang="en-US" b="0" dirty="0">
                <a:latin typeface="Calibri" pitchFamily="34" charset="0"/>
                <a:cs typeface="Calibri" pitchFamily="34" charset="0"/>
              </a:rPr>
              <a:t> into the </a:t>
            </a:r>
            <a:r>
              <a:rPr lang="en-US" b="0" dirty="0" smtClean="0">
                <a:latin typeface="Calibri" pitchFamily="34" charset="0"/>
                <a:cs typeface="Calibri" pitchFamily="34" charset="0"/>
              </a:rPr>
              <a:t>default folder: </a:t>
            </a:r>
          </a:p>
          <a:p>
            <a:pPr marL="404812" algn="l">
              <a:spcBef>
                <a:spcPts val="600"/>
              </a:spcBef>
              <a:buSzPct val="100000"/>
            </a:pPr>
            <a:r>
              <a:rPr lang="en-US" b="0" dirty="0">
                <a:latin typeface="Calibri" pitchFamily="34" charset="0"/>
                <a:cs typeface="Calibri" pitchFamily="34" charset="0"/>
              </a:rPr>
              <a:t> </a:t>
            </a:r>
            <a:r>
              <a:rPr lang="en-US" b="0" dirty="0" smtClean="0">
                <a:latin typeface="Calibri" pitchFamily="34" charset="0"/>
                <a:cs typeface="Calibri" pitchFamily="34" charset="0"/>
              </a:rPr>
              <a:t>  </a:t>
            </a:r>
            <a:r>
              <a:rPr lang="en-US" sz="1600" b="0" dirty="0" smtClean="0">
                <a:latin typeface="Courier New" panose="02070309020205020404" pitchFamily="49" charset="0"/>
                <a:cs typeface="Courier New" panose="02070309020205020404" pitchFamily="49" charset="0"/>
              </a:rPr>
              <a:t>C</a:t>
            </a:r>
            <a:r>
              <a:rPr lang="en-US" sz="1600" b="0" dirty="0">
                <a:latin typeface="Courier New" panose="02070309020205020404" pitchFamily="49" charset="0"/>
                <a:cs typeface="Courier New" panose="02070309020205020404" pitchFamily="49" charset="0"/>
              </a:rPr>
              <a:t>:\TI\TivaWare_C_Series-x.x </a:t>
            </a:r>
            <a:r>
              <a:rPr lang="en-US" sz="1600" b="0" dirty="0" smtClean="0">
                <a:latin typeface="Courier New" panose="02070309020205020404" pitchFamily="49" charset="0"/>
                <a:cs typeface="Courier New" panose="02070309020205020404" pitchFamily="49" charset="0"/>
              </a:rPr>
              <a:t>folder</a:t>
            </a:r>
          </a:p>
        </p:txBody>
      </p:sp>
      <p:sp>
        <p:nvSpPr>
          <p:cNvPr id="11" name="TextBox 10"/>
          <p:cNvSpPr txBox="1"/>
          <p:nvPr/>
        </p:nvSpPr>
        <p:spPr>
          <a:xfrm>
            <a:off x="152400" y="2832505"/>
            <a:ext cx="7656583" cy="1258806"/>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LM </a:t>
            </a:r>
            <a:r>
              <a:rPr lang="en-US" dirty="0">
                <a:latin typeface="Calibri" pitchFamily="34" charset="0"/>
                <a:cs typeface="Calibri" pitchFamily="34" charset="0"/>
              </a:rPr>
              <a:t>Flash Programmer</a:t>
            </a:r>
            <a:endParaRPr lang="en-US" dirty="0" smtClean="0">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itchFamily="49" charset="0"/>
              </a:rPr>
              <a:t>F</a:t>
            </a:r>
            <a:r>
              <a:rPr lang="en-US" b="0" dirty="0" smtClean="0">
                <a:latin typeface="Calibri" panose="020F0502020204030204" pitchFamily="34" charset="0"/>
                <a:cs typeface="Courier New" pitchFamily="49" charset="0"/>
              </a:rPr>
              <a:t>ree </a:t>
            </a:r>
            <a:r>
              <a:rPr lang="en-US" b="0" dirty="0">
                <a:latin typeface="Calibri" panose="020F0502020204030204" pitchFamily="34" charset="0"/>
                <a:cs typeface="Courier New" pitchFamily="49" charset="0"/>
              </a:rPr>
              <a:t>flash programming utility </a:t>
            </a:r>
            <a:endParaRPr lang="en-US" b="0" dirty="0" smtClean="0">
              <a:latin typeface="Calibri" panose="020F0502020204030204" pitchFamily="34" charset="0"/>
              <a:cs typeface="Courier New" pitchFamily="49"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Download</a:t>
            </a:r>
            <a:r>
              <a:rPr lang="en-US" b="0" dirty="0">
                <a:latin typeface="Calibri" panose="020F0502020204030204" pitchFamily="34" charset="0"/>
                <a:cs typeface="Courier New" pitchFamily="49" charset="0"/>
              </a:rPr>
              <a:t>, unzip and install the latest LM Flash Programmer </a:t>
            </a:r>
            <a:r>
              <a:rPr lang="en-US" b="0" dirty="0" smtClean="0">
                <a:latin typeface="Calibri" panose="020F0502020204030204" pitchFamily="34" charset="0"/>
                <a:cs typeface="Courier New" pitchFamily="49" charset="0"/>
              </a:rPr>
              <a:t>from:</a:t>
            </a:r>
          </a:p>
          <a:p>
            <a:pPr marL="862012" lvl="1" algn="l">
              <a:spcBef>
                <a:spcPts val="600"/>
              </a:spcBef>
              <a:buSzPct val="100000"/>
            </a:pPr>
            <a:r>
              <a:rPr lang="en-US" sz="1600" b="0" dirty="0" smtClean="0">
                <a:latin typeface="Courier New" panose="02070309020205020404" pitchFamily="49" charset="0"/>
                <a:cs typeface="Courier New" panose="02070309020205020404" pitchFamily="49" charset="0"/>
                <a:hlinkClick r:id="rId4"/>
              </a:rPr>
              <a:t>http</a:t>
            </a:r>
            <a:r>
              <a:rPr lang="en-US" sz="1600" b="0" dirty="0">
                <a:latin typeface="Courier New" panose="02070309020205020404" pitchFamily="49" charset="0"/>
                <a:cs typeface="Courier New" panose="02070309020205020404" pitchFamily="49" charset="0"/>
                <a:hlinkClick r:id="rId4"/>
              </a:rPr>
              <a:t>://www.ti.com/tool/lmflashprogrammer</a:t>
            </a:r>
            <a:endParaRPr lang="en-US" sz="1600" b="0" dirty="0">
              <a:latin typeface="Courier New" panose="02070309020205020404" pitchFamily="49" charset="0"/>
              <a:cs typeface="Courier New" panose="02070309020205020404" pitchFamily="49"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18</a:t>
            </a:fld>
            <a:endParaRPr lang="en-US"/>
          </a:p>
        </p:txBody>
      </p:sp>
      <p:sp>
        <p:nvSpPr>
          <p:cNvPr id="7" name="TextBox 10"/>
          <p:cNvSpPr txBox="1"/>
          <p:nvPr/>
        </p:nvSpPr>
        <p:spPr>
          <a:xfrm>
            <a:off x="150052" y="4339121"/>
            <a:ext cx="6781023" cy="1532727"/>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Workshop </a:t>
            </a:r>
            <a:r>
              <a:rPr lang="en-US" dirty="0">
                <a:latin typeface="Calibri" pitchFamily="34" charset="0"/>
                <a:cs typeface="Calibri" pitchFamily="34" charset="0"/>
              </a:rPr>
              <a:t>Lab Files</a:t>
            </a:r>
            <a:endParaRPr lang="en-US" dirty="0" smtClean="0">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Download </a:t>
            </a:r>
            <a:r>
              <a:rPr lang="en-US" b="0" dirty="0">
                <a:latin typeface="Calibri" panose="020F0502020204030204" pitchFamily="34" charset="0"/>
                <a:cs typeface="Courier New" pitchFamily="49" charset="0"/>
              </a:rPr>
              <a:t>and install the lab installation file </a:t>
            </a:r>
            <a:r>
              <a:rPr lang="en-US" b="0" dirty="0" smtClean="0">
                <a:latin typeface="Calibri" panose="020F0502020204030204" pitchFamily="34" charset="0"/>
                <a:cs typeface="Courier New" pitchFamily="49" charset="0"/>
              </a:rPr>
              <a:t>from:</a:t>
            </a:r>
          </a:p>
          <a:p>
            <a:pPr marL="862012" lvl="1" algn="l">
              <a:spcBef>
                <a:spcPts val="600"/>
              </a:spcBef>
              <a:buSzPct val="100000"/>
            </a:pPr>
            <a:r>
              <a:rPr lang="en-US" sz="1600" b="0" dirty="0" smtClean="0">
                <a:latin typeface="Courier New" panose="02070309020205020404" pitchFamily="49" charset="0"/>
                <a:cs typeface="Courier New" panose="02070309020205020404" pitchFamily="49" charset="0"/>
                <a:hlinkClick r:id="rId5"/>
              </a:rPr>
              <a:t>http</a:t>
            </a:r>
            <a:r>
              <a:rPr lang="en-US" sz="1600" b="0" dirty="0">
                <a:latin typeface="Courier New" panose="02070309020205020404" pitchFamily="49" charset="0"/>
                <a:cs typeface="Courier New" panose="02070309020205020404" pitchFamily="49" charset="0"/>
                <a:hlinkClick r:id="rId5"/>
              </a:rPr>
              <a:t>://</a:t>
            </a:r>
            <a:r>
              <a:rPr lang="en-US" sz="1600" b="0" dirty="0" smtClean="0">
                <a:latin typeface="Courier New" panose="02070309020205020404" pitchFamily="49" charset="0"/>
                <a:cs typeface="Courier New" panose="02070309020205020404" pitchFamily="49" charset="0"/>
                <a:hlinkClick r:id="rId5"/>
              </a:rPr>
              <a:t>www.ti.com/TM4C123G-Launchpad-Workshop</a:t>
            </a:r>
            <a:endParaRPr lang="en-US" sz="1600" b="0" dirty="0" smtClean="0">
              <a:latin typeface="Courier New" panose="02070309020205020404" pitchFamily="49" charset="0"/>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The </a:t>
            </a:r>
            <a:r>
              <a:rPr lang="en-US" b="0" dirty="0">
                <a:latin typeface="Calibri" panose="020F0502020204030204" pitchFamily="34" charset="0"/>
                <a:cs typeface="Courier New" pitchFamily="49" charset="0"/>
              </a:rPr>
              <a:t>file will install your lab files in:</a:t>
            </a:r>
          </a:p>
          <a:p>
            <a:pPr marL="862012" lvl="1" algn="l">
              <a:spcBef>
                <a:spcPts val="600"/>
              </a:spcBef>
              <a:buSzPct val="100000"/>
            </a:pPr>
            <a:r>
              <a:rPr lang="en-US" sz="1600" b="0" dirty="0">
                <a:latin typeface="Courier New" panose="02070309020205020404" pitchFamily="49" charset="0"/>
                <a:cs typeface="Courier New" panose="02070309020205020404" pitchFamily="49" charset="0"/>
              </a:rPr>
              <a:t>C:\</a:t>
            </a:r>
            <a:r>
              <a:rPr lang="en-US" sz="1600" b="0" dirty="0" smtClean="0">
                <a:latin typeface="Courier New" panose="02070309020205020404" pitchFamily="49" charset="0"/>
                <a:cs typeface="Courier New" panose="02070309020205020404" pitchFamily="49" charset="0"/>
              </a:rPr>
              <a:t>Tiva_TM4C123G_LaunchPad</a:t>
            </a:r>
            <a:endParaRPr lang="en-US" sz="1600" b="0" dirty="0">
              <a:latin typeface="Courier New" panose="02070309020205020404" pitchFamily="49" charset="0"/>
              <a:cs typeface="Courier New" panose="02070309020205020404" pitchFamily="49" charset="0"/>
            </a:endParaRPr>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3322542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dirty="0" err="1"/>
              <a:t>TivaWare</a:t>
            </a:r>
            <a:r>
              <a:rPr lang="it-IT" dirty="0"/>
              <a:t>™ </a:t>
            </a:r>
            <a:r>
              <a:rPr lang="it-IT" dirty="0" smtClean="0"/>
              <a:t>and </a:t>
            </a:r>
            <a:r>
              <a:rPr lang="it-IT" dirty="0" err="1" smtClean="0"/>
              <a:t>other</a:t>
            </a:r>
            <a:r>
              <a:rPr lang="it-IT" dirty="0" smtClean="0"/>
              <a:t> </a:t>
            </a:r>
            <a:r>
              <a:rPr lang="it-IT" dirty="0" err="1" smtClean="0"/>
              <a:t>programs</a:t>
            </a:r>
            <a:r>
              <a:rPr lang="it-IT" dirty="0" smtClean="0"/>
              <a:t> (2)</a:t>
            </a:r>
            <a:endParaRPr lang="en-US" dirty="0"/>
          </a:p>
        </p:txBody>
      </p:sp>
      <p:sp>
        <p:nvSpPr>
          <p:cNvPr id="5" name="TextBox 4"/>
          <p:cNvSpPr txBox="1"/>
          <p:nvPr/>
        </p:nvSpPr>
        <p:spPr>
          <a:xfrm>
            <a:off x="152400" y="725029"/>
            <a:ext cx="9070175" cy="1308050"/>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a:latin typeface="Calibri" pitchFamily="34" charset="0"/>
                <a:cs typeface="Calibri" pitchFamily="34" charset="0"/>
              </a:rPr>
              <a:t>Workshop Workbook</a:t>
            </a:r>
            <a:endParaRPr lang="en-US"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itchFamily="34" charset="0"/>
                <a:cs typeface="Calibri" pitchFamily="34" charset="0"/>
              </a:rPr>
              <a:t>Download </a:t>
            </a:r>
            <a:r>
              <a:rPr lang="en-US" b="0" dirty="0">
                <a:latin typeface="Calibri" pitchFamily="34" charset="0"/>
                <a:cs typeface="Calibri" pitchFamily="34" charset="0"/>
              </a:rPr>
              <a:t>a copy of the workbook pdf file from the workshop materials section </a:t>
            </a:r>
            <a:endParaRPr lang="en-US" b="0" dirty="0" smtClean="0">
              <a:latin typeface="Calibri" pitchFamily="34" charset="0"/>
              <a:cs typeface="Calibri" pitchFamily="34" charset="0"/>
            </a:endParaRPr>
          </a:p>
          <a:p>
            <a:pPr marL="404812" algn="l">
              <a:spcBef>
                <a:spcPts val="600"/>
              </a:spcBef>
              <a:buSzPct val="100000"/>
            </a:pPr>
            <a:r>
              <a:rPr lang="en-US" b="0" dirty="0" smtClean="0">
                <a:latin typeface="Calibri" pitchFamily="34" charset="0"/>
                <a:cs typeface="Calibri" pitchFamily="34" charset="0"/>
              </a:rPr>
              <a:t>   of the Wiki </a:t>
            </a:r>
            <a:r>
              <a:rPr lang="en-US" b="0" dirty="0">
                <a:latin typeface="Calibri" pitchFamily="34" charset="0"/>
                <a:cs typeface="Calibri" pitchFamily="34" charset="0"/>
              </a:rPr>
              <a:t>site below to your </a:t>
            </a:r>
            <a:r>
              <a:rPr lang="en-US" b="0" dirty="0" smtClean="0">
                <a:latin typeface="Calibri" pitchFamily="34" charset="0"/>
                <a:cs typeface="Calibri" pitchFamily="34" charset="0"/>
              </a:rPr>
              <a:t>desktop from:</a:t>
            </a:r>
          </a:p>
          <a:p>
            <a:pPr marL="862012" lvl="1" algn="l">
              <a:spcBef>
                <a:spcPts val="600"/>
              </a:spcBef>
              <a:buSzPct val="100000"/>
            </a:pPr>
            <a:r>
              <a:rPr lang="en-US" sz="1600" b="0" dirty="0" smtClean="0">
                <a:latin typeface="Courier New" panose="02070309020205020404" pitchFamily="49" charset="0"/>
                <a:cs typeface="Courier New" panose="02070309020205020404" pitchFamily="49" charset="0"/>
                <a:hlinkClick r:id="rId3"/>
              </a:rPr>
              <a:t>http</a:t>
            </a:r>
            <a:r>
              <a:rPr lang="en-US" sz="1600" b="0" dirty="0">
                <a:latin typeface="Courier New" panose="02070309020205020404" pitchFamily="49" charset="0"/>
                <a:cs typeface="Courier New" panose="02070309020205020404" pitchFamily="49" charset="0"/>
                <a:hlinkClick r:id="rId3"/>
              </a:rPr>
              <a:t>://www.ti.com/TM4C123G-Launchpad-Workshop</a:t>
            </a:r>
            <a:endParaRPr lang="en-US" sz="1600" b="0" dirty="0" smtClean="0">
              <a:latin typeface="Courier New" panose="02070309020205020404" pitchFamily="49" charset="0"/>
              <a:cs typeface="Courier New" panose="02070309020205020404" pitchFamily="49" charset="0"/>
            </a:endParaRPr>
          </a:p>
        </p:txBody>
      </p:sp>
      <p:sp>
        <p:nvSpPr>
          <p:cNvPr id="11" name="TextBox 10"/>
          <p:cNvSpPr txBox="1"/>
          <p:nvPr/>
        </p:nvSpPr>
        <p:spPr>
          <a:xfrm>
            <a:off x="152400" y="2229880"/>
            <a:ext cx="8284897" cy="984885"/>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a:latin typeface="Calibri" pitchFamily="34" charset="0"/>
                <a:cs typeface="Calibri" pitchFamily="34" charset="0"/>
              </a:rPr>
              <a:t>Terminal Program</a:t>
            </a:r>
            <a:endParaRPr lang="en-US" dirty="0" smtClean="0">
              <a:latin typeface="Calibri" pitchFamily="34" charset="0"/>
              <a:cs typeface="Calibri" pitchFamily="34" charset="0"/>
            </a:endParaRPr>
          </a:p>
          <a:p>
            <a:pPr marL="574675" lvl="0" indent="-169863" algn="l">
              <a:spcBef>
                <a:spcPts val="600"/>
              </a:spcBef>
              <a:buSzPct val="100000"/>
              <a:buFont typeface="Arial" pitchFamily="34" charset="0"/>
              <a:buChar char="•"/>
            </a:pPr>
            <a:r>
              <a:rPr lang="en-US" b="0" dirty="0" err="1" smtClean="0">
                <a:latin typeface="Calibri" panose="020F0502020204030204" pitchFamily="34" charset="0"/>
                <a:cs typeface="Courier New" pitchFamily="49" charset="0"/>
              </a:rPr>
              <a:t>PuTTY</a:t>
            </a:r>
            <a:r>
              <a:rPr lang="en-US" b="0" dirty="0">
                <a:solidFill>
                  <a:srgbClr val="000000"/>
                </a:solidFill>
                <a:latin typeface="Calibri" panose="020F0502020204030204" pitchFamily="34" charset="0"/>
                <a:cs typeface="Courier New" pitchFamily="49" charset="0"/>
              </a:rPr>
              <a:t>: </a:t>
            </a:r>
            <a:r>
              <a:rPr lang="en-US" sz="1400" b="0" dirty="0">
                <a:solidFill>
                  <a:srgbClr val="000000"/>
                </a:solidFill>
                <a:latin typeface="Courier New" panose="02070309020205020404" pitchFamily="49" charset="0"/>
                <a:cs typeface="Courier New" panose="02070309020205020404" pitchFamily="49" charset="0"/>
                <a:hlinkClick r:id="rId4"/>
              </a:rPr>
              <a:t>http://www.chiark.greenend.org.uk/~</a:t>
            </a:r>
            <a:r>
              <a:rPr lang="en-US" sz="1400" b="0" dirty="0" smtClean="0">
                <a:solidFill>
                  <a:srgbClr val="000000"/>
                </a:solidFill>
                <a:latin typeface="Courier New" panose="02070309020205020404" pitchFamily="49" charset="0"/>
                <a:cs typeface="Courier New" panose="02070309020205020404" pitchFamily="49" charset="0"/>
                <a:hlinkClick r:id="rId4"/>
              </a:rPr>
              <a:t>sgtatham/putty/download.html</a:t>
            </a:r>
            <a:endParaRPr lang="en-US" b="0" dirty="0" smtClean="0">
              <a:latin typeface="Calibri" panose="020F0502020204030204" pitchFamily="34" charset="0"/>
              <a:cs typeface="Courier New" pitchFamily="49"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itchFamily="49" charset="0"/>
              </a:rPr>
              <a:t>Other terminal emulators</a:t>
            </a:r>
            <a:endParaRPr lang="en-US" sz="1400" b="0" dirty="0" smtClean="0">
              <a:latin typeface="Courier New" panose="02070309020205020404" pitchFamily="49" charset="0"/>
              <a:cs typeface="Courier New" panose="02070309020205020404" pitchFamily="49"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19</a:t>
            </a:fld>
            <a:endParaRPr lang="en-US"/>
          </a:p>
        </p:txBody>
      </p:sp>
      <p:sp>
        <p:nvSpPr>
          <p:cNvPr id="8" name="TextBox 10"/>
          <p:cNvSpPr txBox="1"/>
          <p:nvPr/>
        </p:nvSpPr>
        <p:spPr>
          <a:xfrm>
            <a:off x="154535" y="3446543"/>
            <a:ext cx="7990649" cy="2600712"/>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a:latin typeface="Calibri" pitchFamily="34" charset="0"/>
                <a:cs typeface="Calibri" pitchFamily="34" charset="0"/>
              </a:rPr>
              <a:t>Helpful Documents and Sites</a:t>
            </a:r>
            <a:endParaRPr lang="en-US" dirty="0" smtClean="0">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anose="02070309020205020404" pitchFamily="49" charset="0"/>
              </a:rPr>
              <a:t>Helpful </a:t>
            </a:r>
            <a:r>
              <a:rPr lang="en-US" b="0" dirty="0">
                <a:latin typeface="Calibri" panose="020F0502020204030204" pitchFamily="34" charset="0"/>
                <a:cs typeface="Courier New" panose="02070309020205020404" pitchFamily="49" charset="0"/>
              </a:rPr>
              <a:t>documents in in </a:t>
            </a:r>
            <a:r>
              <a:rPr lang="en-US" sz="1600" b="0" dirty="0">
                <a:latin typeface="Courier New" panose="02070309020205020404" pitchFamily="49" charset="0"/>
                <a:cs typeface="Courier New" panose="02070309020205020404" pitchFamily="49" charset="0"/>
              </a:rPr>
              <a:t>C:\</a:t>
            </a:r>
            <a:r>
              <a:rPr lang="en-US" sz="1600" b="0" dirty="0" smtClean="0">
                <a:latin typeface="Courier New" panose="02070309020205020404" pitchFamily="49" charset="0"/>
                <a:cs typeface="Courier New" panose="02070309020205020404" pitchFamily="49" charset="0"/>
              </a:rPr>
              <a:t>TI\TivaWare_C_Series-1.1\docs</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anose="02070309020205020404" pitchFamily="49" charset="0"/>
              </a:rPr>
              <a:t>TM4C123GH6PM Microcontroller </a:t>
            </a:r>
            <a:r>
              <a:rPr lang="en-US" b="0" dirty="0">
                <a:latin typeface="Calibri" panose="020F0502020204030204" pitchFamily="34" charset="0"/>
                <a:cs typeface="Courier New" panose="02070309020205020404" pitchFamily="49" charset="0"/>
              </a:rPr>
              <a:t>Data Sheet</a:t>
            </a:r>
            <a:endParaRPr lang="en-US" b="0" dirty="0" smtClean="0">
              <a:latin typeface="Calibri" panose="020F0502020204030204"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Main page: </a:t>
            </a:r>
            <a:r>
              <a:rPr lang="en-US" sz="1600" b="0" dirty="0">
                <a:latin typeface="Courier New" panose="02070309020205020404" pitchFamily="49" charset="0"/>
                <a:cs typeface="Courier New" panose="02070309020205020404" pitchFamily="49" charset="0"/>
                <a:hlinkClick r:id="rId5"/>
              </a:rPr>
              <a:t>www.ti.com/launchpad</a:t>
            </a:r>
            <a:endParaRPr lang="en-US" sz="1600" b="0" dirty="0">
              <a:latin typeface="Courier New" panose="02070309020205020404" pitchFamily="49" charset="0"/>
              <a:cs typeface="Courier New" panose="02070309020205020404" pitchFamily="49" charset="0"/>
            </a:endParaRPr>
          </a:p>
          <a:p>
            <a:pPr marL="574675" indent="-169863" algn="l">
              <a:spcBef>
                <a:spcPts val="600"/>
              </a:spcBef>
              <a:buSzPct val="100000"/>
              <a:buFont typeface="Arial" pitchFamily="34" charset="0"/>
              <a:buChar char="•"/>
            </a:pPr>
            <a:r>
              <a:rPr lang="en-US" b="0" dirty="0" err="1">
                <a:latin typeface="Calibri" panose="020F0502020204030204" pitchFamily="34" charset="0"/>
                <a:cs typeface="Courier New" panose="02070309020205020404" pitchFamily="49" charset="0"/>
              </a:rPr>
              <a:t>Tiva</a:t>
            </a:r>
            <a:r>
              <a:rPr lang="en-US" b="0" dirty="0">
                <a:latin typeface="Calibri" panose="020F0502020204030204" pitchFamily="34" charset="0"/>
                <a:cs typeface="Courier New" panose="02070309020205020404" pitchFamily="49" charset="0"/>
              </a:rPr>
              <a:t> C Series TM4C123G </a:t>
            </a:r>
            <a:r>
              <a:rPr lang="en-US" b="0" dirty="0" err="1">
                <a:latin typeface="Calibri" panose="020F0502020204030204" pitchFamily="34" charset="0"/>
                <a:cs typeface="Courier New" panose="02070309020205020404" pitchFamily="49" charset="0"/>
              </a:rPr>
              <a:t>LaunchPad</a:t>
            </a:r>
            <a:r>
              <a:rPr lang="en-US" b="0" dirty="0">
                <a:latin typeface="Calibri" panose="020F0502020204030204" pitchFamily="34" charset="0"/>
                <a:cs typeface="Courier New" panose="02070309020205020404" pitchFamily="49" charset="0"/>
              </a:rPr>
              <a:t>: </a:t>
            </a:r>
            <a:r>
              <a:rPr lang="en-US" sz="1600" b="0" dirty="0">
                <a:latin typeface="Calibri" panose="020F0502020204030204" pitchFamily="34" charset="0"/>
                <a:cs typeface="Courier New" panose="02070309020205020404" pitchFamily="49" charset="0"/>
                <a:hlinkClick r:id="rId6"/>
              </a:rPr>
              <a:t>http://www.ti.com/tool/ek-tm4c123gxl</a:t>
            </a:r>
            <a:endParaRPr lang="en-US" sz="1600" b="0" dirty="0">
              <a:latin typeface="Calibri" panose="020F0502020204030204"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TM4C123GH6PM folder: </a:t>
            </a:r>
            <a:r>
              <a:rPr lang="en-US" sz="1600" b="0" dirty="0">
                <a:latin typeface="Calibri" panose="020F0502020204030204" pitchFamily="34" charset="0"/>
                <a:cs typeface="Courier New" panose="02070309020205020404" pitchFamily="49" charset="0"/>
                <a:hlinkClick r:id="rId7"/>
              </a:rPr>
              <a:t>http://www.ti.com/product/tm4c123gh6pm</a:t>
            </a:r>
            <a:endParaRPr lang="en-US" sz="1600" b="0" dirty="0">
              <a:latin typeface="Calibri" panose="020F0502020204030204"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err="1">
                <a:latin typeface="Calibri" panose="020F0502020204030204" pitchFamily="34" charset="0"/>
                <a:cs typeface="Courier New" panose="02070309020205020404" pitchFamily="49" charset="0"/>
              </a:rPr>
              <a:t>BoosterPack</a:t>
            </a:r>
            <a:r>
              <a:rPr lang="en-US" b="0" dirty="0">
                <a:latin typeface="Calibri" panose="020F0502020204030204" pitchFamily="34" charset="0"/>
                <a:cs typeface="Courier New" panose="02070309020205020404" pitchFamily="49" charset="0"/>
              </a:rPr>
              <a:t> webpage: </a:t>
            </a:r>
            <a:r>
              <a:rPr lang="en-US" sz="1600" b="0" dirty="0">
                <a:latin typeface="Calibri" panose="020F0502020204030204" pitchFamily="34" charset="0"/>
                <a:cs typeface="Courier New" panose="02070309020205020404" pitchFamily="49" charset="0"/>
                <a:hlinkClick r:id="rId8"/>
              </a:rPr>
              <a:t>www.ti.com/boosterpack</a:t>
            </a:r>
            <a:endParaRPr lang="en-US" sz="1600" b="0" dirty="0">
              <a:latin typeface="Calibri" panose="020F0502020204030204"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err="1">
                <a:latin typeface="Calibri" panose="020F0502020204030204" pitchFamily="34" charset="0"/>
                <a:cs typeface="Courier New" panose="02070309020205020404" pitchFamily="49" charset="0"/>
              </a:rPr>
              <a:t>LaunchPad</a:t>
            </a:r>
            <a:r>
              <a:rPr lang="en-US" b="0" dirty="0">
                <a:latin typeface="Calibri" panose="020F0502020204030204" pitchFamily="34" charset="0"/>
                <a:cs typeface="Courier New" panose="02070309020205020404" pitchFamily="49" charset="0"/>
              </a:rPr>
              <a:t> Wiki: </a:t>
            </a:r>
            <a:r>
              <a:rPr lang="en-US" sz="1600" b="0" dirty="0">
                <a:latin typeface="Calibri" panose="020F0502020204030204" pitchFamily="34" charset="0"/>
                <a:cs typeface="Courier New" panose="02070309020205020404" pitchFamily="49" charset="0"/>
                <a:hlinkClick r:id="rId9"/>
              </a:rPr>
              <a:t>www.ti.com/launchpadwiki</a:t>
            </a:r>
            <a:endParaRPr lang="en-US" sz="1600" b="0" dirty="0">
              <a:latin typeface="Calibri" panose="020F0502020204030204" pitchFamily="34" charset="0"/>
              <a:cs typeface="Courier New" panose="02070309020205020404" pitchFamily="49" charset="0"/>
            </a:endParaRPr>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3474117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983273"/>
            <a:ext cx="71794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2</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826594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dirty="0" smtClean="0"/>
              <a:t>Test QuickStart </a:t>
            </a:r>
            <a:r>
              <a:rPr lang="it-IT" dirty="0"/>
              <a:t>Application</a:t>
            </a:r>
            <a:endParaRPr lang="en-US" dirty="0"/>
          </a:p>
        </p:txBody>
      </p:sp>
      <p:sp>
        <p:nvSpPr>
          <p:cNvPr id="5" name="TextBox 4"/>
          <p:cNvSpPr txBox="1"/>
          <p:nvPr/>
        </p:nvSpPr>
        <p:spPr>
          <a:xfrm>
            <a:off x="152400" y="872399"/>
            <a:ext cx="9041449" cy="4764381"/>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alibri" pitchFamily="34" charset="0"/>
              </a:rPr>
              <a:t>Connect </a:t>
            </a:r>
            <a:r>
              <a:rPr lang="en-US" dirty="0" err="1" smtClean="0">
                <a:latin typeface="Calibri" pitchFamily="34" charset="0"/>
                <a:cs typeface="Calibri" pitchFamily="34" charset="0"/>
              </a:rPr>
              <a:t>LaunchPad</a:t>
            </a:r>
            <a:r>
              <a:rPr lang="en-US" dirty="0" smtClean="0">
                <a:latin typeface="Calibri" pitchFamily="34" charset="0"/>
                <a:cs typeface="Calibri" pitchFamily="34" charset="0"/>
              </a:rPr>
              <a:t> </a:t>
            </a:r>
            <a:r>
              <a:rPr lang="en-US" dirty="0">
                <a:latin typeface="Calibri" pitchFamily="34" charset="0"/>
                <a:cs typeface="Calibri" pitchFamily="34" charset="0"/>
              </a:rPr>
              <a:t>Board </a:t>
            </a:r>
            <a:r>
              <a:rPr lang="en-US" dirty="0" smtClean="0">
                <a:latin typeface="Calibri" pitchFamily="34" charset="0"/>
                <a:cs typeface="Calibri" pitchFamily="34" charset="0"/>
              </a:rPr>
              <a:t>and test </a:t>
            </a:r>
            <a:r>
              <a:rPr lang="en-US" dirty="0" err="1" smtClean="0">
                <a:latin typeface="Calibri" pitchFamily="34" charset="0"/>
                <a:cs typeface="Calibri" pitchFamily="34" charset="0"/>
              </a:rPr>
              <a:t>Quickstart</a:t>
            </a:r>
            <a:r>
              <a:rPr lang="en-US" dirty="0" smtClean="0">
                <a:latin typeface="Calibri" pitchFamily="34" charset="0"/>
                <a:cs typeface="Calibri" pitchFamily="34" charset="0"/>
              </a:rPr>
              <a:t> Application (Example CCS folder)</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anose="02070309020205020404" pitchFamily="49" charset="0"/>
              </a:rPr>
              <a:t>Turn power </a:t>
            </a:r>
            <a:r>
              <a:rPr lang="en-US" b="0" dirty="0">
                <a:latin typeface="Calibri" panose="020F0502020204030204" pitchFamily="34" charset="0"/>
                <a:cs typeface="Courier New" panose="02070309020205020404" pitchFamily="49" charset="0"/>
              </a:rPr>
              <a:t>switch in the upper left </a:t>
            </a:r>
            <a:r>
              <a:rPr lang="en-US" b="0" dirty="0" smtClean="0">
                <a:latin typeface="Calibri" panose="020F0502020204030204" pitchFamily="34" charset="0"/>
                <a:cs typeface="Courier New" panose="02070309020205020404" pitchFamily="49" charset="0"/>
              </a:rPr>
              <a:t>corner </a:t>
            </a:r>
            <a:r>
              <a:rPr lang="en-US" b="0" dirty="0">
                <a:latin typeface="Calibri" panose="020F0502020204030204" pitchFamily="34" charset="0"/>
                <a:cs typeface="Courier New" panose="02070309020205020404" pitchFamily="49" charset="0"/>
              </a:rPr>
              <a:t>in the </a:t>
            </a:r>
            <a:r>
              <a:rPr lang="en-US" dirty="0" smtClean="0">
                <a:latin typeface="Calibri" panose="020F0502020204030204" pitchFamily="34" charset="0"/>
                <a:cs typeface="Courier New" panose="02070309020205020404" pitchFamily="49" charset="0"/>
              </a:rPr>
              <a:t>right DEBUG</a:t>
            </a:r>
            <a:r>
              <a:rPr lang="en-US" b="0" dirty="0" smtClean="0">
                <a:latin typeface="Calibri" panose="020F0502020204030204" pitchFamily="34" charset="0"/>
                <a:cs typeface="Courier New" panose="02070309020205020404" pitchFamily="49" charset="0"/>
              </a:rPr>
              <a:t> position</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anose="02070309020205020404" pitchFamily="49" charset="0"/>
              </a:rPr>
              <a:t>Software uses </a:t>
            </a:r>
            <a:r>
              <a:rPr lang="en-US" b="0" dirty="0">
                <a:latin typeface="Calibri" panose="020F0502020204030204" pitchFamily="34" charset="0"/>
                <a:cs typeface="Courier New" panose="02070309020205020404" pitchFamily="49" charset="0"/>
              </a:rPr>
              <a:t>the timers </a:t>
            </a:r>
            <a:r>
              <a:rPr lang="en-US" b="0" dirty="0" smtClean="0">
                <a:latin typeface="Calibri" panose="020F0502020204030204" pitchFamily="34" charset="0"/>
                <a:cs typeface="Courier New" panose="02070309020205020404" pitchFamily="49" charset="0"/>
              </a:rPr>
              <a:t>as pulse-width </a:t>
            </a:r>
            <a:r>
              <a:rPr lang="en-US" b="0" dirty="0">
                <a:latin typeface="Calibri" panose="020F0502020204030204" pitchFamily="34" charset="0"/>
                <a:cs typeface="Courier New" panose="02070309020205020404" pitchFamily="49" charset="0"/>
              </a:rPr>
              <a:t>modulators (</a:t>
            </a:r>
            <a:r>
              <a:rPr lang="en-US" dirty="0">
                <a:latin typeface="Calibri" panose="020F0502020204030204" pitchFamily="34" charset="0"/>
                <a:cs typeface="Courier New" panose="02070309020205020404" pitchFamily="49" charset="0"/>
              </a:rPr>
              <a:t>PWMs</a:t>
            </a:r>
            <a:r>
              <a:rPr lang="en-US" b="0" dirty="0">
                <a:latin typeface="Calibri" panose="020F0502020204030204" pitchFamily="34" charset="0"/>
                <a:cs typeface="Courier New" panose="02070309020205020404" pitchFamily="49" charset="0"/>
              </a:rPr>
              <a:t>) to vary the </a:t>
            </a:r>
            <a:endParaRPr lang="en-US" b="0" dirty="0" smtClean="0">
              <a:latin typeface="Calibri" panose="020F0502020204030204" pitchFamily="34" charset="0"/>
              <a:cs typeface="Courier New" panose="02070309020205020404" pitchFamily="49" charset="0"/>
            </a:endParaRPr>
          </a:p>
          <a:p>
            <a:pPr marL="404812" algn="l">
              <a:spcBef>
                <a:spcPts val="600"/>
              </a:spcBef>
              <a:buSzPct val="100000"/>
            </a:pPr>
            <a:r>
              <a:rPr lang="en-US" b="0" dirty="0" smtClean="0">
                <a:latin typeface="Calibri" panose="020F0502020204030204" pitchFamily="34" charset="0"/>
                <a:cs typeface="Courier New" panose="02070309020205020404" pitchFamily="49" charset="0"/>
              </a:rPr>
              <a:t>   intensity </a:t>
            </a:r>
            <a:r>
              <a:rPr lang="en-US" b="0" dirty="0">
                <a:latin typeface="Calibri" panose="020F0502020204030204" pitchFamily="34" charset="0"/>
                <a:cs typeface="Courier New" panose="02070309020205020404" pitchFamily="49" charset="0"/>
              </a:rPr>
              <a:t>of </a:t>
            </a:r>
            <a:r>
              <a:rPr lang="en-US" b="0" dirty="0" smtClean="0">
                <a:latin typeface="Calibri" panose="020F0502020204030204" pitchFamily="34" charset="0"/>
                <a:cs typeface="Courier New" panose="02070309020205020404" pitchFamily="49" charset="0"/>
              </a:rPr>
              <a:t>all three </a:t>
            </a:r>
            <a:r>
              <a:rPr lang="en-US" b="0" dirty="0">
                <a:latin typeface="Calibri" panose="020F0502020204030204" pitchFamily="34" charset="0"/>
                <a:cs typeface="Courier New" panose="02070309020205020404" pitchFamily="49" charset="0"/>
              </a:rPr>
              <a:t>colors on the </a:t>
            </a:r>
            <a:r>
              <a:rPr lang="en-US" dirty="0">
                <a:latin typeface="Calibri" panose="020F0502020204030204" pitchFamily="34" charset="0"/>
                <a:cs typeface="Courier New" panose="02070309020205020404" pitchFamily="49" charset="0"/>
              </a:rPr>
              <a:t>RGB LED </a:t>
            </a:r>
            <a:r>
              <a:rPr lang="en-US" b="0" dirty="0">
                <a:latin typeface="Calibri" panose="020F0502020204030204" pitchFamily="34" charset="0"/>
                <a:cs typeface="Courier New" panose="02070309020205020404" pitchFamily="49" charset="0"/>
              </a:rPr>
              <a:t>(red, green, and blue) </a:t>
            </a:r>
            <a:r>
              <a:rPr lang="en-US" b="0" dirty="0" smtClean="0">
                <a:latin typeface="Calibri" panose="020F0502020204030204" pitchFamily="34" charset="0"/>
                <a:cs typeface="Courier New" panose="02070309020205020404" pitchFamily="49" charset="0"/>
              </a:rPr>
              <a:t>individually</a:t>
            </a:r>
            <a:endParaRPr lang="en-US" b="0" dirty="0">
              <a:latin typeface="Calibri" panose="020F0502020204030204" pitchFamily="34" charset="0"/>
              <a:cs typeface="Courier New" panose="02070309020205020404" pitchFamily="49" charset="0"/>
            </a:endParaRPr>
          </a:p>
          <a:p>
            <a:pPr marL="342900" indent="-342900" algn="l">
              <a:spcBef>
                <a:spcPts val="600"/>
              </a:spcBef>
              <a:buClr>
                <a:schemeClr val="tx2"/>
              </a:buClr>
              <a:buSzPct val="75000"/>
              <a:buFont typeface="Wingdings"/>
              <a:buChar char=""/>
            </a:pPr>
            <a:r>
              <a:rPr lang="en-US" dirty="0" smtClean="0">
                <a:latin typeface="Calibri" pitchFamily="34" charset="0"/>
                <a:cs typeface="Courier New" panose="02070309020205020404" pitchFamily="49" charset="0"/>
              </a:rPr>
              <a:t>Functionalities</a:t>
            </a:r>
            <a:endParaRPr lang="en-US" b="0" dirty="0" smtClean="0">
              <a:latin typeface="Calibri" panose="020F0502020204030204"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T</a:t>
            </a:r>
            <a:r>
              <a:rPr lang="en-US" b="0" dirty="0" smtClean="0">
                <a:latin typeface="Calibri" panose="020F0502020204030204" pitchFamily="34" charset="0"/>
                <a:cs typeface="Courier New" panose="02070309020205020404" pitchFamily="49" charset="0"/>
              </a:rPr>
              <a:t>wo </a:t>
            </a:r>
            <a:r>
              <a:rPr lang="en-US" b="0" dirty="0">
                <a:latin typeface="Calibri" panose="020F0502020204030204" pitchFamily="34" charset="0"/>
                <a:cs typeface="Courier New" panose="02070309020205020404" pitchFamily="49" charset="0"/>
              </a:rPr>
              <a:t>pushbuttons at the bottom of </a:t>
            </a:r>
            <a:r>
              <a:rPr lang="en-US" b="0" dirty="0" smtClean="0">
                <a:latin typeface="Calibri" panose="020F0502020204030204" pitchFamily="34" charset="0"/>
                <a:cs typeface="Courier New" panose="02070309020205020404" pitchFamily="49" charset="0"/>
              </a:rPr>
              <a:t>board </a:t>
            </a:r>
            <a:r>
              <a:rPr lang="en-US" b="0" dirty="0">
                <a:latin typeface="Calibri" panose="020F0502020204030204" pitchFamily="34" charset="0"/>
                <a:cs typeface="Courier New" panose="02070309020205020404" pitchFamily="49" charset="0"/>
              </a:rPr>
              <a:t>are marked </a:t>
            </a:r>
            <a:endParaRPr lang="en-US" b="0" dirty="0" smtClean="0">
              <a:latin typeface="Calibri" panose="020F0502020204030204" pitchFamily="34" charset="0"/>
              <a:cs typeface="Courier New" panose="02070309020205020404" pitchFamily="49" charset="0"/>
            </a:endParaRPr>
          </a:p>
          <a:p>
            <a:pPr marL="1031875" lvl="1" indent="-169863" algn="l">
              <a:spcBef>
                <a:spcPts val="600"/>
              </a:spcBef>
              <a:buSzPct val="100000"/>
              <a:buFont typeface="Arial" pitchFamily="34" charset="0"/>
              <a:buChar char="•"/>
            </a:pPr>
            <a:r>
              <a:rPr lang="en-US" sz="1600" b="0" dirty="0" smtClean="0">
                <a:latin typeface="Courier New" panose="02070309020205020404" pitchFamily="49" charset="0"/>
                <a:cs typeface="Courier New" panose="02070309020205020404" pitchFamily="49" charset="0"/>
              </a:rPr>
              <a:t>SW1 </a:t>
            </a:r>
            <a:r>
              <a:rPr lang="en-US" sz="1600" b="0" dirty="0">
                <a:latin typeface="Courier New" panose="02070309020205020404" pitchFamily="49" charset="0"/>
                <a:cs typeface="Courier New" panose="02070309020205020404" pitchFamily="49" charset="0"/>
              </a:rPr>
              <a:t>(the left </a:t>
            </a:r>
            <a:r>
              <a:rPr lang="en-US" sz="1600" b="0" dirty="0" smtClean="0">
                <a:latin typeface="Courier New" panose="02070309020205020404" pitchFamily="49" charset="0"/>
                <a:cs typeface="Courier New" panose="02070309020205020404" pitchFamily="49" charset="0"/>
              </a:rPr>
              <a:t>one) </a:t>
            </a:r>
          </a:p>
          <a:p>
            <a:pPr marL="1031875" lvl="1" indent="-169863" algn="l">
              <a:spcBef>
                <a:spcPts val="600"/>
              </a:spcBef>
              <a:buSzPct val="100000"/>
              <a:buFont typeface="Arial" pitchFamily="34" charset="0"/>
              <a:buChar char="•"/>
            </a:pPr>
            <a:r>
              <a:rPr lang="en-US" sz="1600" b="0" dirty="0" smtClean="0">
                <a:latin typeface="Courier New" panose="02070309020205020404" pitchFamily="49" charset="0"/>
                <a:cs typeface="Courier New" panose="02070309020205020404" pitchFamily="49" charset="0"/>
              </a:rPr>
              <a:t>SW2 </a:t>
            </a:r>
            <a:r>
              <a:rPr lang="en-US" sz="1600" b="0" dirty="0">
                <a:latin typeface="Courier New" panose="02070309020205020404" pitchFamily="49" charset="0"/>
                <a:cs typeface="Courier New" panose="02070309020205020404" pitchFamily="49" charset="0"/>
              </a:rPr>
              <a:t>(the right one</a:t>
            </a:r>
            <a:r>
              <a:rPr lang="en-US" sz="1600" b="0" dirty="0" smtClean="0">
                <a:latin typeface="Courier New" panose="02070309020205020404" pitchFamily="49" charset="0"/>
                <a:cs typeface="Courier New" panose="02070309020205020404" pitchFamily="49" charset="0"/>
              </a:rPr>
              <a:t>)</a:t>
            </a:r>
            <a:endParaRPr lang="en-US" sz="1600" b="0" dirty="0">
              <a:latin typeface="Courier New" panose="02070309020205020404" pitchFamily="49" charset="0"/>
              <a:cs typeface="Courier New" panose="02070309020205020404" pitchFamily="49" charset="0"/>
            </a:endParaRP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Press </a:t>
            </a:r>
            <a:r>
              <a:rPr lang="en-US" b="0" dirty="0" smtClean="0">
                <a:latin typeface="Calibri" panose="020F0502020204030204" pitchFamily="34" charset="0"/>
                <a:cs typeface="Courier New" panose="02070309020205020404" pitchFamily="49" charset="0"/>
              </a:rPr>
              <a:t>and/or hold SW1 to </a:t>
            </a:r>
            <a:r>
              <a:rPr lang="en-US" b="0" dirty="0">
                <a:latin typeface="Calibri" panose="020F0502020204030204" pitchFamily="34" charset="0"/>
                <a:cs typeface="Courier New" panose="02070309020205020404" pitchFamily="49" charset="0"/>
              </a:rPr>
              <a:t>move towards the </a:t>
            </a:r>
            <a:r>
              <a:rPr lang="en-US" b="0" dirty="0" smtClean="0">
                <a:latin typeface="Calibri" panose="020F0502020204030204" pitchFamily="34" charset="0"/>
                <a:cs typeface="Courier New" panose="02070309020205020404" pitchFamily="49" charset="0"/>
              </a:rPr>
              <a:t>red-end of </a:t>
            </a:r>
            <a:r>
              <a:rPr lang="en-US" b="0" dirty="0">
                <a:latin typeface="Calibri" panose="020F0502020204030204" pitchFamily="34" charset="0"/>
                <a:cs typeface="Courier New" panose="02070309020205020404" pitchFamily="49" charset="0"/>
              </a:rPr>
              <a:t>the color </a:t>
            </a:r>
            <a:r>
              <a:rPr lang="en-US" b="0" dirty="0" smtClean="0">
                <a:latin typeface="Calibri" panose="020F0502020204030204" pitchFamily="34" charset="0"/>
                <a:cs typeface="Courier New" panose="02070309020205020404" pitchFamily="49" charset="0"/>
              </a:rPr>
              <a:t>spectrum </a:t>
            </a:r>
          </a:p>
          <a:p>
            <a:pPr marL="574675" indent="-169863" algn="l">
              <a:spcBef>
                <a:spcPts val="600"/>
              </a:spcBef>
              <a:buSzPct val="100000"/>
              <a:buFont typeface="Arial" pitchFamily="34" charset="0"/>
              <a:buChar char="•"/>
            </a:pPr>
            <a:r>
              <a:rPr lang="en-US" b="0" dirty="0" smtClean="0">
                <a:latin typeface="Calibri" panose="020F0502020204030204" pitchFamily="34" charset="0"/>
                <a:cs typeface="Courier New" panose="02070309020205020404" pitchFamily="49" charset="0"/>
              </a:rPr>
              <a:t>Press </a:t>
            </a:r>
            <a:r>
              <a:rPr lang="en-US" b="0" dirty="0">
                <a:latin typeface="Calibri" panose="020F0502020204030204" pitchFamily="34" charset="0"/>
                <a:cs typeface="Courier New" panose="02070309020205020404" pitchFamily="49" charset="0"/>
              </a:rPr>
              <a:t>and/or </a:t>
            </a:r>
            <a:r>
              <a:rPr lang="en-US" b="0" dirty="0" smtClean="0">
                <a:latin typeface="Calibri" panose="020F0502020204030204" pitchFamily="34" charset="0"/>
                <a:cs typeface="Courier New" panose="02070309020205020404" pitchFamily="49" charset="0"/>
              </a:rPr>
              <a:t>hold SW2 </a:t>
            </a:r>
            <a:r>
              <a:rPr lang="en-US" b="0" dirty="0">
                <a:latin typeface="Calibri" panose="020F0502020204030204" pitchFamily="34" charset="0"/>
                <a:cs typeface="Courier New" panose="02070309020205020404" pitchFamily="49" charset="0"/>
              </a:rPr>
              <a:t>to move towards </a:t>
            </a:r>
            <a:r>
              <a:rPr lang="en-US" b="0" dirty="0" smtClean="0">
                <a:latin typeface="Calibri" panose="020F0502020204030204" pitchFamily="34" charset="0"/>
                <a:cs typeface="Courier New" panose="02070309020205020404" pitchFamily="49" charset="0"/>
              </a:rPr>
              <a:t>the violet-end </a:t>
            </a:r>
            <a:r>
              <a:rPr lang="en-US" b="0" dirty="0">
                <a:latin typeface="Calibri" panose="020F0502020204030204" pitchFamily="34" charset="0"/>
                <a:cs typeface="Courier New" panose="02070309020205020404" pitchFamily="49" charset="0"/>
              </a:rPr>
              <a:t>of the color </a:t>
            </a:r>
            <a:r>
              <a:rPr lang="en-US" b="0" dirty="0" smtClean="0">
                <a:latin typeface="Calibri" panose="020F0502020204030204" pitchFamily="34" charset="0"/>
                <a:cs typeface="Courier New" panose="02070309020205020404" pitchFamily="49" charset="0"/>
              </a:rPr>
              <a:t>spectrum</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If no button is pressed for 5 seconds, the software returns to automatically </a:t>
            </a:r>
            <a:endParaRPr lang="en-US" b="0" dirty="0" smtClean="0">
              <a:latin typeface="Calibri" panose="020F0502020204030204" pitchFamily="34" charset="0"/>
              <a:cs typeface="Courier New" panose="02070309020205020404" pitchFamily="49" charset="0"/>
            </a:endParaRPr>
          </a:p>
          <a:p>
            <a:pPr marL="404812" algn="l">
              <a:spcBef>
                <a:spcPts val="600"/>
              </a:spcBef>
              <a:buSzPct val="100000"/>
            </a:pPr>
            <a:r>
              <a:rPr lang="en-US" b="0" dirty="0">
                <a:latin typeface="Calibri" panose="020F0502020204030204" pitchFamily="34" charset="0"/>
                <a:cs typeface="Courier New" panose="02070309020205020404" pitchFamily="49" charset="0"/>
              </a:rPr>
              <a:t> </a:t>
            </a:r>
            <a:r>
              <a:rPr lang="en-US" b="0" dirty="0" smtClean="0">
                <a:latin typeface="Calibri" panose="020F0502020204030204" pitchFamily="34" charset="0"/>
                <a:cs typeface="Courier New" panose="02070309020205020404" pitchFamily="49" charset="0"/>
              </a:rPr>
              <a:t>  changing the </a:t>
            </a:r>
            <a:r>
              <a:rPr lang="en-US" b="0" dirty="0">
                <a:latin typeface="Calibri" panose="020F0502020204030204" pitchFamily="34" charset="0"/>
                <a:cs typeface="Courier New" panose="02070309020205020404" pitchFamily="49" charset="0"/>
              </a:rPr>
              <a:t>color </a:t>
            </a:r>
            <a:r>
              <a:rPr lang="en-US" b="0" dirty="0" smtClean="0">
                <a:latin typeface="Calibri" panose="020F0502020204030204" pitchFamily="34" charset="0"/>
                <a:cs typeface="Courier New" panose="02070309020205020404" pitchFamily="49" charset="0"/>
              </a:rPr>
              <a:t>display</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Press </a:t>
            </a:r>
            <a:r>
              <a:rPr lang="en-US" b="0" dirty="0" smtClean="0">
                <a:latin typeface="Calibri" panose="020F0502020204030204" pitchFamily="34" charset="0"/>
                <a:cs typeface="Courier New" panose="02070309020205020404" pitchFamily="49" charset="0"/>
              </a:rPr>
              <a:t>and </a:t>
            </a:r>
            <a:r>
              <a:rPr lang="en-US" b="0" dirty="0">
                <a:latin typeface="Calibri" panose="020F0502020204030204" pitchFamily="34" charset="0"/>
                <a:cs typeface="Courier New" panose="02070309020205020404" pitchFamily="49" charset="0"/>
              </a:rPr>
              <a:t>hold both SW1 and SW2 for 3 seconds to enter hibernate </a:t>
            </a:r>
            <a:r>
              <a:rPr lang="en-US" b="0" dirty="0" smtClean="0">
                <a:latin typeface="Calibri" panose="020F0502020204030204" pitchFamily="34" charset="0"/>
                <a:cs typeface="Courier New" panose="02070309020205020404" pitchFamily="49" charset="0"/>
              </a:rPr>
              <a:t>mode</a:t>
            </a:r>
          </a:p>
          <a:p>
            <a:pPr marL="574675" indent="-169863" algn="l">
              <a:spcBef>
                <a:spcPts val="600"/>
              </a:spcBef>
              <a:buSzPct val="100000"/>
              <a:buFont typeface="Arial" pitchFamily="34" charset="0"/>
              <a:buChar char="•"/>
            </a:pPr>
            <a:r>
              <a:rPr lang="en-US" b="0" dirty="0">
                <a:latin typeface="Calibri" panose="020F0502020204030204" pitchFamily="34" charset="0"/>
                <a:cs typeface="Courier New" panose="02070309020205020404" pitchFamily="49" charset="0"/>
              </a:rPr>
              <a:t>Pressing SW2 at any time will wake the device </a:t>
            </a:r>
            <a:r>
              <a:rPr lang="en-US" b="0" dirty="0" smtClean="0">
                <a:latin typeface="Calibri" panose="020F0502020204030204" pitchFamily="34" charset="0"/>
                <a:cs typeface="Courier New" panose="02070309020205020404" pitchFamily="49" charset="0"/>
              </a:rPr>
              <a:t>and return </a:t>
            </a:r>
            <a:r>
              <a:rPr lang="en-US" b="0" dirty="0">
                <a:latin typeface="Calibri" panose="020F0502020204030204" pitchFamily="34" charset="0"/>
                <a:cs typeface="Courier New" panose="02070309020205020404" pitchFamily="49" charset="0"/>
              </a:rPr>
              <a:t>to automatically </a:t>
            </a:r>
            <a:endParaRPr lang="en-US" b="0" dirty="0" smtClean="0">
              <a:latin typeface="Calibri" panose="020F0502020204030204" pitchFamily="34" charset="0"/>
              <a:cs typeface="Courier New" panose="02070309020205020404" pitchFamily="49" charset="0"/>
            </a:endParaRPr>
          </a:p>
          <a:p>
            <a:pPr marL="404812" algn="l">
              <a:spcBef>
                <a:spcPts val="600"/>
              </a:spcBef>
              <a:buSzPct val="100000"/>
            </a:pPr>
            <a:r>
              <a:rPr lang="en-US" b="0" dirty="0">
                <a:latin typeface="Calibri" panose="020F0502020204030204" pitchFamily="34" charset="0"/>
                <a:cs typeface="Courier New" panose="02070309020205020404" pitchFamily="49" charset="0"/>
              </a:rPr>
              <a:t> </a:t>
            </a:r>
            <a:r>
              <a:rPr lang="en-US" b="0" dirty="0" smtClean="0">
                <a:latin typeface="Calibri" panose="020F0502020204030204" pitchFamily="34" charset="0"/>
                <a:cs typeface="Courier New" panose="02070309020205020404" pitchFamily="49" charset="0"/>
              </a:rPr>
              <a:t>  changing </a:t>
            </a:r>
            <a:r>
              <a:rPr lang="en-US" b="0" dirty="0">
                <a:latin typeface="Calibri" panose="020F0502020204030204" pitchFamily="34" charset="0"/>
                <a:cs typeface="Courier New" panose="02070309020205020404" pitchFamily="49" charset="0"/>
              </a:rPr>
              <a:t>the color display</a:t>
            </a:r>
            <a:r>
              <a:rPr lang="en-US" b="0" dirty="0" smtClean="0">
                <a:latin typeface="Calibri" panose="020F0502020204030204" pitchFamily="34" charset="0"/>
                <a:cs typeface="Courier New" panose="02070309020205020404" pitchFamily="49" charset="0"/>
              </a:rPr>
              <a:t>.</a:t>
            </a: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20</a:t>
            </a:fld>
            <a:endParaRPr lang="en-US"/>
          </a:p>
        </p:txBody>
      </p:sp>
      <p:sp>
        <p:nvSpPr>
          <p:cNvPr id="9" name="TextBox 10"/>
          <p:cNvSpPr txBox="1"/>
          <p:nvPr/>
        </p:nvSpPr>
        <p:spPr>
          <a:xfrm>
            <a:off x="152400" y="5798363"/>
            <a:ext cx="8668655" cy="598625"/>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latin typeface="Calibri" pitchFamily="34" charset="0"/>
                <a:cs typeface="Courier New" panose="02070309020205020404" pitchFamily="49" charset="0"/>
              </a:rPr>
              <a:t>The </a:t>
            </a:r>
            <a:r>
              <a:rPr lang="en-US" dirty="0">
                <a:latin typeface="Calibri" pitchFamily="34" charset="0"/>
                <a:cs typeface="Courier New" panose="02070309020205020404" pitchFamily="49" charset="0"/>
              </a:rPr>
              <a:t>system can also be controlled via a command line provided via the UART</a:t>
            </a:r>
          </a:p>
          <a:p>
            <a:pPr marL="342900" indent="-342900" algn="l">
              <a:spcBef>
                <a:spcPts val="600"/>
              </a:spcBef>
              <a:buClr>
                <a:schemeClr val="tx2"/>
              </a:buClr>
              <a:buSzPct val="75000"/>
              <a:buFont typeface="Wingdings"/>
              <a:buChar char=""/>
            </a:pPr>
            <a:endParaRPr lang="en-US" sz="1400" b="0" dirty="0" smtClean="0">
              <a:latin typeface="Courier New" panose="02070309020205020404" pitchFamily="49" charset="0"/>
              <a:cs typeface="Courier New" panose="02070309020205020404" pitchFamily="49" charset="0"/>
            </a:endParaRPr>
          </a:p>
        </p:txBody>
      </p:sp>
      <p:sp>
        <p:nvSpPr>
          <p:cNvPr id="7"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6274836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1991798"/>
            <a:ext cx="29884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21</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18639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r>
              <a:rPr lang="en-US" dirty="0" smtClean="0"/>
              <a:t>Code Composer Studio Functional Overview</a:t>
            </a:r>
          </a:p>
        </p:txBody>
      </p:sp>
      <p:sp>
        <p:nvSpPr>
          <p:cNvPr id="6" name="Freeform 5"/>
          <p:cNvSpPr/>
          <p:nvPr/>
        </p:nvSpPr>
        <p:spPr bwMode="auto">
          <a:xfrm>
            <a:off x="198999" y="662835"/>
            <a:ext cx="8727034" cy="4148398"/>
          </a:xfrm>
          <a:custGeom>
            <a:avLst/>
            <a:gdLst>
              <a:gd name="connsiteX0" fmla="*/ 0 w 8727034"/>
              <a:gd name="connsiteY0" fmla="*/ 0 h 4169664"/>
              <a:gd name="connsiteX1" fmla="*/ 8727034 w 8727034"/>
              <a:gd name="connsiteY1" fmla="*/ 0 h 4169664"/>
              <a:gd name="connsiteX2" fmla="*/ 8727034 w 8727034"/>
              <a:gd name="connsiteY2" fmla="*/ 1060704 h 4169664"/>
              <a:gd name="connsiteX3" fmla="*/ 7117690 w 8727034"/>
              <a:gd name="connsiteY3" fmla="*/ 1060704 h 4169664"/>
              <a:gd name="connsiteX4" fmla="*/ 7117690 w 8727034"/>
              <a:gd name="connsiteY4" fmla="*/ 4169664 h 4169664"/>
              <a:gd name="connsiteX5" fmla="*/ 0 w 8727034"/>
              <a:gd name="connsiteY5" fmla="*/ 4169664 h 4169664"/>
              <a:gd name="connsiteX6" fmla="*/ 0 w 8727034"/>
              <a:gd name="connsiteY6" fmla="*/ 0 h 416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27034" h="4169664">
                <a:moveTo>
                  <a:pt x="0" y="0"/>
                </a:moveTo>
                <a:lnTo>
                  <a:pt x="8727034" y="0"/>
                </a:lnTo>
                <a:lnTo>
                  <a:pt x="8727034" y="1060704"/>
                </a:lnTo>
                <a:lnTo>
                  <a:pt x="7117690" y="1060704"/>
                </a:lnTo>
                <a:lnTo>
                  <a:pt x="7117690" y="4169664"/>
                </a:lnTo>
                <a:lnTo>
                  <a:pt x="0" y="4169664"/>
                </a:lnTo>
                <a:lnTo>
                  <a:pt x="0" y="0"/>
                </a:lnTo>
                <a:close/>
              </a:path>
            </a:pathLst>
          </a:cu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64" name="Rectangle 26"/>
          <p:cNvSpPr>
            <a:spLocks noChangeArrowheads="1"/>
          </p:cNvSpPr>
          <p:nvPr/>
        </p:nvSpPr>
        <p:spPr bwMode="auto">
          <a:xfrm>
            <a:off x="370367" y="787070"/>
            <a:ext cx="1066800" cy="855662"/>
          </a:xfrm>
          <a:prstGeom prst="rect">
            <a:avLst/>
          </a:prstGeom>
          <a:solidFill>
            <a:schemeClr val="accent4"/>
          </a:solidFill>
          <a:ln w="28575">
            <a:solidFill>
              <a:schemeClr val="tx1"/>
            </a:solidFill>
            <a:miter lim="800000"/>
            <a:headEnd/>
            <a:tailEnd/>
          </a:ln>
        </p:spPr>
        <p:txBody>
          <a:bodyPr wrap="none" lIns="92075" tIns="46038" rIns="92075" bIns="46038" anchor="ctr"/>
          <a:lstStyle/>
          <a:p>
            <a:pPr algn="ctr">
              <a:lnSpc>
                <a:spcPct val="100000"/>
              </a:lnSpc>
              <a:spcBef>
                <a:spcPct val="0"/>
              </a:spcBef>
            </a:pPr>
            <a:r>
              <a:rPr lang="en-US" sz="1600" b="0" dirty="0" smtClean="0">
                <a:effectLst/>
                <a:latin typeface="+mn-lt"/>
                <a:cs typeface="Calibri" pitchFamily="34" charset="0"/>
              </a:rPr>
              <a:t>Compiler</a:t>
            </a:r>
            <a:endParaRPr lang="en-US" sz="1600" b="0" dirty="0">
              <a:effectLst/>
              <a:latin typeface="+mn-lt"/>
              <a:cs typeface="Calibri" pitchFamily="34" charset="0"/>
            </a:endParaRPr>
          </a:p>
        </p:txBody>
      </p:sp>
      <p:cxnSp>
        <p:nvCxnSpPr>
          <p:cNvPr id="65" name="AutoShape 27"/>
          <p:cNvCxnSpPr>
            <a:cxnSpLocks noChangeShapeType="1"/>
            <a:endCxn id="64" idx="2"/>
          </p:cNvCxnSpPr>
          <p:nvPr/>
        </p:nvCxnSpPr>
        <p:spPr bwMode="auto">
          <a:xfrm flipV="1">
            <a:off x="903767" y="1642732"/>
            <a:ext cx="0" cy="706438"/>
          </a:xfrm>
          <a:prstGeom prst="straightConnector1">
            <a:avLst/>
          </a:prstGeom>
          <a:noFill/>
          <a:ln w="38100">
            <a:solidFill>
              <a:schemeClr val="tx2"/>
            </a:solidFill>
            <a:round/>
            <a:headEnd type="none" w="med" len="med"/>
            <a:tailEnd type="triangle" w="med" len="med"/>
          </a:ln>
        </p:spPr>
      </p:cxnSp>
      <p:sp>
        <p:nvSpPr>
          <p:cNvPr id="66" name="Rectangle 28"/>
          <p:cNvSpPr>
            <a:spLocks noChangeArrowheads="1"/>
          </p:cNvSpPr>
          <p:nvPr/>
        </p:nvSpPr>
        <p:spPr bwMode="auto">
          <a:xfrm>
            <a:off x="2049249" y="2363457"/>
            <a:ext cx="1064318" cy="854075"/>
          </a:xfrm>
          <a:prstGeom prst="rect">
            <a:avLst/>
          </a:prstGeom>
          <a:solidFill>
            <a:schemeClr val="accent4"/>
          </a:solidFill>
          <a:ln w="28575">
            <a:solidFill>
              <a:schemeClr val="tx1"/>
            </a:solidFill>
            <a:miter lim="800000"/>
            <a:headEnd/>
            <a:tailEnd/>
          </a:ln>
        </p:spPr>
        <p:txBody>
          <a:bodyPr wrap="none" lIns="92075" tIns="46038" rIns="92075" bIns="46038" anchor="ctr"/>
          <a:lstStyle/>
          <a:p>
            <a:pPr algn="ctr">
              <a:lnSpc>
                <a:spcPct val="100000"/>
              </a:lnSpc>
              <a:spcBef>
                <a:spcPct val="0"/>
              </a:spcBef>
            </a:pPr>
            <a:r>
              <a:rPr lang="en-US" sz="1600" b="0" dirty="0" smtClean="0">
                <a:effectLst/>
              </a:rPr>
              <a:t>Assembler</a:t>
            </a:r>
            <a:endParaRPr lang="en-US" sz="1600" b="0" dirty="0">
              <a:effectLst/>
            </a:endParaRPr>
          </a:p>
        </p:txBody>
      </p:sp>
      <p:cxnSp>
        <p:nvCxnSpPr>
          <p:cNvPr id="68" name="AutoShape 29"/>
          <p:cNvCxnSpPr>
            <a:cxnSpLocks noChangeShapeType="1"/>
            <a:stCxn id="64" idx="3"/>
            <a:endCxn id="66" idx="0"/>
          </p:cNvCxnSpPr>
          <p:nvPr/>
        </p:nvCxnSpPr>
        <p:spPr bwMode="auto">
          <a:xfrm>
            <a:off x="1437167" y="1214901"/>
            <a:ext cx="1144241" cy="1148556"/>
          </a:xfrm>
          <a:prstGeom prst="bentConnector2">
            <a:avLst/>
          </a:prstGeom>
          <a:noFill/>
          <a:ln w="38100">
            <a:solidFill>
              <a:schemeClr val="tx2"/>
            </a:solidFill>
            <a:miter lim="800000"/>
            <a:headEnd type="none" w="med" len="med"/>
            <a:tailEnd type="triangle" w="med" len="med"/>
          </a:ln>
        </p:spPr>
      </p:cxnSp>
      <p:cxnSp>
        <p:nvCxnSpPr>
          <p:cNvPr id="69" name="AutoShape 30"/>
          <p:cNvCxnSpPr>
            <a:cxnSpLocks noChangeShapeType="1"/>
          </p:cNvCxnSpPr>
          <p:nvPr/>
        </p:nvCxnSpPr>
        <p:spPr bwMode="auto">
          <a:xfrm>
            <a:off x="1382233" y="2790495"/>
            <a:ext cx="667016" cy="0"/>
          </a:xfrm>
          <a:prstGeom prst="straightConnector1">
            <a:avLst/>
          </a:prstGeom>
          <a:noFill/>
          <a:ln w="12700">
            <a:solidFill>
              <a:schemeClr val="tx1"/>
            </a:solidFill>
            <a:round/>
            <a:headEnd type="none" w="med" len="med"/>
            <a:tailEnd type="triangle" w="med" len="med"/>
          </a:ln>
        </p:spPr>
      </p:cxnSp>
      <p:sp>
        <p:nvSpPr>
          <p:cNvPr id="73" name="Rectangle 34"/>
          <p:cNvSpPr>
            <a:spLocks noChangeArrowheads="1"/>
          </p:cNvSpPr>
          <p:nvPr/>
        </p:nvSpPr>
        <p:spPr bwMode="auto">
          <a:xfrm>
            <a:off x="3723167" y="2363457"/>
            <a:ext cx="914400" cy="854075"/>
          </a:xfrm>
          <a:prstGeom prst="rect">
            <a:avLst/>
          </a:prstGeom>
          <a:solidFill>
            <a:schemeClr val="accent4"/>
          </a:solidFill>
          <a:ln w="28575">
            <a:solidFill>
              <a:schemeClr val="tx1"/>
            </a:solidFill>
            <a:miter lim="800000"/>
            <a:headEnd/>
            <a:tailEnd/>
          </a:ln>
        </p:spPr>
        <p:txBody>
          <a:bodyPr wrap="none" lIns="92075" tIns="46038" rIns="92075" bIns="46038" anchor="ctr"/>
          <a:lstStyle/>
          <a:p>
            <a:pPr algn="ctr">
              <a:lnSpc>
                <a:spcPct val="100000"/>
              </a:lnSpc>
              <a:spcBef>
                <a:spcPct val="0"/>
              </a:spcBef>
            </a:pPr>
            <a:r>
              <a:rPr lang="en-US" sz="1600" b="0" dirty="0" smtClean="0">
                <a:effectLst/>
              </a:rPr>
              <a:t>Linker</a:t>
            </a:r>
            <a:endParaRPr lang="en-US" sz="1600" b="0" dirty="0">
              <a:effectLst/>
            </a:endParaRPr>
          </a:p>
        </p:txBody>
      </p:sp>
      <p:cxnSp>
        <p:nvCxnSpPr>
          <p:cNvPr id="74" name="AutoShape 35"/>
          <p:cNvCxnSpPr>
            <a:cxnSpLocks noChangeShapeType="1"/>
            <a:stCxn id="66" idx="3"/>
            <a:endCxn id="73" idx="1"/>
          </p:cNvCxnSpPr>
          <p:nvPr/>
        </p:nvCxnSpPr>
        <p:spPr bwMode="auto">
          <a:xfrm>
            <a:off x="3113567" y="2790495"/>
            <a:ext cx="609600" cy="0"/>
          </a:xfrm>
          <a:prstGeom prst="straightConnector1">
            <a:avLst/>
          </a:prstGeom>
          <a:noFill/>
          <a:ln w="38100">
            <a:solidFill>
              <a:schemeClr val="tx2"/>
            </a:solidFill>
            <a:round/>
            <a:headEnd type="none" w="med" len="med"/>
            <a:tailEnd type="triangle" w="med" len="med"/>
          </a:ln>
        </p:spPr>
      </p:cxnSp>
      <p:sp>
        <p:nvSpPr>
          <p:cNvPr id="77" name="Rectangle 50"/>
          <p:cNvSpPr>
            <a:spLocks noChangeArrowheads="1"/>
          </p:cNvSpPr>
          <p:nvPr/>
        </p:nvSpPr>
        <p:spPr bwMode="auto">
          <a:xfrm>
            <a:off x="827567" y="1782730"/>
            <a:ext cx="418384" cy="4007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dirty="0">
                <a:effectLst/>
              </a:rPr>
              <a:t> .c</a:t>
            </a:r>
          </a:p>
        </p:txBody>
      </p:sp>
      <p:sp>
        <p:nvSpPr>
          <p:cNvPr id="78" name="Rectangle 51"/>
          <p:cNvSpPr>
            <a:spLocks noChangeArrowheads="1"/>
          </p:cNvSpPr>
          <p:nvPr/>
        </p:nvSpPr>
        <p:spPr bwMode="auto">
          <a:xfrm>
            <a:off x="1384002" y="2379589"/>
            <a:ext cx="665247" cy="400752"/>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dirty="0"/>
              <a:t>.</a:t>
            </a:r>
            <a:r>
              <a:rPr lang="en-US" sz="2000" dirty="0" err="1">
                <a:effectLst/>
              </a:rPr>
              <a:t>asm</a:t>
            </a:r>
            <a:endParaRPr lang="en-US" sz="2000" dirty="0">
              <a:effectLst/>
            </a:endParaRPr>
          </a:p>
        </p:txBody>
      </p:sp>
      <p:sp>
        <p:nvSpPr>
          <p:cNvPr id="83" name="Rectangle 52"/>
          <p:cNvSpPr>
            <a:spLocks noChangeArrowheads="1"/>
          </p:cNvSpPr>
          <p:nvPr/>
        </p:nvSpPr>
        <p:spPr bwMode="auto">
          <a:xfrm>
            <a:off x="3093454" y="2368956"/>
            <a:ext cx="557845" cy="400752"/>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dirty="0"/>
              <a:t>.</a:t>
            </a:r>
            <a:r>
              <a:rPr lang="en-US" sz="2000" dirty="0" err="1">
                <a:effectLst/>
              </a:rPr>
              <a:t>obj</a:t>
            </a:r>
            <a:endParaRPr lang="en-US" sz="2000" dirty="0">
              <a:effectLst/>
            </a:endParaRPr>
          </a:p>
        </p:txBody>
      </p:sp>
      <p:sp>
        <p:nvSpPr>
          <p:cNvPr id="99" name="Rectangle 57"/>
          <p:cNvSpPr>
            <a:spLocks noChangeArrowheads="1"/>
          </p:cNvSpPr>
          <p:nvPr/>
        </p:nvSpPr>
        <p:spPr bwMode="auto">
          <a:xfrm>
            <a:off x="1644501" y="1181655"/>
            <a:ext cx="665247" cy="400752"/>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dirty="0">
                <a:effectLst/>
              </a:rPr>
              <a:t>.</a:t>
            </a:r>
            <a:r>
              <a:rPr lang="en-US" sz="2000" dirty="0" err="1">
                <a:effectLst/>
              </a:rPr>
              <a:t>asm</a:t>
            </a:r>
            <a:endParaRPr lang="en-US" sz="2000" dirty="0">
              <a:effectLst/>
            </a:endParaRPr>
          </a:p>
        </p:txBody>
      </p:sp>
      <p:sp>
        <p:nvSpPr>
          <p:cNvPr id="115" name="Rounded Rectangle 114"/>
          <p:cNvSpPr/>
          <p:nvPr/>
        </p:nvSpPr>
        <p:spPr bwMode="auto">
          <a:xfrm>
            <a:off x="408467" y="2378685"/>
            <a:ext cx="990600" cy="854075"/>
          </a:xfrm>
          <a:prstGeom prst="roundRect">
            <a:avLst/>
          </a:prstGeom>
          <a:solidFill>
            <a:srgbClr val="99FF33">
              <a:alpha val="50196"/>
            </a:srgbClr>
          </a:solidFill>
          <a:ln w="38100" cap="flat" cmpd="sng" algn="ctr">
            <a:solidFill>
              <a:schemeClr val="tx1"/>
            </a:solidFill>
            <a:prstDash val="solid"/>
            <a:round/>
            <a:headEnd type="none" w="sm" len="sm"/>
            <a:tailEnd type="none" w="sm" len="sm"/>
          </a:ln>
          <a:effectLst/>
        </p:spPr>
        <p:txBody>
          <a:bodyPr vert="horz" wrap="square" lIns="91440" tIns="91440" rIns="91440" bIns="45720" numCol="1" rtlCol="0" anchor="ctr" anchorCtr="1"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sz="2400" b="1" i="0" u="none" strike="noStrike" cap="none" normalizeH="0" baseline="0" dirty="0" smtClean="0">
                <a:ln>
                  <a:noFill/>
                </a:ln>
                <a:solidFill>
                  <a:schemeClr val="dk1"/>
                </a:solidFill>
                <a:effectLst/>
                <a:latin typeface="+mn-lt"/>
              </a:rPr>
              <a:t>Edit</a:t>
            </a:r>
          </a:p>
        </p:txBody>
      </p:sp>
      <p:sp>
        <p:nvSpPr>
          <p:cNvPr id="116" name="Rounded Rectangle 115"/>
          <p:cNvSpPr/>
          <p:nvPr/>
        </p:nvSpPr>
        <p:spPr bwMode="auto">
          <a:xfrm>
            <a:off x="5704367" y="2366810"/>
            <a:ext cx="1143000" cy="854075"/>
          </a:xfrm>
          <a:prstGeom prst="roundRect">
            <a:avLst/>
          </a:prstGeom>
          <a:solidFill>
            <a:srgbClr val="99FF33">
              <a:alpha val="50196"/>
            </a:srgbClr>
          </a:solidFill>
          <a:ln w="38100" cap="flat" cmpd="sng" algn="ctr">
            <a:solidFill>
              <a:schemeClr val="tx1"/>
            </a:solidFill>
            <a:prstDash val="solid"/>
            <a:round/>
            <a:headEnd type="none" w="sm" len="sm"/>
            <a:tailEnd type="none" w="sm" len="sm"/>
          </a:ln>
          <a:effectLst/>
        </p:spPr>
        <p:txBody>
          <a:bodyPr vert="horz" wrap="square" lIns="45720" tIns="91440" rIns="45720" bIns="45720" numCol="1" rtlCol="0" anchor="ctr" anchorCtr="1"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sz="2400" b="1" i="0" u="none" strike="noStrike" cap="none" normalizeH="0" baseline="0" dirty="0" smtClean="0">
                <a:ln>
                  <a:noFill/>
                </a:ln>
                <a:solidFill>
                  <a:schemeClr val="dk1"/>
                </a:solidFill>
                <a:effectLst/>
                <a:latin typeface="+mn-lt"/>
              </a:rPr>
              <a:t>Debug</a:t>
            </a:r>
          </a:p>
        </p:txBody>
      </p:sp>
      <p:sp>
        <p:nvSpPr>
          <p:cNvPr id="117" name="Rounded Rectangle 116"/>
          <p:cNvSpPr/>
          <p:nvPr/>
        </p:nvSpPr>
        <p:spPr bwMode="auto">
          <a:xfrm>
            <a:off x="7480102" y="834678"/>
            <a:ext cx="1339715" cy="747729"/>
          </a:xfrm>
          <a:prstGeom prst="roundRect">
            <a:avLst>
              <a:gd name="adj" fmla="val 115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sz="1700" b="1" i="0" u="none" strike="noStrike" cap="none" normalizeH="0" baseline="0" dirty="0" smtClean="0">
                <a:ln>
                  <a:noFill/>
                </a:ln>
                <a:solidFill>
                  <a:schemeClr val="dk1"/>
                </a:solidFill>
                <a:effectLst/>
                <a:latin typeface="Calibri" pitchFamily="34" charset="0"/>
                <a:cs typeface="Calibri" pitchFamily="34" charset="0"/>
              </a:rPr>
              <a:t>Simulator</a:t>
            </a:r>
          </a:p>
        </p:txBody>
      </p:sp>
      <p:sp>
        <p:nvSpPr>
          <p:cNvPr id="119" name="Rounded Rectangle 118"/>
          <p:cNvSpPr/>
          <p:nvPr/>
        </p:nvSpPr>
        <p:spPr bwMode="auto">
          <a:xfrm>
            <a:off x="7480102" y="2434161"/>
            <a:ext cx="1345770" cy="708300"/>
          </a:xfrm>
          <a:prstGeom prst="roundRect">
            <a:avLst>
              <a:gd name="adj" fmla="val 115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sz="1700" b="1" i="0" u="none" strike="noStrike" cap="none" normalizeH="0" baseline="0" dirty="0" smtClean="0">
                <a:ln>
                  <a:noFill/>
                </a:ln>
                <a:solidFill>
                  <a:schemeClr val="dk1"/>
                </a:solidFill>
                <a:effectLst/>
                <a:latin typeface="Calibri" pitchFamily="34" charset="0"/>
                <a:cs typeface="Calibri" pitchFamily="34" charset="0"/>
              </a:rPr>
              <a:t>Emulator/ LaunchPad</a:t>
            </a:r>
          </a:p>
        </p:txBody>
      </p:sp>
      <p:grpSp>
        <p:nvGrpSpPr>
          <p:cNvPr id="13" name="Group 12"/>
          <p:cNvGrpSpPr/>
          <p:nvPr/>
        </p:nvGrpSpPr>
        <p:grpSpPr>
          <a:xfrm>
            <a:off x="5704367" y="804533"/>
            <a:ext cx="1143000" cy="1544637"/>
            <a:chOff x="5704367" y="804533"/>
            <a:chExt cx="1143000" cy="1544637"/>
          </a:xfrm>
        </p:grpSpPr>
        <p:sp>
          <p:nvSpPr>
            <p:cNvPr id="122" name="Rectangle 20"/>
            <p:cNvSpPr>
              <a:spLocks noChangeArrowheads="1"/>
            </p:cNvSpPr>
            <p:nvPr/>
          </p:nvSpPr>
          <p:spPr bwMode="auto">
            <a:xfrm>
              <a:off x="5704367" y="804533"/>
              <a:ext cx="1143000" cy="838200"/>
            </a:xfrm>
            <a:prstGeom prst="rect">
              <a:avLst/>
            </a:prstGeom>
            <a:solidFill>
              <a:schemeClr val="bg1">
                <a:lumMod val="85000"/>
                <a:alpha val="49804"/>
              </a:schemeClr>
            </a:solidFill>
            <a:ln w="19050">
              <a:solidFill>
                <a:schemeClr val="tx1"/>
              </a:solidFill>
              <a:prstDash val="lgDash"/>
              <a:miter lim="800000"/>
              <a:headEnd/>
              <a:tailEnd/>
            </a:ln>
          </p:spPr>
          <p:txBody>
            <a:bodyPr wrap="none" lIns="92075" tIns="46038" rIns="92075" bIns="46038" anchor="ctr"/>
            <a:lstStyle/>
            <a:p>
              <a:pPr algn="ctr">
                <a:lnSpc>
                  <a:spcPct val="100000"/>
                </a:lnSpc>
                <a:spcBef>
                  <a:spcPct val="0"/>
                </a:spcBef>
              </a:pPr>
              <a:r>
                <a:rPr lang="en-US" sz="1600" b="0" dirty="0" smtClean="0">
                  <a:effectLst/>
                  <a:latin typeface="+mn-lt"/>
                </a:rPr>
                <a:t>Target</a:t>
              </a:r>
              <a:br>
                <a:rPr lang="en-US" sz="1600" b="0" dirty="0" smtClean="0">
                  <a:effectLst/>
                  <a:latin typeface="+mn-lt"/>
                </a:rPr>
              </a:br>
              <a:r>
                <a:rPr lang="en-US" sz="1600" b="0" dirty="0" err="1" smtClean="0">
                  <a:effectLst/>
                  <a:latin typeface="+mn-lt"/>
                </a:rPr>
                <a:t>Config</a:t>
              </a:r>
              <a:r>
                <a:rPr lang="en-US" sz="1600" b="0" dirty="0" smtClean="0">
                  <a:effectLst/>
                  <a:latin typeface="+mn-lt"/>
                </a:rPr>
                <a:t/>
              </a:r>
              <a:br>
                <a:rPr lang="en-US" sz="1600" b="0" dirty="0" smtClean="0">
                  <a:effectLst/>
                  <a:latin typeface="+mn-lt"/>
                </a:rPr>
              </a:br>
              <a:r>
                <a:rPr lang="en-US" sz="1600" b="0" dirty="0" smtClean="0">
                  <a:effectLst/>
                  <a:latin typeface="+mn-lt"/>
                </a:rPr>
                <a:t>File</a:t>
              </a:r>
              <a:endParaRPr lang="en-US" sz="1600" b="0" dirty="0">
                <a:effectLst/>
                <a:latin typeface="+mn-lt"/>
              </a:endParaRPr>
            </a:p>
          </p:txBody>
        </p:sp>
        <p:cxnSp>
          <p:nvCxnSpPr>
            <p:cNvPr id="123" name="Straight Arrow Connector 122"/>
            <p:cNvCxnSpPr/>
            <p:nvPr/>
          </p:nvCxnSpPr>
          <p:spPr bwMode="auto">
            <a:xfrm>
              <a:off x="6306098" y="1642733"/>
              <a:ext cx="0" cy="706437"/>
            </a:xfrm>
            <a:prstGeom prst="straightConnector1">
              <a:avLst/>
            </a:prstGeom>
            <a:solidFill>
              <a:schemeClr val="accent1"/>
            </a:solidFill>
            <a:ln w="19050" cap="flat" cmpd="sng" algn="ctr">
              <a:solidFill>
                <a:schemeClr val="tx1"/>
              </a:solidFill>
              <a:prstDash val="solid"/>
              <a:round/>
              <a:headEnd type="none" w="med" len="med"/>
              <a:tailEnd type="triangle" w="med" len="med"/>
            </a:ln>
            <a:effectLst/>
          </p:spPr>
        </p:cxnSp>
      </p:grpSp>
      <p:cxnSp>
        <p:nvCxnSpPr>
          <p:cNvPr id="124" name="Elbow Connector 123"/>
          <p:cNvCxnSpPr>
            <a:stCxn id="116" idx="3"/>
            <a:endCxn id="117" idx="1"/>
          </p:cNvCxnSpPr>
          <p:nvPr/>
        </p:nvCxnSpPr>
        <p:spPr bwMode="auto">
          <a:xfrm flipV="1">
            <a:off x="6847367" y="1208543"/>
            <a:ext cx="632735" cy="1585305"/>
          </a:xfrm>
          <a:prstGeom prst="bentConnector3">
            <a:avLst/>
          </a:prstGeom>
          <a:solidFill>
            <a:schemeClr val="accent1"/>
          </a:solidFill>
          <a:ln w="19050" cap="flat" cmpd="sng" algn="ctr">
            <a:solidFill>
              <a:schemeClr val="tx1"/>
            </a:solidFill>
            <a:prstDash val="solid"/>
            <a:round/>
            <a:headEnd type="none" w="med" len="med"/>
            <a:tailEnd type="triangle" w="med" len="med"/>
          </a:ln>
          <a:effectLst/>
        </p:spPr>
      </p:cxnSp>
      <p:cxnSp>
        <p:nvCxnSpPr>
          <p:cNvPr id="125" name="Elbow Connector 124"/>
          <p:cNvCxnSpPr>
            <a:stCxn id="116" idx="3"/>
            <a:endCxn id="119" idx="1"/>
          </p:cNvCxnSpPr>
          <p:nvPr/>
        </p:nvCxnSpPr>
        <p:spPr bwMode="auto">
          <a:xfrm flipV="1">
            <a:off x="6847367" y="2788311"/>
            <a:ext cx="632735" cy="5537"/>
          </a:xfrm>
          <a:prstGeom prst="bentConnector3">
            <a:avLst/>
          </a:prstGeom>
          <a:solidFill>
            <a:schemeClr val="accent1"/>
          </a:solidFill>
          <a:ln w="19050" cap="flat" cmpd="sng" algn="ctr">
            <a:solidFill>
              <a:schemeClr val="tx1"/>
            </a:solidFill>
            <a:prstDash val="solid"/>
            <a:round/>
            <a:headEnd type="none" w="med" len="med"/>
            <a:tailEnd type="triangle" w="med" len="med"/>
          </a:ln>
          <a:effectLst/>
        </p:spPr>
      </p:cxnSp>
      <p:cxnSp>
        <p:nvCxnSpPr>
          <p:cNvPr id="128" name="AutoShape 36"/>
          <p:cNvCxnSpPr>
            <a:cxnSpLocks noChangeShapeType="1"/>
          </p:cNvCxnSpPr>
          <p:nvPr/>
        </p:nvCxnSpPr>
        <p:spPr bwMode="auto">
          <a:xfrm>
            <a:off x="4637567" y="2785732"/>
            <a:ext cx="1066800" cy="0"/>
          </a:xfrm>
          <a:prstGeom prst="straightConnector1">
            <a:avLst/>
          </a:prstGeom>
          <a:noFill/>
          <a:ln w="38100">
            <a:solidFill>
              <a:schemeClr val="tx2"/>
            </a:solidFill>
            <a:round/>
            <a:headEnd type="none" w="med" len="med"/>
            <a:tailEnd type="triangle" w="med" len="med"/>
          </a:ln>
        </p:spPr>
      </p:cxnSp>
      <p:sp>
        <p:nvSpPr>
          <p:cNvPr id="129" name="TextBox 128"/>
          <p:cNvSpPr txBox="1"/>
          <p:nvPr/>
        </p:nvSpPr>
        <p:spPr>
          <a:xfrm>
            <a:off x="199940" y="4820663"/>
            <a:ext cx="6921190" cy="1631216"/>
          </a:xfrm>
          <a:prstGeom prst="rect">
            <a:avLst/>
          </a:prstGeom>
          <a:noFill/>
        </p:spPr>
        <p:txBody>
          <a:bodyPr wrap="none" rtlCol="0" anchor="ctr" anchorCtr="0">
            <a:spAutoFit/>
          </a:bodyPr>
          <a:lstStyle/>
          <a:p>
            <a:pPr marL="342900" indent="-342900" algn="l">
              <a:buClr>
                <a:schemeClr val="tx2"/>
              </a:buClr>
              <a:buSzPct val="75000"/>
              <a:buFont typeface="Wingdings"/>
              <a:buChar char=""/>
            </a:pPr>
            <a:r>
              <a:rPr lang="en-US" sz="2000" b="0" dirty="0" smtClean="0">
                <a:solidFill>
                  <a:schemeClr val="dk1"/>
                </a:solidFill>
                <a:effectLst/>
                <a:latin typeface="Calibri" pitchFamily="34" charset="0"/>
                <a:cs typeface="Calibri" pitchFamily="34" charset="0"/>
              </a:rPr>
              <a:t>Integrated Development Environment (IDE) based on </a:t>
            </a:r>
            <a:r>
              <a:rPr lang="en-US" sz="2000" dirty="0" smtClean="0">
                <a:solidFill>
                  <a:schemeClr val="dk1"/>
                </a:solidFill>
                <a:effectLst/>
                <a:latin typeface="Calibri" pitchFamily="34" charset="0"/>
                <a:cs typeface="Calibri" pitchFamily="34" charset="0"/>
              </a:rPr>
              <a:t>Eclipse</a:t>
            </a:r>
          </a:p>
          <a:p>
            <a:pPr marL="342900" indent="-342900" algn="l">
              <a:buClr>
                <a:schemeClr val="tx2"/>
              </a:buClr>
              <a:buSzPct val="75000"/>
              <a:buFont typeface="Wingdings"/>
              <a:buChar char=""/>
            </a:pPr>
            <a:r>
              <a:rPr lang="en-US" sz="2000" b="0" dirty="0">
                <a:solidFill>
                  <a:schemeClr val="dk1"/>
                </a:solidFill>
                <a:effectLst/>
                <a:latin typeface="Calibri" pitchFamily="34" charset="0"/>
                <a:cs typeface="Calibri" pitchFamily="34" charset="0"/>
              </a:rPr>
              <a:t>Contains all development tools – compilers, </a:t>
            </a:r>
            <a:r>
              <a:rPr lang="en-US" sz="2000" b="0" dirty="0" smtClean="0">
                <a:solidFill>
                  <a:schemeClr val="dk1"/>
                </a:solidFill>
                <a:effectLst/>
                <a:latin typeface="Calibri" pitchFamily="34" charset="0"/>
                <a:cs typeface="Calibri" pitchFamily="34" charset="0"/>
              </a:rPr>
              <a:t>assembler, linker,</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debugger, BIOS </a:t>
            </a:r>
            <a:r>
              <a:rPr lang="en-US" sz="2000" b="0" dirty="0">
                <a:solidFill>
                  <a:schemeClr val="dk1"/>
                </a:solidFill>
                <a:effectLst/>
                <a:latin typeface="Calibri" pitchFamily="34" charset="0"/>
                <a:cs typeface="Calibri" pitchFamily="34" charset="0"/>
              </a:rPr>
              <a:t>and </a:t>
            </a:r>
            <a:r>
              <a:rPr lang="en-US" sz="2000" b="0" dirty="0" smtClean="0">
                <a:solidFill>
                  <a:schemeClr val="dk1"/>
                </a:solidFill>
                <a:effectLst/>
                <a:latin typeface="Calibri" pitchFamily="34" charset="0"/>
                <a:cs typeface="Calibri" pitchFamily="34" charset="0"/>
              </a:rPr>
              <a:t>includes one </a:t>
            </a:r>
            <a:r>
              <a:rPr lang="en-US" sz="2000" b="0" dirty="0">
                <a:solidFill>
                  <a:schemeClr val="dk1"/>
                </a:solidFill>
                <a:effectLst/>
                <a:latin typeface="Calibri" pitchFamily="34" charset="0"/>
                <a:cs typeface="Calibri" pitchFamily="34" charset="0"/>
              </a:rPr>
              <a:t>target – the </a:t>
            </a:r>
            <a:r>
              <a:rPr lang="en-US" sz="2000" b="0" dirty="0" smtClean="0">
                <a:solidFill>
                  <a:schemeClr val="dk1"/>
                </a:solidFill>
                <a:effectLst/>
                <a:latin typeface="Calibri" pitchFamily="34" charset="0"/>
                <a:cs typeface="Calibri" pitchFamily="34" charset="0"/>
              </a:rPr>
              <a:t>Simulator</a:t>
            </a:r>
          </a:p>
          <a:p>
            <a:pPr marL="342900" indent="-342900" algn="l">
              <a:buClr>
                <a:schemeClr val="tx2"/>
              </a:buClr>
              <a:buSzPct val="75000"/>
              <a:buFont typeface="Wingdings"/>
              <a:buChar char=""/>
            </a:pPr>
            <a:r>
              <a:rPr lang="en-US" sz="2000" b="0" dirty="0" smtClean="0">
                <a:solidFill>
                  <a:schemeClr val="dk1"/>
                </a:solidFill>
                <a:effectLst/>
                <a:latin typeface="Calibri" pitchFamily="34" charset="0"/>
                <a:cs typeface="Calibri" pitchFamily="34" charset="0"/>
              </a:rPr>
              <a:t>GEL files initialize the debugger so that it understands where </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memory, peripherals, etc. are</a:t>
            </a:r>
            <a:endParaRPr lang="en-US" sz="2000" b="0" dirty="0">
              <a:solidFill>
                <a:schemeClr val="dk1"/>
              </a:solidFill>
              <a:effectLst/>
              <a:latin typeface="Calibri" pitchFamily="34" charset="0"/>
              <a:cs typeface="Calibri" pitchFamily="34" charset="0"/>
            </a:endParaRPr>
          </a:p>
        </p:txBody>
      </p:sp>
      <p:sp>
        <p:nvSpPr>
          <p:cNvPr id="70" name="Rectangle 31"/>
          <p:cNvSpPr>
            <a:spLocks noChangeArrowheads="1"/>
          </p:cNvSpPr>
          <p:nvPr/>
        </p:nvSpPr>
        <p:spPr bwMode="auto">
          <a:xfrm>
            <a:off x="2908780" y="804533"/>
            <a:ext cx="1011237" cy="838200"/>
          </a:xfrm>
          <a:prstGeom prst="rect">
            <a:avLst/>
          </a:prstGeom>
          <a:solidFill>
            <a:schemeClr val="accent2">
              <a:alpha val="50195"/>
            </a:schemeClr>
          </a:solidFill>
          <a:ln w="19050">
            <a:solidFill>
              <a:schemeClr val="tx1"/>
            </a:solidFill>
            <a:prstDash val="lgDash"/>
            <a:miter lim="800000"/>
            <a:headEnd/>
            <a:tailEnd/>
          </a:ln>
        </p:spPr>
        <p:txBody>
          <a:bodyPr lIns="92075" tIns="36576" rIns="92075" bIns="0" anchor="ctr" anchorCtr="1"/>
          <a:lstStyle/>
          <a:p>
            <a:pPr algn="ctr">
              <a:spcBef>
                <a:spcPct val="0"/>
              </a:spcBef>
            </a:pPr>
            <a:r>
              <a:rPr lang="en-US" sz="1600" b="0" dirty="0">
                <a:effectLst/>
                <a:latin typeface="+mn-lt"/>
              </a:rPr>
              <a:t>Standard Runtime Libraries</a:t>
            </a:r>
          </a:p>
        </p:txBody>
      </p:sp>
      <p:cxnSp>
        <p:nvCxnSpPr>
          <p:cNvPr id="71" name="AutoShape 32"/>
          <p:cNvCxnSpPr>
            <a:cxnSpLocks noChangeShapeType="1"/>
          </p:cNvCxnSpPr>
          <p:nvPr/>
        </p:nvCxnSpPr>
        <p:spPr bwMode="auto">
          <a:xfrm>
            <a:off x="3570767" y="1642732"/>
            <a:ext cx="457200" cy="720725"/>
          </a:xfrm>
          <a:prstGeom prst="straightConnector1">
            <a:avLst/>
          </a:prstGeom>
          <a:noFill/>
          <a:ln w="19050">
            <a:solidFill>
              <a:schemeClr val="tx1"/>
            </a:solidFill>
            <a:round/>
            <a:headEnd type="none" w="med" len="med"/>
            <a:tailEnd type="triangle" w="med" len="med"/>
          </a:ln>
        </p:spPr>
      </p:cxnSp>
      <p:sp>
        <p:nvSpPr>
          <p:cNvPr id="76" name="Rectangle 49"/>
          <p:cNvSpPr>
            <a:spLocks noChangeArrowheads="1"/>
          </p:cNvSpPr>
          <p:nvPr/>
        </p:nvSpPr>
        <p:spPr bwMode="auto">
          <a:xfrm>
            <a:off x="3884431" y="1718932"/>
            <a:ext cx="487313" cy="4007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dirty="0">
                <a:effectLst/>
              </a:rPr>
              <a:t>.lib</a:t>
            </a:r>
          </a:p>
        </p:txBody>
      </p:sp>
      <p:sp>
        <p:nvSpPr>
          <p:cNvPr id="96" name="Rectangle 55"/>
          <p:cNvSpPr>
            <a:spLocks noChangeArrowheads="1"/>
          </p:cNvSpPr>
          <p:nvPr/>
        </p:nvSpPr>
        <p:spPr bwMode="auto">
          <a:xfrm>
            <a:off x="4712965" y="3779802"/>
            <a:ext cx="676467" cy="339196"/>
          </a:xfrm>
          <a:prstGeom prst="rect">
            <a:avLst/>
          </a:prstGeom>
          <a:noFill/>
          <a:ln w="9525">
            <a:noFill/>
            <a:miter lim="800000"/>
            <a:headEnd/>
            <a:tailEnd/>
          </a:ln>
        </p:spPr>
        <p:txBody>
          <a:bodyPr wrap="none" lIns="92075" tIns="46038" rIns="92075" bIns="46038">
            <a:spAutoFit/>
          </a:bodyPr>
          <a:lstStyle/>
          <a:p>
            <a:pPr algn="ctr">
              <a:spcBef>
                <a:spcPct val="0"/>
              </a:spcBef>
            </a:pPr>
            <a:r>
              <a:rPr lang="en-US" sz="2000" dirty="0">
                <a:effectLst/>
              </a:rPr>
              <a:t>.map</a:t>
            </a:r>
          </a:p>
        </p:txBody>
      </p:sp>
      <p:sp>
        <p:nvSpPr>
          <p:cNvPr id="97" name="Line 56"/>
          <p:cNvSpPr>
            <a:spLocks noChangeShapeType="1"/>
          </p:cNvSpPr>
          <p:nvPr/>
        </p:nvSpPr>
        <p:spPr bwMode="auto">
          <a:xfrm>
            <a:off x="5047267" y="2785732"/>
            <a:ext cx="0" cy="914400"/>
          </a:xfrm>
          <a:prstGeom prst="line">
            <a:avLst/>
          </a:prstGeom>
          <a:noFill/>
          <a:ln w="19050">
            <a:solidFill>
              <a:schemeClr val="tx1"/>
            </a:solidFill>
            <a:round/>
            <a:headEnd type="none" w="med" len="med"/>
            <a:tailEnd type="triangle" w="med" len="med"/>
          </a:ln>
          <a:effectLst/>
        </p:spPr>
        <p:txBody>
          <a:bodyPr wrap="none" anchor="ctr"/>
          <a:lstStyle/>
          <a:p>
            <a:pPr>
              <a:defRPr/>
            </a:pPr>
            <a:endParaRPr lang="en-US">
              <a:effectLst/>
            </a:endParaRPr>
          </a:p>
        </p:txBody>
      </p:sp>
      <p:sp>
        <p:nvSpPr>
          <p:cNvPr id="46" name="Rectangle 31"/>
          <p:cNvSpPr>
            <a:spLocks noChangeArrowheads="1"/>
          </p:cNvSpPr>
          <p:nvPr/>
        </p:nvSpPr>
        <p:spPr bwMode="auto">
          <a:xfrm>
            <a:off x="2908780" y="3733800"/>
            <a:ext cx="1119187" cy="838200"/>
          </a:xfrm>
          <a:prstGeom prst="rect">
            <a:avLst/>
          </a:prstGeom>
          <a:solidFill>
            <a:schemeClr val="accent2">
              <a:alpha val="50195"/>
            </a:schemeClr>
          </a:solidFill>
          <a:ln w="19050">
            <a:solidFill>
              <a:schemeClr val="tx1"/>
            </a:solidFill>
            <a:prstDash val="lgDash"/>
            <a:miter lim="800000"/>
            <a:headEnd/>
            <a:tailEnd/>
          </a:ln>
        </p:spPr>
        <p:txBody>
          <a:bodyPr lIns="92075" tIns="36576" rIns="92075" bIns="0" anchor="ctr" anchorCtr="1"/>
          <a:lstStyle/>
          <a:p>
            <a:pPr algn="ctr">
              <a:lnSpc>
                <a:spcPct val="100000"/>
              </a:lnSpc>
              <a:spcBef>
                <a:spcPts val="300"/>
              </a:spcBef>
            </a:pPr>
            <a:r>
              <a:rPr lang="en-US" sz="1600" b="0" dirty="0" smtClean="0">
                <a:effectLst/>
                <a:latin typeface="+mn-lt"/>
              </a:rPr>
              <a:t>User.cmd</a:t>
            </a:r>
          </a:p>
          <a:p>
            <a:pPr algn="ctr">
              <a:lnSpc>
                <a:spcPct val="100000"/>
              </a:lnSpc>
              <a:spcBef>
                <a:spcPts val="300"/>
              </a:spcBef>
            </a:pPr>
            <a:endParaRPr lang="en-US" sz="1800" b="0" dirty="0">
              <a:effectLst/>
              <a:latin typeface="Arial Narrow" pitchFamily="34" charset="0"/>
            </a:endParaRPr>
          </a:p>
        </p:txBody>
      </p:sp>
      <p:cxnSp>
        <p:nvCxnSpPr>
          <p:cNvPr id="10" name="Straight Arrow Connector 9"/>
          <p:cNvCxnSpPr/>
          <p:nvPr/>
        </p:nvCxnSpPr>
        <p:spPr bwMode="auto">
          <a:xfrm flipV="1">
            <a:off x="3723167" y="3217532"/>
            <a:ext cx="304800" cy="482600"/>
          </a:xfrm>
          <a:prstGeom prst="straightConnector1">
            <a:avLst/>
          </a:prstGeom>
          <a:noFill/>
          <a:ln w="28575">
            <a:solidFill>
              <a:schemeClr val="tx1"/>
            </a:solidFill>
            <a:round/>
            <a:headEnd type="none" w="med" len="med"/>
            <a:tailEnd type="triangle" w="med" len="med"/>
          </a:ln>
          <a:effectLst/>
        </p:spPr>
      </p:cxnSp>
      <p:cxnSp>
        <p:nvCxnSpPr>
          <p:cNvPr id="63" name="AutoShape 23"/>
          <p:cNvCxnSpPr>
            <a:cxnSpLocks noChangeShapeType="1"/>
            <a:stCxn id="62" idx="0"/>
            <a:endCxn id="115" idx="2"/>
          </p:cNvCxnSpPr>
          <p:nvPr/>
        </p:nvCxnSpPr>
        <p:spPr bwMode="auto">
          <a:xfrm flipV="1">
            <a:off x="903767" y="3232760"/>
            <a:ext cx="0" cy="485165"/>
          </a:xfrm>
          <a:prstGeom prst="straightConnector1">
            <a:avLst/>
          </a:prstGeom>
          <a:noFill/>
          <a:ln w="28575">
            <a:solidFill>
              <a:schemeClr val="tx1"/>
            </a:solidFill>
            <a:round/>
            <a:headEnd type="none" w="med" len="med"/>
            <a:tailEnd type="triangle" w="med" len="med"/>
          </a:ln>
        </p:spPr>
      </p:cxnSp>
      <p:sp>
        <p:nvSpPr>
          <p:cNvPr id="59" name="Rectangle 20"/>
          <p:cNvSpPr>
            <a:spLocks noChangeArrowheads="1"/>
          </p:cNvSpPr>
          <p:nvPr/>
        </p:nvSpPr>
        <p:spPr bwMode="auto">
          <a:xfrm>
            <a:off x="4256567" y="804533"/>
            <a:ext cx="950511" cy="838200"/>
          </a:xfrm>
          <a:prstGeom prst="rect">
            <a:avLst/>
          </a:prstGeom>
          <a:solidFill>
            <a:schemeClr val="accent2">
              <a:alpha val="50000"/>
            </a:schemeClr>
          </a:solidFill>
          <a:ln w="19050">
            <a:solidFill>
              <a:schemeClr val="tx1"/>
            </a:solidFill>
            <a:prstDash val="lgDash"/>
            <a:miter lim="800000"/>
            <a:headEnd/>
            <a:tailEnd/>
          </a:ln>
        </p:spPr>
        <p:txBody>
          <a:bodyPr wrap="none" lIns="92075" tIns="46038" rIns="92075" bIns="46038" anchor="ctr"/>
          <a:lstStyle/>
          <a:p>
            <a:pPr algn="ctr">
              <a:lnSpc>
                <a:spcPct val="100000"/>
              </a:lnSpc>
              <a:spcBef>
                <a:spcPct val="0"/>
              </a:spcBef>
            </a:pPr>
            <a:r>
              <a:rPr lang="en-US" sz="1600" b="0" dirty="0" smtClean="0">
                <a:effectLst/>
                <a:latin typeface="+mn-lt"/>
              </a:rPr>
              <a:t>SYS/BIOS</a:t>
            </a:r>
            <a:endParaRPr lang="en-US" sz="1600" b="0" dirty="0">
              <a:effectLst/>
              <a:latin typeface="+mn-lt"/>
            </a:endParaRPr>
          </a:p>
          <a:p>
            <a:pPr algn="ctr">
              <a:lnSpc>
                <a:spcPct val="100000"/>
              </a:lnSpc>
              <a:spcBef>
                <a:spcPct val="0"/>
              </a:spcBef>
            </a:pPr>
            <a:r>
              <a:rPr lang="en-US" sz="1600" b="0" dirty="0">
                <a:effectLst/>
                <a:latin typeface="+mn-lt"/>
              </a:rPr>
              <a:t>Libraries</a:t>
            </a:r>
          </a:p>
        </p:txBody>
      </p:sp>
      <p:cxnSp>
        <p:nvCxnSpPr>
          <p:cNvPr id="61" name="AutoShape 21"/>
          <p:cNvCxnSpPr>
            <a:cxnSpLocks noChangeShapeType="1"/>
            <a:stCxn id="59" idx="2"/>
          </p:cNvCxnSpPr>
          <p:nvPr/>
        </p:nvCxnSpPr>
        <p:spPr bwMode="auto">
          <a:xfrm flipH="1">
            <a:off x="4381186" y="1642733"/>
            <a:ext cx="350637" cy="720724"/>
          </a:xfrm>
          <a:prstGeom prst="straightConnector1">
            <a:avLst/>
          </a:prstGeom>
          <a:noFill/>
          <a:ln w="19050">
            <a:solidFill>
              <a:schemeClr val="tx1"/>
            </a:solidFill>
            <a:round/>
            <a:headEnd type="none" w="med" len="med"/>
            <a:tailEnd type="triangle" w="med" len="med"/>
          </a:ln>
        </p:spPr>
      </p:cxnSp>
      <p:sp>
        <p:nvSpPr>
          <p:cNvPr id="62" name="Rectangle 22"/>
          <p:cNvSpPr>
            <a:spLocks noChangeArrowheads="1"/>
          </p:cNvSpPr>
          <p:nvPr/>
        </p:nvSpPr>
        <p:spPr bwMode="auto">
          <a:xfrm>
            <a:off x="370367" y="3717925"/>
            <a:ext cx="1066800" cy="854075"/>
          </a:xfrm>
          <a:prstGeom prst="rect">
            <a:avLst/>
          </a:prstGeom>
          <a:solidFill>
            <a:schemeClr val="accent5">
              <a:alpha val="50195"/>
            </a:schemeClr>
          </a:solidFill>
          <a:ln w="28575">
            <a:solidFill>
              <a:schemeClr val="tx1"/>
            </a:solidFill>
            <a:miter lim="800000"/>
            <a:headEnd/>
            <a:tailEnd/>
          </a:ln>
        </p:spPr>
        <p:txBody>
          <a:bodyPr wrap="none" lIns="92075" tIns="46038" rIns="92075" bIns="46038" anchor="ctr"/>
          <a:lstStyle/>
          <a:p>
            <a:pPr algn="ctr">
              <a:lnSpc>
                <a:spcPct val="100000"/>
              </a:lnSpc>
              <a:spcBef>
                <a:spcPct val="0"/>
              </a:spcBef>
            </a:pPr>
            <a:r>
              <a:rPr lang="en-US" sz="1600" b="0" dirty="0" smtClean="0">
                <a:effectLst/>
                <a:latin typeface="+mn-lt"/>
              </a:rPr>
              <a:t>SYS/BIOS</a:t>
            </a:r>
            <a:endParaRPr lang="en-US" sz="1600" b="0" dirty="0">
              <a:effectLst/>
              <a:latin typeface="+mn-lt"/>
            </a:endParaRPr>
          </a:p>
          <a:p>
            <a:pPr algn="ctr">
              <a:spcBef>
                <a:spcPct val="0"/>
              </a:spcBef>
            </a:pPr>
            <a:r>
              <a:rPr lang="en-US" sz="1600" b="0" dirty="0" err="1">
                <a:effectLst/>
                <a:latin typeface="+mn-lt"/>
              </a:rPr>
              <a:t>Config</a:t>
            </a:r>
            <a:endParaRPr lang="en-US" sz="1600" b="0" dirty="0">
              <a:effectLst/>
              <a:latin typeface="+mn-lt"/>
            </a:endParaRPr>
          </a:p>
          <a:p>
            <a:pPr algn="ctr">
              <a:spcBef>
                <a:spcPct val="0"/>
              </a:spcBef>
            </a:pPr>
            <a:r>
              <a:rPr lang="en-US" sz="1600" b="0" dirty="0" smtClean="0">
                <a:effectLst/>
                <a:latin typeface="+mn-lt"/>
              </a:rPr>
              <a:t>(.</a:t>
            </a:r>
            <a:r>
              <a:rPr lang="en-US" sz="1600" b="0" dirty="0" err="1" smtClean="0">
                <a:effectLst/>
                <a:latin typeface="+mn-lt"/>
              </a:rPr>
              <a:t>cfg</a:t>
            </a:r>
            <a:r>
              <a:rPr lang="en-US" sz="1600" b="0" dirty="0" smtClean="0">
                <a:effectLst/>
                <a:latin typeface="+mn-lt"/>
              </a:rPr>
              <a:t>)</a:t>
            </a:r>
            <a:endParaRPr lang="en-US" sz="1600" b="0" dirty="0">
              <a:effectLst/>
              <a:latin typeface="+mn-lt"/>
            </a:endParaRPr>
          </a:p>
        </p:txBody>
      </p:sp>
      <p:sp>
        <p:nvSpPr>
          <p:cNvPr id="110" name="Line 58"/>
          <p:cNvSpPr>
            <a:spLocks noChangeShapeType="1"/>
          </p:cNvSpPr>
          <p:nvPr/>
        </p:nvSpPr>
        <p:spPr bwMode="auto">
          <a:xfrm flipV="1">
            <a:off x="1437166" y="4355056"/>
            <a:ext cx="1491217" cy="0"/>
          </a:xfrm>
          <a:prstGeom prst="line">
            <a:avLst/>
          </a:prstGeom>
          <a:noFill/>
          <a:ln w="28575">
            <a:solidFill>
              <a:schemeClr val="tx1"/>
            </a:solidFill>
            <a:round/>
            <a:headEnd type="none" w="med" len="me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8" name="Rectangle 7"/>
          <p:cNvSpPr/>
          <p:nvPr/>
        </p:nvSpPr>
        <p:spPr bwMode="auto">
          <a:xfrm>
            <a:off x="2988783" y="4173206"/>
            <a:ext cx="973617" cy="363701"/>
          </a:xfrm>
          <a:prstGeom prst="rect">
            <a:avLst/>
          </a:prstGeom>
          <a:solidFill>
            <a:schemeClr val="bg1">
              <a:alpha val="50000"/>
            </a:schemeClr>
          </a:solidFill>
          <a:ln w="28575">
            <a:noFill/>
            <a:miter lim="800000"/>
            <a:headEnd/>
            <a:tailEnd/>
          </a:ln>
        </p:spPr>
        <p:txBody>
          <a:bodyPr wrap="none" lIns="92075" tIns="46038" rIns="92075" bIns="46038" anchor="ctr"/>
          <a:lstStyle/>
          <a:p>
            <a:pPr lvl="0" algn="ctr">
              <a:lnSpc>
                <a:spcPct val="100000"/>
              </a:lnSpc>
              <a:spcBef>
                <a:spcPts val="0"/>
              </a:spcBef>
            </a:pPr>
            <a:r>
              <a:rPr lang="en-US" sz="1600" b="0" dirty="0">
                <a:solidFill>
                  <a:srgbClr val="000000"/>
                </a:solidFill>
                <a:effectLst/>
                <a:latin typeface="+mn-lt"/>
              </a:rPr>
              <a:t>Bios.cmd</a:t>
            </a:r>
          </a:p>
        </p:txBody>
      </p:sp>
      <p:sp>
        <p:nvSpPr>
          <p:cNvPr id="54" name="Rectangle 52"/>
          <p:cNvSpPr>
            <a:spLocks noChangeArrowheads="1"/>
          </p:cNvSpPr>
          <p:nvPr/>
        </p:nvSpPr>
        <p:spPr bwMode="auto">
          <a:xfrm>
            <a:off x="4685281" y="2367455"/>
            <a:ext cx="570669" cy="400752"/>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dirty="0" smtClean="0"/>
              <a:t>.</a:t>
            </a:r>
            <a:r>
              <a:rPr lang="en-US" sz="2000" dirty="0" smtClean="0">
                <a:effectLst/>
              </a:rPr>
              <a:t>out</a:t>
            </a:r>
            <a:endParaRPr lang="en-US" sz="2000" dirty="0">
              <a:effectLst/>
            </a:endParaRPr>
          </a:p>
        </p:txBody>
      </p:sp>
      <p:sp>
        <p:nvSpPr>
          <p:cNvPr id="55" name="Rectangle 49"/>
          <p:cNvSpPr>
            <a:spLocks noChangeArrowheads="1"/>
          </p:cNvSpPr>
          <p:nvPr/>
        </p:nvSpPr>
        <p:spPr bwMode="auto">
          <a:xfrm>
            <a:off x="5410200" y="1717431"/>
            <a:ext cx="839974" cy="4007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dirty="0" smtClean="0">
                <a:effectLst/>
              </a:rPr>
              <a:t>.</a:t>
            </a:r>
            <a:r>
              <a:rPr lang="en-US" sz="2000" dirty="0" err="1" smtClean="0">
                <a:effectLst/>
              </a:rPr>
              <a:t>ccxml</a:t>
            </a:r>
            <a:endParaRPr lang="en-US" sz="2000" dirty="0">
              <a:effectLst/>
            </a:endParaRPr>
          </a:p>
        </p:txBody>
      </p:sp>
      <p:cxnSp>
        <p:nvCxnSpPr>
          <p:cNvPr id="60" name="Elbow Connector 59"/>
          <p:cNvCxnSpPr>
            <a:endCxn id="67" idx="1"/>
          </p:cNvCxnSpPr>
          <p:nvPr/>
        </p:nvCxnSpPr>
        <p:spPr bwMode="auto">
          <a:xfrm rot="16200000" flipH="1">
            <a:off x="6668344" y="3289238"/>
            <a:ext cx="1314700" cy="323920"/>
          </a:xfrm>
          <a:prstGeom prst="bentConnector2">
            <a:avLst/>
          </a:prstGeom>
          <a:solidFill>
            <a:schemeClr val="accent1"/>
          </a:solidFill>
          <a:ln w="19050" cap="flat" cmpd="sng" algn="ctr">
            <a:solidFill>
              <a:schemeClr val="tx1"/>
            </a:solidFill>
            <a:prstDash val="solid"/>
            <a:round/>
            <a:headEnd type="none" w="med" len="med"/>
            <a:tailEnd type="triangle" w="med" len="med"/>
          </a:ln>
          <a:effectLst/>
        </p:spPr>
      </p:cxnSp>
      <p:sp>
        <p:nvSpPr>
          <p:cNvPr id="67" name="Rounded Rectangle 66"/>
          <p:cNvSpPr/>
          <p:nvPr/>
        </p:nvSpPr>
        <p:spPr bwMode="auto">
          <a:xfrm>
            <a:off x="7487654" y="3754398"/>
            <a:ext cx="1345770" cy="708300"/>
          </a:xfrm>
          <a:prstGeom prst="roundRect">
            <a:avLst>
              <a:gd name="adj" fmla="val 11567"/>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lang="en-US" sz="1700" dirty="0" smtClean="0">
                <a:solidFill>
                  <a:schemeClr val="dk1"/>
                </a:solidFill>
                <a:effectLst/>
                <a:latin typeface="Calibri" pitchFamily="34" charset="0"/>
                <a:cs typeface="Calibri" pitchFamily="34" charset="0"/>
              </a:rPr>
              <a:t>Stand-Alone</a:t>
            </a:r>
            <a:br>
              <a:rPr lang="en-US" sz="1700" dirty="0" smtClean="0">
                <a:solidFill>
                  <a:schemeClr val="dk1"/>
                </a:solidFill>
                <a:effectLst/>
                <a:latin typeface="Calibri" pitchFamily="34" charset="0"/>
                <a:cs typeface="Calibri" pitchFamily="34" charset="0"/>
              </a:rPr>
            </a:br>
            <a:r>
              <a:rPr lang="en-US" sz="1700" dirty="0" smtClean="0">
                <a:solidFill>
                  <a:schemeClr val="dk1"/>
                </a:solidFill>
                <a:effectLst/>
                <a:latin typeface="Calibri" pitchFamily="34" charset="0"/>
                <a:cs typeface="Calibri" pitchFamily="34" charset="0"/>
              </a:rPr>
              <a:t>Emulator</a:t>
            </a:r>
            <a:endParaRPr kumimoji="0" lang="en-US" sz="1700" b="1" i="0" u="none" strike="noStrike" cap="none" normalizeH="0" baseline="0" dirty="0" smtClean="0">
              <a:ln>
                <a:noFill/>
              </a:ln>
              <a:solidFill>
                <a:schemeClr val="dk1"/>
              </a:solidFill>
              <a:effectLst/>
              <a:latin typeface="Calibri" pitchFamily="34" charset="0"/>
              <a:cs typeface="Calibri" pitchFamily="34" charset="0"/>
            </a:endParaRPr>
          </a:p>
        </p:txBody>
      </p:sp>
      <p:pic>
        <p:nvPicPr>
          <p:cNvPr id="45" name="Picture 4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24040" y="4899304"/>
            <a:ext cx="1828800" cy="928324"/>
          </a:xfrm>
          <a:prstGeom prst="rect">
            <a:avLst/>
          </a:prstGeom>
          <a:noFill/>
          <a:extLst>
            <a:ext uri="{909E8E84-426E-40DD-AFC4-6F175D3DCCD1}">
              <a14:hiddenFill xmlns:a14="http://schemas.microsoft.com/office/drawing/2010/main">
                <a:solidFill>
                  <a:srgbClr val="FFFFFF"/>
                </a:solidFill>
              </a14:hiddenFill>
            </a:ext>
          </a:extLst>
        </p:spPr>
      </p:pic>
      <p:sp>
        <p:nvSpPr>
          <p:cNvPr id="2" name="Down Arrow 1"/>
          <p:cNvSpPr/>
          <p:nvPr/>
        </p:nvSpPr>
        <p:spPr bwMode="auto">
          <a:xfrm>
            <a:off x="8003263" y="4501633"/>
            <a:ext cx="307818" cy="486798"/>
          </a:xfrm>
          <a:prstGeom prst="down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TextBox 2"/>
          <p:cNvSpPr txBox="1"/>
          <p:nvPr/>
        </p:nvSpPr>
        <p:spPr>
          <a:xfrm>
            <a:off x="7550596" y="5743857"/>
            <a:ext cx="1389291" cy="338554"/>
          </a:xfrm>
          <a:prstGeom prst="rect">
            <a:avLst/>
          </a:prstGeom>
          <a:noFill/>
        </p:spPr>
        <p:txBody>
          <a:bodyPr wrap="none" rtlCol="0" anchor="ctr" anchorCtr="0">
            <a:spAutoFit/>
          </a:bodyPr>
          <a:lstStyle/>
          <a:p>
            <a:r>
              <a:rPr lang="en-US" sz="2000" b="0" dirty="0" smtClean="0">
                <a:solidFill>
                  <a:schemeClr val="dk1"/>
                </a:solidFill>
                <a:effectLst/>
              </a:rPr>
              <a:t>Target Board</a:t>
            </a:r>
          </a:p>
        </p:txBody>
      </p:sp>
      <p:sp>
        <p:nvSpPr>
          <p:cNvPr id="4" name="TextBox 3"/>
          <p:cNvSpPr txBox="1"/>
          <p:nvPr/>
        </p:nvSpPr>
        <p:spPr>
          <a:xfrm>
            <a:off x="8003263" y="3062795"/>
            <a:ext cx="226344" cy="609398"/>
          </a:xfrm>
          <a:prstGeom prst="rect">
            <a:avLst/>
          </a:prstGeom>
          <a:noFill/>
        </p:spPr>
        <p:txBody>
          <a:bodyPr wrap="none" rtlCol="0" anchor="ctr" anchorCtr="0">
            <a:spAutoFit/>
          </a:bodyPr>
          <a:lstStyle/>
          <a:p>
            <a:r>
              <a:rPr lang="en-US" sz="1400" dirty="0" smtClean="0">
                <a:solidFill>
                  <a:schemeClr val="dk1"/>
                </a:solidFill>
                <a:effectLst/>
              </a:rPr>
              <a:t>.</a:t>
            </a:r>
            <a:br>
              <a:rPr lang="en-US" sz="1400" dirty="0" smtClean="0">
                <a:solidFill>
                  <a:schemeClr val="dk1"/>
                </a:solidFill>
                <a:effectLst/>
              </a:rPr>
            </a:br>
            <a:r>
              <a:rPr lang="en-US" sz="1400" dirty="0" smtClean="0">
                <a:solidFill>
                  <a:schemeClr val="dk1"/>
                </a:solidFill>
                <a:effectLst/>
              </a:rPr>
              <a:t>.</a:t>
            </a:r>
            <a:br>
              <a:rPr lang="en-US" sz="1400" dirty="0" smtClean="0">
                <a:solidFill>
                  <a:schemeClr val="dk1"/>
                </a:solidFill>
                <a:effectLst/>
              </a:rPr>
            </a:br>
            <a:r>
              <a:rPr lang="en-US" sz="1400" dirty="0" smtClean="0">
                <a:solidFill>
                  <a:schemeClr val="dk1"/>
                </a:solidFill>
                <a:effectLst/>
              </a:rPr>
              <a:t>.</a:t>
            </a:r>
          </a:p>
        </p:txBody>
      </p:sp>
      <p:cxnSp>
        <p:nvCxnSpPr>
          <p:cNvPr id="49" name="AutoShape 23"/>
          <p:cNvCxnSpPr>
            <a:cxnSpLocks noChangeShapeType="1"/>
          </p:cNvCxnSpPr>
          <p:nvPr/>
        </p:nvCxnSpPr>
        <p:spPr bwMode="auto">
          <a:xfrm flipV="1">
            <a:off x="6306098" y="3220885"/>
            <a:ext cx="0" cy="485165"/>
          </a:xfrm>
          <a:prstGeom prst="straightConnector1">
            <a:avLst/>
          </a:prstGeom>
          <a:noFill/>
          <a:ln w="28575">
            <a:solidFill>
              <a:schemeClr val="tx1"/>
            </a:solidFill>
            <a:round/>
            <a:headEnd type="none" w="med" len="med"/>
            <a:tailEnd type="triangle" w="med" len="med"/>
          </a:ln>
        </p:spPr>
      </p:cxnSp>
      <p:sp>
        <p:nvSpPr>
          <p:cNvPr id="50" name="Rectangle 55"/>
          <p:cNvSpPr>
            <a:spLocks noChangeArrowheads="1"/>
          </p:cNvSpPr>
          <p:nvPr/>
        </p:nvSpPr>
        <p:spPr bwMode="auto">
          <a:xfrm>
            <a:off x="6043805" y="3787354"/>
            <a:ext cx="546625" cy="339196"/>
          </a:xfrm>
          <a:prstGeom prst="rect">
            <a:avLst/>
          </a:prstGeom>
          <a:noFill/>
          <a:ln w="9525">
            <a:noFill/>
            <a:miter lim="800000"/>
            <a:headEnd/>
            <a:tailEnd/>
          </a:ln>
        </p:spPr>
        <p:txBody>
          <a:bodyPr wrap="none" lIns="92075" tIns="46038" rIns="92075" bIns="46038">
            <a:spAutoFit/>
          </a:bodyPr>
          <a:lstStyle/>
          <a:p>
            <a:pPr algn="ctr">
              <a:spcBef>
                <a:spcPct val="0"/>
              </a:spcBef>
            </a:pPr>
            <a:r>
              <a:rPr lang="en-US" sz="2000" dirty="0" smtClean="0">
                <a:effectLst/>
              </a:rPr>
              <a:t>.gel</a:t>
            </a:r>
            <a:endParaRPr lang="en-US" sz="2000" dirty="0">
              <a:effectLst/>
            </a:endParaRPr>
          </a:p>
        </p:txBody>
      </p:sp>
      <p:sp>
        <p:nvSpPr>
          <p:cNvPr id="5" name="Segnaposto numero diapositiva 4"/>
          <p:cNvSpPr>
            <a:spLocks noGrp="1"/>
          </p:cNvSpPr>
          <p:nvPr>
            <p:ph type="sldNum" sz="quarter" idx="12"/>
          </p:nvPr>
        </p:nvSpPr>
        <p:spPr/>
        <p:txBody>
          <a:bodyPr/>
          <a:lstStyle/>
          <a:p>
            <a:fld id="{4E582210-5FCA-4178-AB04-4337EADA3D81}" type="slidenum">
              <a:rPr lang="en-US" smtClean="0"/>
              <a:pPr/>
              <a:t>22</a:t>
            </a:fld>
            <a:endParaRPr lang="en-US"/>
          </a:p>
        </p:txBody>
      </p:sp>
      <p:sp>
        <p:nvSpPr>
          <p:cNvPr id="51"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7" name="Segnaposto piè di pagina 6"/>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188917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Target Configuration and Emulators</a:t>
            </a:r>
          </a:p>
        </p:txBody>
      </p:sp>
      <p:sp>
        <p:nvSpPr>
          <p:cNvPr id="12" name="TextBox 11"/>
          <p:cNvSpPr txBox="1"/>
          <p:nvPr/>
        </p:nvSpPr>
        <p:spPr>
          <a:xfrm>
            <a:off x="3361579" y="908716"/>
            <a:ext cx="5911362" cy="1283428"/>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b="0" dirty="0" smtClean="0">
                <a:solidFill>
                  <a:schemeClr val="dk1"/>
                </a:solidFill>
                <a:effectLst/>
                <a:latin typeface="Calibri" pitchFamily="34" charset="0"/>
                <a:cs typeface="Calibri" pitchFamily="34" charset="0"/>
              </a:rPr>
              <a:t>The Target Configuration File specifies:</a:t>
            </a:r>
          </a:p>
          <a:p>
            <a:pPr marL="682625" indent="-287338"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Connection to the target (Simulator or Emulator type)</a:t>
            </a:r>
          </a:p>
          <a:p>
            <a:pPr marL="682625" indent="-287338"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Target device </a:t>
            </a:r>
          </a:p>
          <a:p>
            <a:pPr marL="682625" indent="-287338"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GEL file (if applicable) for hardware setup</a:t>
            </a:r>
          </a:p>
        </p:txBody>
      </p:sp>
      <p:sp>
        <p:nvSpPr>
          <p:cNvPr id="13" name="TextBox 12"/>
          <p:cNvSpPr txBox="1"/>
          <p:nvPr/>
        </p:nvSpPr>
        <p:spPr>
          <a:xfrm>
            <a:off x="3361579" y="5019583"/>
            <a:ext cx="5715347" cy="1283428"/>
          </a:xfrm>
          <a:prstGeom prst="rect">
            <a:avLst/>
          </a:prstGeom>
          <a:noFill/>
        </p:spPr>
        <p:txBody>
          <a:bodyPr wrap="none" rtlCol="0" anchor="ctr" anchorCtr="0">
            <a:spAutoFit/>
          </a:bodyPr>
          <a:lstStyle/>
          <a:p>
            <a:pPr marL="342900" indent="-342900" algn="l">
              <a:spcBef>
                <a:spcPts val="900"/>
              </a:spcBef>
              <a:buClr>
                <a:schemeClr val="tx2"/>
              </a:buClr>
              <a:buSzPct val="75000"/>
              <a:buFont typeface="Wingdings"/>
              <a:buChar char=""/>
            </a:pPr>
            <a:r>
              <a:rPr lang="en-US" sz="2400" b="0" dirty="0" smtClean="0">
                <a:solidFill>
                  <a:schemeClr val="dk1"/>
                </a:solidFill>
                <a:effectLst/>
                <a:latin typeface="Calibri" pitchFamily="34" charset="0"/>
                <a:cs typeface="Calibri" pitchFamily="34" charset="0"/>
              </a:rPr>
              <a:t>Emulator (Connection) Options</a:t>
            </a:r>
          </a:p>
          <a:p>
            <a:pPr marL="682625" indent="-287338" algn="l">
              <a:spcBef>
                <a:spcPts val="9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Built-in and external emulators from TI, Blackhawk, </a:t>
            </a:r>
            <a:br>
              <a:rPr lang="en-US" sz="1800" b="0" dirty="0" smtClean="0">
                <a:solidFill>
                  <a:schemeClr val="dk1"/>
                </a:solidFill>
                <a:effectLst/>
                <a:latin typeface="Calibri" pitchFamily="34" charset="0"/>
                <a:cs typeface="Calibri" pitchFamily="34" charset="0"/>
              </a:rPr>
            </a:br>
            <a:r>
              <a:rPr lang="en-US" sz="1800" b="0" dirty="0" smtClean="0">
                <a:solidFill>
                  <a:schemeClr val="dk1"/>
                </a:solidFill>
                <a:effectLst/>
                <a:latin typeface="Calibri" pitchFamily="34" charset="0"/>
                <a:cs typeface="Calibri" pitchFamily="34" charset="0"/>
              </a:rPr>
              <a:t>Spectrum Digital and others</a:t>
            </a:r>
          </a:p>
          <a:p>
            <a:pPr marL="682625" indent="-287338" algn="l">
              <a:spcBef>
                <a:spcPts val="9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XDS100v1/v2, 200, 510, 560, 560v2</a:t>
            </a:r>
          </a:p>
        </p:txBody>
      </p:sp>
      <p:pic>
        <p:nvPicPr>
          <p:cNvPr id="1026" name="Picture 2" descr="C:\Users\a0128896\AppData\Local\Temp\SNAGHTML131b33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0288" y="2295707"/>
            <a:ext cx="4875950" cy="255908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36" y="707693"/>
            <a:ext cx="3029469" cy="4869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bwMode="auto">
          <a:xfrm>
            <a:off x="63374" y="4526733"/>
            <a:ext cx="1498195" cy="1176950"/>
          </a:xfrm>
          <a:prstGeom prst="rect">
            <a:avLst/>
          </a:prstGeom>
          <a:solidFill>
            <a:schemeClr val="accent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5" name="Rounded Rectangle 4"/>
          <p:cNvSpPr/>
          <p:nvPr/>
        </p:nvSpPr>
        <p:spPr bwMode="auto">
          <a:xfrm>
            <a:off x="327859" y="725799"/>
            <a:ext cx="962120" cy="1024194"/>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23</a:t>
            </a:fld>
            <a:endParaRPr lang="en-US"/>
          </a:p>
        </p:txBody>
      </p:sp>
      <p:sp>
        <p:nvSpPr>
          <p:cNvPr id="14"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6" name="Segnaposto piè di pagina 5"/>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022037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0128896\AppData\Local\Temp\SNAGHTML136c90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371" y="785224"/>
            <a:ext cx="5108054" cy="51080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solidFill>
                  <a:srgbClr val="FF0000"/>
                </a:solidFill>
              </a:rPr>
              <a:t>Projects and Workspaces (viewed in CCS)</a:t>
            </a:r>
            <a:endParaRPr lang="en-US" dirty="0">
              <a:solidFill>
                <a:srgbClr val="FF0000"/>
              </a:solidFill>
            </a:endParaRPr>
          </a:p>
        </p:txBody>
      </p:sp>
      <p:sp>
        <p:nvSpPr>
          <p:cNvPr id="28" name="TextBox 27"/>
          <p:cNvSpPr txBox="1"/>
          <p:nvPr/>
        </p:nvSpPr>
        <p:spPr>
          <a:xfrm>
            <a:off x="6670446" y="2979931"/>
            <a:ext cx="2192975" cy="504924"/>
          </a:xfrm>
          <a:prstGeom prst="rect">
            <a:avLst/>
          </a:prstGeom>
          <a:solidFill>
            <a:schemeClr val="accent5">
              <a:lumMod val="40000"/>
              <a:lumOff val="60000"/>
            </a:schemeClr>
          </a:solidFill>
          <a:ln>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a:spcBef>
                <a:spcPts val="900"/>
              </a:spcBef>
              <a:buClr>
                <a:schemeClr val="tx2"/>
              </a:buClr>
              <a:buSzPct val="75000"/>
            </a:pPr>
            <a:r>
              <a:rPr lang="en-US" sz="2800" dirty="0" smtClean="0">
                <a:solidFill>
                  <a:schemeClr val="dk1"/>
                </a:solidFill>
                <a:effectLst/>
                <a:latin typeface="Calibri" pitchFamily="34" charset="0"/>
                <a:cs typeface="Calibri" pitchFamily="34" charset="0"/>
              </a:rPr>
              <a:t>WORKSPACE</a:t>
            </a:r>
          </a:p>
        </p:txBody>
      </p:sp>
      <p:sp>
        <p:nvSpPr>
          <p:cNvPr id="5" name="Right Brace 4"/>
          <p:cNvSpPr/>
          <p:nvPr/>
        </p:nvSpPr>
        <p:spPr bwMode="auto">
          <a:xfrm>
            <a:off x="5984646" y="785224"/>
            <a:ext cx="685800" cy="4864138"/>
          </a:xfrm>
          <a:prstGeom prst="rightBrace">
            <a:avLst>
              <a:gd name="adj1" fmla="val 41899"/>
              <a:gd name="adj2" fmla="val 49776"/>
            </a:avLst>
          </a:prstGeom>
          <a:noFill/>
          <a:ln w="28575"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endParaRPr>
          </a:p>
        </p:txBody>
      </p:sp>
      <p:sp>
        <p:nvSpPr>
          <p:cNvPr id="7" name="Right Brace 6"/>
          <p:cNvSpPr/>
          <p:nvPr/>
        </p:nvSpPr>
        <p:spPr bwMode="auto">
          <a:xfrm>
            <a:off x="3978229" y="1247705"/>
            <a:ext cx="457200" cy="2328414"/>
          </a:xfrm>
          <a:prstGeom prst="rightBrace">
            <a:avLst>
              <a:gd name="adj1" fmla="val 44696"/>
              <a:gd name="adj2" fmla="val 50000"/>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endParaRPr>
          </a:p>
        </p:txBody>
      </p:sp>
      <p:sp>
        <p:nvSpPr>
          <p:cNvPr id="30" name="TextBox 29"/>
          <p:cNvSpPr txBox="1"/>
          <p:nvPr/>
        </p:nvSpPr>
        <p:spPr>
          <a:xfrm>
            <a:off x="4435429" y="2159450"/>
            <a:ext cx="1695200" cy="504924"/>
          </a:xfrm>
          <a:prstGeom prst="rect">
            <a:avLst/>
          </a:prstGeom>
          <a:solidFill>
            <a:schemeClr val="accent2"/>
          </a:solidFill>
          <a:ln>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a:spcBef>
                <a:spcPts val="900"/>
              </a:spcBef>
              <a:buClr>
                <a:schemeClr val="tx2"/>
              </a:buClr>
              <a:buSzPct val="75000"/>
            </a:pPr>
            <a:r>
              <a:rPr lang="en-US" sz="2800" dirty="0" smtClean="0">
                <a:solidFill>
                  <a:schemeClr val="dk1"/>
                </a:solidFill>
                <a:effectLst/>
                <a:latin typeface="Calibri" pitchFamily="34" charset="0"/>
                <a:cs typeface="Calibri" pitchFamily="34" charset="0"/>
              </a:rPr>
              <a:t>PROJECT</a:t>
            </a:r>
          </a:p>
        </p:txBody>
      </p:sp>
      <p:sp>
        <p:nvSpPr>
          <p:cNvPr id="10" name="TextBox 9"/>
          <p:cNvSpPr txBox="1"/>
          <p:nvPr/>
        </p:nvSpPr>
        <p:spPr>
          <a:xfrm>
            <a:off x="244402" y="2682087"/>
            <a:ext cx="1219694" cy="356019"/>
          </a:xfrm>
          <a:prstGeom prst="rect">
            <a:avLst/>
          </a:prstGeom>
          <a:solidFill>
            <a:schemeClr val="accent1">
              <a:lumMod val="75000"/>
            </a:schemeClr>
          </a:solidFill>
          <a:ln>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a:spcBef>
                <a:spcPts val="900"/>
              </a:spcBef>
              <a:buClr>
                <a:schemeClr val="tx2"/>
              </a:buClr>
              <a:buSzPct val="75000"/>
            </a:pPr>
            <a:r>
              <a:rPr lang="en-US" dirty="0" smtClean="0">
                <a:solidFill>
                  <a:schemeClr val="dk1"/>
                </a:solidFill>
                <a:effectLst/>
                <a:latin typeface="Calibri" pitchFamily="34" charset="0"/>
                <a:cs typeface="Calibri" pitchFamily="34" charset="0"/>
              </a:rPr>
              <a:t>Source</a:t>
            </a:r>
          </a:p>
        </p:txBody>
      </p:sp>
      <p:sp>
        <p:nvSpPr>
          <p:cNvPr id="3" name="Right Brace 2"/>
          <p:cNvSpPr/>
          <p:nvPr/>
        </p:nvSpPr>
        <p:spPr bwMode="auto">
          <a:xfrm rot="10800000">
            <a:off x="1464096" y="2623911"/>
            <a:ext cx="228600" cy="472373"/>
          </a:xfrm>
          <a:prstGeom prst="rightBrace">
            <a:avLst>
              <a:gd name="adj1" fmla="val 23427"/>
              <a:gd name="adj2" fmla="val 50000"/>
            </a:avLst>
          </a:prstGeom>
          <a:solidFill>
            <a:schemeClr val="accent1">
              <a:lumMod val="75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endParaRPr>
          </a:p>
        </p:txBody>
      </p:sp>
      <p:sp>
        <p:nvSpPr>
          <p:cNvPr id="4" name="Segnaposto numero diapositiva 3"/>
          <p:cNvSpPr>
            <a:spLocks noGrp="1"/>
          </p:cNvSpPr>
          <p:nvPr>
            <p:ph type="sldNum" sz="quarter" idx="12"/>
          </p:nvPr>
        </p:nvSpPr>
        <p:spPr/>
        <p:txBody>
          <a:bodyPr/>
          <a:lstStyle/>
          <a:p>
            <a:fld id="{4E582210-5FCA-4178-AB04-4337EADA3D81}" type="slidenum">
              <a:rPr lang="en-US" smtClean="0"/>
              <a:pPr/>
              <a:t>24</a:t>
            </a:fld>
            <a:endParaRPr lang="en-US"/>
          </a:p>
        </p:txBody>
      </p:sp>
      <p:sp>
        <p:nvSpPr>
          <p:cNvPr id="13"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6" name="Segnaposto piè di pagina 5"/>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19133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Projects and Workspaces</a:t>
            </a:r>
          </a:p>
        </p:txBody>
      </p:sp>
      <p:sp>
        <p:nvSpPr>
          <p:cNvPr id="13" name="TextBox 12"/>
          <p:cNvSpPr txBox="1"/>
          <p:nvPr/>
        </p:nvSpPr>
        <p:spPr>
          <a:xfrm>
            <a:off x="4918411" y="3404378"/>
            <a:ext cx="4113177" cy="2506840"/>
          </a:xfrm>
          <a:prstGeom prst="rect">
            <a:avLst/>
          </a:prstGeom>
          <a:noFill/>
        </p:spPr>
        <p:txBody>
          <a:bodyPr wrap="square" rtlCol="0" anchor="ctr" anchorCtr="0">
            <a:spAutoFit/>
          </a:bodyPr>
          <a:lstStyle/>
          <a:p>
            <a:pPr marL="342900" indent="-342900" algn="l">
              <a:spcBef>
                <a:spcPts val="900"/>
              </a:spcBef>
              <a:buClr>
                <a:schemeClr val="tx2"/>
              </a:buClr>
              <a:buSzPct val="75000"/>
              <a:buFont typeface="Wingdings"/>
              <a:buChar char=""/>
            </a:pPr>
            <a:r>
              <a:rPr lang="en-US" b="0" dirty="0" smtClean="0">
                <a:solidFill>
                  <a:schemeClr val="dk1"/>
                </a:solidFill>
                <a:effectLst/>
                <a:latin typeface="Calibri" pitchFamily="34" charset="0"/>
                <a:cs typeface="Calibri" pitchFamily="34" charset="0"/>
              </a:rPr>
              <a:t>PROJECT folder contains:</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Build and tool settings (for use</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in managed MAKE projects)</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Files can be </a:t>
            </a:r>
            <a:r>
              <a:rPr lang="en-US" sz="2000" i="1" dirty="0" smtClean="0">
                <a:solidFill>
                  <a:schemeClr val="tx2"/>
                </a:solidFill>
                <a:effectLst/>
                <a:latin typeface="Calibri" pitchFamily="34" charset="0"/>
                <a:cs typeface="Calibri" pitchFamily="34" charset="0"/>
              </a:rPr>
              <a:t>linked to</a:t>
            </a:r>
            <a:r>
              <a:rPr lang="en-US" sz="2000" b="0" dirty="0" smtClean="0">
                <a:solidFill>
                  <a:schemeClr val="dk1"/>
                </a:solidFill>
                <a:effectLst/>
                <a:latin typeface="Calibri" pitchFamily="34" charset="0"/>
                <a:cs typeface="Calibri" pitchFamily="34" charset="0"/>
              </a:rPr>
              <a:t> or </a:t>
            </a:r>
            <a:br>
              <a:rPr lang="en-US" sz="2000" b="0" dirty="0" smtClean="0">
                <a:solidFill>
                  <a:schemeClr val="dk1"/>
                </a:solidFill>
                <a:effectLst/>
                <a:latin typeface="Calibri" pitchFamily="34" charset="0"/>
                <a:cs typeface="Calibri" pitchFamily="34" charset="0"/>
              </a:rPr>
            </a:br>
            <a:r>
              <a:rPr lang="en-US" sz="2000" i="1" dirty="0" smtClean="0">
                <a:solidFill>
                  <a:schemeClr val="tx2"/>
                </a:solidFill>
                <a:effectLst/>
                <a:latin typeface="Calibri" pitchFamily="34" charset="0"/>
                <a:cs typeface="Calibri" pitchFamily="34" charset="0"/>
              </a:rPr>
              <a:t>reside in</a:t>
            </a:r>
            <a:r>
              <a:rPr lang="en-US" sz="2000" b="0" dirty="0" smtClean="0">
                <a:solidFill>
                  <a:schemeClr val="dk1"/>
                </a:solidFill>
                <a:effectLst/>
                <a:latin typeface="Calibri" pitchFamily="34" charset="0"/>
                <a:cs typeface="Calibri" pitchFamily="34" charset="0"/>
              </a:rPr>
              <a:t> the project folder</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Deleting a linked file within the Project Explorer only deletes the link</a:t>
            </a:r>
          </a:p>
        </p:txBody>
      </p:sp>
      <p:sp>
        <p:nvSpPr>
          <p:cNvPr id="2" name="Rounded Rectangle 1"/>
          <p:cNvSpPr/>
          <p:nvPr/>
        </p:nvSpPr>
        <p:spPr bwMode="auto">
          <a:xfrm>
            <a:off x="228600" y="762000"/>
            <a:ext cx="2590800" cy="2133600"/>
          </a:xfrm>
          <a:prstGeom prst="roundRect">
            <a:avLst/>
          </a:prstGeom>
          <a:ln>
            <a:headEnd type="none" w="sm" len="sm"/>
            <a:tailEnd type="none" w="sm" len="s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b="1" i="0" u="none" strike="noStrike" cap="none" normalizeH="0" baseline="0" dirty="0" smtClean="0">
                <a:ln>
                  <a:noFill/>
                </a:ln>
                <a:solidFill>
                  <a:schemeClr val="dk1"/>
                </a:solidFill>
                <a:effectLst/>
                <a:latin typeface="Calibri" pitchFamily="34" charset="0"/>
                <a:cs typeface="Calibri" pitchFamily="34" charset="0"/>
              </a:rPr>
              <a:t>Workspace</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lang="en-US" sz="1800" b="0" i="1" dirty="0" smtClean="0">
                <a:solidFill>
                  <a:schemeClr val="dk1"/>
                </a:solidFill>
                <a:effectLst/>
                <a:latin typeface="Calibri" pitchFamily="34" charset="0"/>
                <a:cs typeface="Calibri" pitchFamily="34" charset="0"/>
              </a:rPr>
              <a:t>Project 1</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kumimoji="0" lang="en-US" sz="1800" b="0" i="1" u="none" strike="noStrike" cap="none" normalizeH="0" baseline="0" dirty="0" smtClean="0">
                <a:ln>
                  <a:noFill/>
                </a:ln>
                <a:solidFill>
                  <a:schemeClr val="dk1"/>
                </a:solidFill>
                <a:effectLst/>
                <a:latin typeface="Calibri" pitchFamily="34" charset="0"/>
                <a:cs typeface="Calibri" pitchFamily="34" charset="0"/>
              </a:rPr>
              <a:t>Project</a:t>
            </a:r>
            <a:r>
              <a:rPr kumimoji="0" lang="en-US" sz="1800" b="0" i="1" u="none" strike="noStrike" cap="none" normalizeH="0" dirty="0" smtClean="0">
                <a:ln>
                  <a:noFill/>
                </a:ln>
                <a:solidFill>
                  <a:schemeClr val="dk1"/>
                </a:solidFill>
                <a:effectLst/>
                <a:latin typeface="Calibri" pitchFamily="34" charset="0"/>
                <a:cs typeface="Calibri" pitchFamily="34" charset="0"/>
              </a:rPr>
              <a:t> 2</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lang="en-US" sz="1800" b="0" i="1" baseline="0" dirty="0" smtClean="0">
                <a:solidFill>
                  <a:schemeClr val="dk1"/>
                </a:solidFill>
                <a:effectLst/>
                <a:latin typeface="Calibri" pitchFamily="34" charset="0"/>
                <a:cs typeface="Calibri" pitchFamily="34" charset="0"/>
              </a:rPr>
              <a:t>Project 3</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kumimoji="0" lang="en-US" sz="1800" b="0" i="1" u="none" strike="noStrike" cap="none" normalizeH="0" dirty="0" smtClean="0">
                <a:ln>
                  <a:noFill/>
                </a:ln>
                <a:solidFill>
                  <a:schemeClr val="dk1"/>
                </a:solidFill>
                <a:effectLst/>
                <a:latin typeface="Calibri" pitchFamily="34" charset="0"/>
                <a:cs typeface="Calibri" pitchFamily="34" charset="0"/>
              </a:rPr>
              <a:t>Settings/preferences</a:t>
            </a:r>
            <a:endParaRPr kumimoji="0" lang="en-US" sz="1800" b="0" i="1" u="none" strike="noStrike" cap="none" normalizeH="0" baseline="0" dirty="0" smtClean="0">
              <a:ln>
                <a:noFill/>
              </a:ln>
              <a:solidFill>
                <a:schemeClr val="dk1"/>
              </a:solidFill>
              <a:effectLst/>
              <a:latin typeface="Calibri" pitchFamily="34" charset="0"/>
              <a:cs typeface="Calibri" pitchFamily="34" charset="0"/>
            </a:endParaRPr>
          </a:p>
        </p:txBody>
      </p:sp>
      <p:sp>
        <p:nvSpPr>
          <p:cNvPr id="15" name="Rounded Rectangle 14"/>
          <p:cNvSpPr/>
          <p:nvPr/>
        </p:nvSpPr>
        <p:spPr bwMode="auto">
          <a:xfrm>
            <a:off x="3657600" y="1066800"/>
            <a:ext cx="2362200" cy="2133600"/>
          </a:xfrm>
          <a:prstGeom prst="round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1800" b="0" i="0" u="none" strike="noStrike" cap="none" normalizeH="0" baseline="0" dirty="0" smtClean="0">
              <a:ln>
                <a:noFill/>
              </a:ln>
              <a:solidFill>
                <a:schemeClr val="dk1"/>
              </a:solidFill>
              <a:effectLst/>
              <a:latin typeface="Calibri" pitchFamily="34" charset="0"/>
              <a:cs typeface="Calibri" pitchFamily="34" charset="0"/>
            </a:endParaRPr>
          </a:p>
        </p:txBody>
      </p:sp>
      <p:sp>
        <p:nvSpPr>
          <p:cNvPr id="14" name="Rounded Rectangle 13"/>
          <p:cNvSpPr/>
          <p:nvPr/>
        </p:nvSpPr>
        <p:spPr bwMode="auto">
          <a:xfrm>
            <a:off x="3810000" y="914400"/>
            <a:ext cx="2362200" cy="2133600"/>
          </a:xfrm>
          <a:prstGeom prst="round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1800" b="0" i="0" u="none" strike="noStrike" cap="none" normalizeH="0" baseline="0" dirty="0" smtClean="0">
              <a:ln>
                <a:noFill/>
              </a:ln>
              <a:solidFill>
                <a:schemeClr val="dk1"/>
              </a:solidFill>
              <a:effectLst/>
              <a:latin typeface="Calibri" pitchFamily="34" charset="0"/>
              <a:cs typeface="Calibri" pitchFamily="34" charset="0"/>
            </a:endParaRPr>
          </a:p>
        </p:txBody>
      </p:sp>
      <p:sp>
        <p:nvSpPr>
          <p:cNvPr id="11" name="Rounded Rectangle 10"/>
          <p:cNvSpPr/>
          <p:nvPr/>
        </p:nvSpPr>
        <p:spPr bwMode="auto">
          <a:xfrm>
            <a:off x="3962400" y="762000"/>
            <a:ext cx="2362200" cy="2133600"/>
          </a:xfrm>
          <a:prstGeom prst="roundRect">
            <a:avLst/>
          </a:prstGeom>
          <a:ln>
            <a:headEnd type="none" w="sm" len="sm"/>
            <a:tailEnd type="none" w="sm" len="sm"/>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b="1" i="0" u="none" strike="noStrike" cap="none" normalizeH="0" baseline="0" dirty="0" smtClean="0">
                <a:ln>
                  <a:noFill/>
                </a:ln>
                <a:solidFill>
                  <a:schemeClr val="dk1"/>
                </a:solidFill>
                <a:effectLst/>
                <a:latin typeface="Calibri" pitchFamily="34" charset="0"/>
                <a:cs typeface="Calibri" pitchFamily="34" charset="0"/>
              </a:rPr>
              <a:t>Project</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lang="en-US" sz="1800" b="0" i="1" dirty="0" smtClean="0">
                <a:solidFill>
                  <a:schemeClr val="dk1"/>
                </a:solidFill>
                <a:effectLst/>
                <a:latin typeface="Calibri" pitchFamily="34" charset="0"/>
                <a:cs typeface="Calibri" pitchFamily="34" charset="0"/>
              </a:rPr>
              <a:t>Source Files</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kumimoji="0" lang="en-US" sz="1800" b="0" i="1" u="none" strike="noStrike" cap="none" normalizeH="0" baseline="0" dirty="0" smtClean="0">
                <a:ln>
                  <a:noFill/>
                </a:ln>
                <a:solidFill>
                  <a:schemeClr val="dk1"/>
                </a:solidFill>
                <a:effectLst/>
                <a:latin typeface="Calibri" pitchFamily="34" charset="0"/>
                <a:cs typeface="Calibri" pitchFamily="34" charset="0"/>
              </a:rPr>
              <a:t>Header Files</a:t>
            </a:r>
            <a:endParaRPr kumimoji="0" lang="en-US" sz="1800" b="0" i="1" u="none" strike="noStrike" cap="none" normalizeH="0" dirty="0" smtClean="0">
              <a:ln>
                <a:noFill/>
              </a:ln>
              <a:solidFill>
                <a:schemeClr val="dk1"/>
              </a:solidFill>
              <a:effectLst/>
              <a:latin typeface="Calibri" pitchFamily="34" charset="0"/>
              <a:cs typeface="Calibri" pitchFamily="34" charset="0"/>
            </a:endParaRP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lang="en-US" sz="1800" b="0" i="1" baseline="0" dirty="0" smtClean="0">
                <a:solidFill>
                  <a:schemeClr val="dk1"/>
                </a:solidFill>
                <a:effectLst/>
                <a:latin typeface="Calibri" pitchFamily="34" charset="0"/>
                <a:cs typeface="Calibri" pitchFamily="34" charset="0"/>
              </a:rPr>
              <a:t>Library Files</a:t>
            </a:r>
          </a:p>
          <a:p>
            <a:pPr marL="225425" marR="0" indent="-225425" algn="l" defTabSz="914400" rtl="0" eaLnBrk="0" fontAlgn="base" latinLnBrk="0" hangingPunct="0">
              <a:lnSpc>
                <a:spcPct val="80000"/>
              </a:lnSpc>
              <a:spcBef>
                <a:spcPct val="50000"/>
              </a:spcBef>
              <a:spcAft>
                <a:spcPct val="0"/>
              </a:spcAft>
              <a:buClrTx/>
              <a:buSzTx/>
              <a:buFont typeface="Arial" pitchFamily="34" charset="0"/>
              <a:buChar char="•"/>
              <a:tabLst/>
            </a:pPr>
            <a:r>
              <a:rPr kumimoji="0" lang="en-US" sz="1800" b="0" i="1" u="none" strike="noStrike" cap="none" normalizeH="0" dirty="0" smtClean="0">
                <a:ln>
                  <a:noFill/>
                </a:ln>
                <a:solidFill>
                  <a:schemeClr val="dk1"/>
                </a:solidFill>
                <a:effectLst/>
                <a:latin typeface="Calibri" pitchFamily="34" charset="0"/>
                <a:cs typeface="Calibri" pitchFamily="34" charset="0"/>
              </a:rPr>
              <a:t>Build/tool settings</a:t>
            </a:r>
            <a:endParaRPr kumimoji="0" lang="en-US" sz="1800" b="0" i="1" u="none" strike="noStrike" cap="none" normalizeH="0" baseline="0" dirty="0" smtClean="0">
              <a:ln>
                <a:noFill/>
              </a:ln>
              <a:solidFill>
                <a:schemeClr val="dk1"/>
              </a:solidFill>
              <a:effectLst/>
              <a:latin typeface="Calibri" pitchFamily="34" charset="0"/>
              <a:cs typeface="Calibri" pitchFamily="34" charset="0"/>
            </a:endParaRPr>
          </a:p>
        </p:txBody>
      </p:sp>
      <p:sp>
        <p:nvSpPr>
          <p:cNvPr id="19" name="Rounded Rectangle 18"/>
          <p:cNvSpPr/>
          <p:nvPr/>
        </p:nvSpPr>
        <p:spPr bwMode="auto">
          <a:xfrm>
            <a:off x="7027223" y="762000"/>
            <a:ext cx="1888177" cy="6096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spcBef>
                <a:spcPts val="400"/>
              </a:spcBef>
              <a:spcAft>
                <a:spcPct val="0"/>
              </a:spcAft>
              <a:buClrTx/>
              <a:buSzTx/>
              <a:buFontTx/>
              <a:buNone/>
              <a:tabLst/>
            </a:pPr>
            <a:r>
              <a:rPr kumimoji="0" lang="en-US" sz="2000" b="1" i="0" u="none" strike="noStrike" cap="none" normalizeH="0" baseline="0" dirty="0" smtClean="0">
                <a:ln>
                  <a:noFill/>
                </a:ln>
                <a:solidFill>
                  <a:schemeClr val="dk1"/>
                </a:solidFill>
                <a:effectLst/>
                <a:latin typeface="Calibri" pitchFamily="34" charset="0"/>
                <a:cs typeface="Calibri" pitchFamily="34" charset="0"/>
              </a:rPr>
              <a:t>Source Files</a:t>
            </a:r>
          </a:p>
          <a:p>
            <a:pPr marL="225425" marR="0" indent="-225425" algn="l" defTabSz="914400" rtl="0" eaLnBrk="0" fontAlgn="base" latinLnBrk="0" hangingPunct="0">
              <a:spcBef>
                <a:spcPts val="400"/>
              </a:spcBef>
              <a:spcAft>
                <a:spcPct val="0"/>
              </a:spcAft>
              <a:buClrTx/>
              <a:buSzTx/>
              <a:buFont typeface="Arial" pitchFamily="34" charset="0"/>
              <a:buChar char="•"/>
              <a:tabLst/>
            </a:pPr>
            <a:r>
              <a:rPr lang="en-US" sz="1800" b="0" i="1" dirty="0" smtClean="0">
                <a:solidFill>
                  <a:schemeClr val="dk1"/>
                </a:solidFill>
                <a:effectLst/>
                <a:latin typeface="Calibri" pitchFamily="34" charset="0"/>
                <a:cs typeface="Calibri" pitchFamily="34" charset="0"/>
              </a:rPr>
              <a:t>Code and Data</a:t>
            </a:r>
          </a:p>
        </p:txBody>
      </p:sp>
      <p:sp>
        <p:nvSpPr>
          <p:cNvPr id="20" name="Rounded Rectangle 19"/>
          <p:cNvSpPr/>
          <p:nvPr/>
        </p:nvSpPr>
        <p:spPr bwMode="auto">
          <a:xfrm>
            <a:off x="7027223" y="1447800"/>
            <a:ext cx="1888177" cy="6002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ts val="600"/>
              </a:spcBef>
              <a:spcAft>
                <a:spcPct val="0"/>
              </a:spcAft>
              <a:buClrTx/>
              <a:buSzTx/>
              <a:buFontTx/>
              <a:buNone/>
              <a:tabLst/>
            </a:pPr>
            <a:r>
              <a:rPr kumimoji="0" lang="en-US" sz="2000" b="1" i="0" u="none" strike="noStrike" cap="none" normalizeH="0" baseline="0" dirty="0" smtClean="0">
                <a:ln>
                  <a:noFill/>
                </a:ln>
                <a:solidFill>
                  <a:schemeClr val="dk1"/>
                </a:solidFill>
                <a:effectLst/>
                <a:latin typeface="Calibri" pitchFamily="34" charset="0"/>
                <a:cs typeface="Calibri" pitchFamily="34" charset="0"/>
              </a:rPr>
              <a:t>Header Files</a:t>
            </a:r>
          </a:p>
          <a:p>
            <a:pPr marL="225425" marR="0" indent="-225425" algn="l" defTabSz="914400" rtl="0" eaLnBrk="0" fontAlgn="base" latinLnBrk="0" hangingPunct="0">
              <a:lnSpc>
                <a:spcPct val="80000"/>
              </a:lnSpc>
              <a:spcBef>
                <a:spcPts val="600"/>
              </a:spcBef>
              <a:spcAft>
                <a:spcPct val="0"/>
              </a:spcAft>
              <a:buClrTx/>
              <a:buSzTx/>
              <a:buFont typeface="Arial" pitchFamily="34" charset="0"/>
              <a:buChar char="•"/>
              <a:tabLst/>
            </a:pPr>
            <a:r>
              <a:rPr lang="en-US" sz="1800" b="0" i="1" dirty="0" smtClean="0">
                <a:solidFill>
                  <a:schemeClr val="dk1"/>
                </a:solidFill>
                <a:effectLst/>
                <a:latin typeface="Calibri" pitchFamily="34" charset="0"/>
                <a:cs typeface="Calibri" pitchFamily="34" charset="0"/>
              </a:rPr>
              <a:t>Declarations</a:t>
            </a:r>
          </a:p>
        </p:txBody>
      </p:sp>
      <p:sp>
        <p:nvSpPr>
          <p:cNvPr id="21" name="Rounded Rectangle 20"/>
          <p:cNvSpPr/>
          <p:nvPr/>
        </p:nvSpPr>
        <p:spPr bwMode="auto">
          <a:xfrm>
            <a:off x="7027223" y="2133600"/>
            <a:ext cx="1888177" cy="609600"/>
          </a:xfrm>
          <a:prstGeom prst="roundRect">
            <a:avLst/>
          </a:prstGeom>
          <a:ln>
            <a:headEnd type="none" w="sm" len="sm"/>
            <a:tailEnd type="none" w="sm" len="sm"/>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ts val="600"/>
              </a:spcBef>
              <a:spcAft>
                <a:spcPct val="0"/>
              </a:spcAft>
              <a:buClrTx/>
              <a:buSzTx/>
              <a:buFontTx/>
              <a:buNone/>
              <a:tabLst/>
            </a:pPr>
            <a:r>
              <a:rPr kumimoji="0" lang="en-US" sz="2000" b="1" i="0" u="none" strike="noStrike" cap="none" normalizeH="0" baseline="0" dirty="0" smtClean="0">
                <a:ln>
                  <a:noFill/>
                </a:ln>
                <a:solidFill>
                  <a:schemeClr val="dk1"/>
                </a:solidFill>
                <a:effectLst/>
                <a:latin typeface="Calibri" pitchFamily="34" charset="0"/>
                <a:cs typeface="Calibri" pitchFamily="34" charset="0"/>
              </a:rPr>
              <a:t>Library Files</a:t>
            </a:r>
          </a:p>
          <a:p>
            <a:pPr marL="225425" marR="0" indent="-225425" algn="l" defTabSz="914400" rtl="0" eaLnBrk="0" fontAlgn="base" latinLnBrk="0" hangingPunct="0">
              <a:lnSpc>
                <a:spcPct val="80000"/>
              </a:lnSpc>
              <a:spcBef>
                <a:spcPts val="600"/>
              </a:spcBef>
              <a:spcAft>
                <a:spcPct val="0"/>
              </a:spcAft>
              <a:buClrTx/>
              <a:buSzTx/>
              <a:buFont typeface="Arial" pitchFamily="34" charset="0"/>
              <a:buChar char="•"/>
              <a:tabLst/>
            </a:pPr>
            <a:r>
              <a:rPr lang="en-US" sz="1800" b="0" i="1" dirty="0" smtClean="0">
                <a:solidFill>
                  <a:schemeClr val="dk1"/>
                </a:solidFill>
                <a:effectLst/>
                <a:latin typeface="Calibri" pitchFamily="34" charset="0"/>
                <a:cs typeface="Calibri" pitchFamily="34" charset="0"/>
              </a:rPr>
              <a:t>Code and Data</a:t>
            </a:r>
          </a:p>
        </p:txBody>
      </p:sp>
      <p:grpSp>
        <p:nvGrpSpPr>
          <p:cNvPr id="5" name="Group 4"/>
          <p:cNvGrpSpPr/>
          <p:nvPr/>
        </p:nvGrpSpPr>
        <p:grpSpPr>
          <a:xfrm>
            <a:off x="2819400" y="1548415"/>
            <a:ext cx="838200" cy="344710"/>
            <a:chOff x="2819400" y="1548415"/>
            <a:chExt cx="838200" cy="344710"/>
          </a:xfrm>
        </p:grpSpPr>
        <p:sp>
          <p:nvSpPr>
            <p:cNvPr id="9" name="TextBox 8"/>
            <p:cNvSpPr txBox="1"/>
            <p:nvPr/>
          </p:nvSpPr>
          <p:spPr>
            <a:xfrm>
              <a:off x="2955775" y="1548415"/>
              <a:ext cx="603050" cy="344710"/>
            </a:xfrm>
            <a:prstGeom prst="rect">
              <a:avLst/>
            </a:prstGeom>
            <a:noFill/>
          </p:spPr>
          <p:txBody>
            <a:bodyPr wrap="none" rtlCol="0" anchor="ctr" anchorCtr="0">
              <a:spAutoFit/>
            </a:bodyPr>
            <a:lstStyle/>
            <a:p>
              <a:r>
                <a:rPr lang="en-US" sz="2000" b="0" smtClean="0">
                  <a:solidFill>
                    <a:schemeClr val="dk1"/>
                  </a:solidFill>
                  <a:effectLst/>
                  <a:latin typeface="Calibri" pitchFamily="34" charset="0"/>
                  <a:cs typeface="Calibri" pitchFamily="34" charset="0"/>
                </a:rPr>
                <a:t>Link</a:t>
              </a:r>
              <a:endParaRPr lang="en-US" sz="2000" b="0" dirty="0" smtClean="0">
                <a:solidFill>
                  <a:schemeClr val="dk1"/>
                </a:solidFill>
                <a:effectLst/>
                <a:latin typeface="Calibri" pitchFamily="34" charset="0"/>
                <a:cs typeface="Calibri" pitchFamily="34" charset="0"/>
              </a:endParaRPr>
            </a:p>
          </p:txBody>
        </p:sp>
        <p:cxnSp>
          <p:nvCxnSpPr>
            <p:cNvPr id="22" name="Straight Arrow Connector 21"/>
            <p:cNvCxnSpPr/>
            <p:nvPr/>
          </p:nvCxnSpPr>
          <p:spPr bwMode="auto">
            <a:xfrm flipH="1">
              <a:off x="2819400" y="1857500"/>
              <a:ext cx="838200" cy="0"/>
            </a:xfrm>
            <a:prstGeom prst="straightConnector1">
              <a:avLst/>
            </a:prstGeom>
            <a:solidFill>
              <a:schemeClr val="accent1"/>
            </a:solidFill>
            <a:ln w="38100" cap="flat" cmpd="sng" algn="ctr">
              <a:solidFill>
                <a:schemeClr val="tx1"/>
              </a:solidFill>
              <a:prstDash val="dash"/>
              <a:round/>
              <a:headEnd type="none" w="med" len="med"/>
              <a:tailEnd type="triangle" w="med" len="med"/>
            </a:ln>
            <a:effectLst/>
          </p:spPr>
        </p:cxnSp>
      </p:grpSp>
      <p:sp>
        <p:nvSpPr>
          <p:cNvPr id="26" name="TextBox 25"/>
          <p:cNvSpPr txBox="1"/>
          <p:nvPr/>
        </p:nvSpPr>
        <p:spPr>
          <a:xfrm>
            <a:off x="6395850" y="797625"/>
            <a:ext cx="603050" cy="344710"/>
          </a:xfrm>
          <a:prstGeom prst="rect">
            <a:avLst/>
          </a:prstGeom>
          <a:noFill/>
        </p:spPr>
        <p:txBody>
          <a:bodyPr wrap="none" rtlCol="0" anchor="ctr" anchorCtr="0">
            <a:spAutoFit/>
          </a:bodyPr>
          <a:lstStyle/>
          <a:p>
            <a:r>
              <a:rPr lang="en-US" sz="2000" b="0" smtClean="0">
                <a:solidFill>
                  <a:schemeClr val="dk1"/>
                </a:solidFill>
                <a:effectLst/>
                <a:latin typeface="Calibri" pitchFamily="34" charset="0"/>
                <a:cs typeface="Calibri" pitchFamily="34" charset="0"/>
              </a:rPr>
              <a:t>Link</a:t>
            </a:r>
            <a:endParaRPr lang="en-US" sz="2000" b="0" dirty="0" smtClean="0">
              <a:solidFill>
                <a:schemeClr val="dk1"/>
              </a:solidFill>
              <a:effectLst/>
              <a:latin typeface="Calibri" pitchFamily="34" charset="0"/>
              <a:cs typeface="Calibri" pitchFamily="34" charset="0"/>
            </a:endParaRPr>
          </a:p>
        </p:txBody>
      </p:sp>
      <p:cxnSp>
        <p:nvCxnSpPr>
          <p:cNvPr id="27" name="Straight Arrow Connector 26"/>
          <p:cNvCxnSpPr/>
          <p:nvPr/>
        </p:nvCxnSpPr>
        <p:spPr bwMode="auto">
          <a:xfrm flipH="1">
            <a:off x="6324600" y="1082960"/>
            <a:ext cx="701825" cy="0"/>
          </a:xfrm>
          <a:prstGeom prst="straightConnector1">
            <a:avLst/>
          </a:prstGeom>
          <a:solidFill>
            <a:schemeClr val="accent1"/>
          </a:solidFill>
          <a:ln w="38100" cap="flat" cmpd="sng" algn="ctr">
            <a:solidFill>
              <a:schemeClr val="tx1"/>
            </a:solidFill>
            <a:prstDash val="dash"/>
            <a:round/>
            <a:headEnd type="none" w="med" len="med"/>
            <a:tailEnd type="triangle" w="med" len="med"/>
          </a:ln>
          <a:effectLst/>
        </p:spPr>
      </p:cxnSp>
      <p:cxnSp>
        <p:nvCxnSpPr>
          <p:cNvPr id="29" name="Straight Arrow Connector 28"/>
          <p:cNvCxnSpPr/>
          <p:nvPr/>
        </p:nvCxnSpPr>
        <p:spPr bwMode="auto">
          <a:xfrm flipH="1">
            <a:off x="6324600" y="1747900"/>
            <a:ext cx="701825" cy="0"/>
          </a:xfrm>
          <a:prstGeom prst="straightConnector1">
            <a:avLst/>
          </a:prstGeom>
          <a:solidFill>
            <a:schemeClr val="accent1"/>
          </a:solidFill>
          <a:ln w="38100" cap="flat" cmpd="sng" algn="ctr">
            <a:solidFill>
              <a:schemeClr val="tx1"/>
            </a:solidFill>
            <a:prstDash val="dash"/>
            <a:round/>
            <a:headEnd type="none" w="med" len="med"/>
            <a:tailEnd type="triangle" w="med" len="med"/>
          </a:ln>
          <a:effectLst/>
        </p:spPr>
      </p:cxnSp>
      <p:cxnSp>
        <p:nvCxnSpPr>
          <p:cNvPr id="30" name="Straight Arrow Connector 29"/>
          <p:cNvCxnSpPr/>
          <p:nvPr/>
        </p:nvCxnSpPr>
        <p:spPr bwMode="auto">
          <a:xfrm flipH="1">
            <a:off x="6324600" y="2438400"/>
            <a:ext cx="701825" cy="0"/>
          </a:xfrm>
          <a:prstGeom prst="straightConnector1">
            <a:avLst/>
          </a:prstGeom>
          <a:solidFill>
            <a:schemeClr val="accent1"/>
          </a:solidFill>
          <a:ln w="38100" cap="flat" cmpd="sng" algn="ctr">
            <a:solidFill>
              <a:schemeClr val="tx1"/>
            </a:solidFill>
            <a:prstDash val="dash"/>
            <a:round/>
            <a:headEnd type="none" w="med" len="med"/>
            <a:tailEnd type="triangle" w="med" len="med"/>
          </a:ln>
          <a:effectLst/>
        </p:spPr>
      </p:cxnSp>
      <p:sp>
        <p:nvSpPr>
          <p:cNvPr id="31" name="TextBox 30"/>
          <p:cNvSpPr txBox="1"/>
          <p:nvPr/>
        </p:nvSpPr>
        <p:spPr>
          <a:xfrm>
            <a:off x="6395850" y="1429986"/>
            <a:ext cx="603050" cy="344710"/>
          </a:xfrm>
          <a:prstGeom prst="rect">
            <a:avLst/>
          </a:prstGeom>
          <a:noFill/>
        </p:spPr>
        <p:txBody>
          <a:bodyPr wrap="none" rtlCol="0" anchor="ctr" anchorCtr="0">
            <a:spAutoFit/>
          </a:bodyPr>
          <a:lstStyle/>
          <a:p>
            <a:r>
              <a:rPr lang="en-US" sz="2000" b="0" smtClean="0">
                <a:solidFill>
                  <a:schemeClr val="dk1"/>
                </a:solidFill>
                <a:effectLst/>
                <a:latin typeface="Calibri" pitchFamily="34" charset="0"/>
                <a:cs typeface="Calibri" pitchFamily="34" charset="0"/>
              </a:rPr>
              <a:t>Link</a:t>
            </a:r>
            <a:endParaRPr lang="en-US" sz="2000" b="0" dirty="0" smtClean="0">
              <a:solidFill>
                <a:schemeClr val="dk1"/>
              </a:solidFill>
              <a:effectLst/>
              <a:latin typeface="Calibri" pitchFamily="34" charset="0"/>
              <a:cs typeface="Calibri" pitchFamily="34" charset="0"/>
            </a:endParaRPr>
          </a:p>
        </p:txBody>
      </p:sp>
      <p:sp>
        <p:nvSpPr>
          <p:cNvPr id="32" name="TextBox 31"/>
          <p:cNvSpPr txBox="1"/>
          <p:nvPr/>
        </p:nvSpPr>
        <p:spPr>
          <a:xfrm>
            <a:off x="6395850" y="2133600"/>
            <a:ext cx="603050" cy="344710"/>
          </a:xfrm>
          <a:prstGeom prst="rect">
            <a:avLst/>
          </a:prstGeom>
          <a:noFill/>
        </p:spPr>
        <p:txBody>
          <a:bodyPr wrap="none" rtlCol="0" anchor="ctr" anchorCtr="0">
            <a:spAutoFit/>
          </a:bodyPr>
          <a:lstStyle/>
          <a:p>
            <a:r>
              <a:rPr lang="en-US" sz="2000" b="0" smtClean="0">
                <a:solidFill>
                  <a:schemeClr val="dk1"/>
                </a:solidFill>
                <a:effectLst/>
                <a:latin typeface="Calibri" pitchFamily="34" charset="0"/>
                <a:cs typeface="Calibri" pitchFamily="34" charset="0"/>
              </a:rPr>
              <a:t>Link</a:t>
            </a:r>
            <a:endParaRPr lang="en-US" sz="2000" b="0" dirty="0" smtClean="0">
              <a:solidFill>
                <a:schemeClr val="dk1"/>
              </a:solidFill>
              <a:effectLst/>
              <a:latin typeface="Calibri" pitchFamily="34" charset="0"/>
              <a:cs typeface="Calibri" pitchFamily="34" charset="0"/>
            </a:endParaRPr>
          </a:p>
        </p:txBody>
      </p:sp>
      <p:sp>
        <p:nvSpPr>
          <p:cNvPr id="35" name="TextBox 34"/>
          <p:cNvSpPr txBox="1"/>
          <p:nvPr/>
        </p:nvSpPr>
        <p:spPr>
          <a:xfrm>
            <a:off x="116188" y="3404378"/>
            <a:ext cx="4762500" cy="2622256"/>
          </a:xfrm>
          <a:prstGeom prst="rect">
            <a:avLst/>
          </a:prstGeom>
          <a:noFill/>
        </p:spPr>
        <p:txBody>
          <a:bodyPr wrap="square" rtlCol="0" anchor="ctr" anchorCtr="0">
            <a:spAutoFit/>
          </a:bodyPr>
          <a:lstStyle/>
          <a:p>
            <a:pPr marL="342900" indent="-342900" algn="l">
              <a:spcBef>
                <a:spcPts val="900"/>
              </a:spcBef>
              <a:buClr>
                <a:schemeClr val="tx2"/>
              </a:buClr>
              <a:buSzPct val="75000"/>
              <a:buFont typeface="Wingdings"/>
              <a:buChar char=""/>
            </a:pPr>
            <a:r>
              <a:rPr lang="en-US" b="0" dirty="0" smtClean="0">
                <a:solidFill>
                  <a:schemeClr val="dk1"/>
                </a:solidFill>
                <a:effectLst/>
                <a:latin typeface="Calibri" pitchFamily="34" charset="0"/>
                <a:cs typeface="Calibri" pitchFamily="34" charset="0"/>
              </a:rPr>
              <a:t>WORKSPACE folder contains:</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IDE settings and preferences</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Projects can </a:t>
            </a:r>
            <a:r>
              <a:rPr lang="en-US" sz="2000" i="1" dirty="0" smtClean="0">
                <a:solidFill>
                  <a:schemeClr val="tx2"/>
                </a:solidFill>
                <a:effectLst/>
                <a:latin typeface="Calibri" pitchFamily="34" charset="0"/>
                <a:cs typeface="Calibri" pitchFamily="34" charset="0"/>
              </a:rPr>
              <a:t>reside in</a:t>
            </a:r>
            <a:r>
              <a:rPr lang="en-US" sz="2000" b="0" dirty="0" smtClean="0">
                <a:solidFill>
                  <a:schemeClr val="dk1"/>
                </a:solidFill>
                <a:effectLst/>
                <a:latin typeface="Calibri" pitchFamily="34" charset="0"/>
                <a:cs typeface="Calibri" pitchFamily="34" charset="0"/>
              </a:rPr>
              <a:t> the workspace folder or be </a:t>
            </a:r>
            <a:r>
              <a:rPr lang="en-US" sz="2000" i="1" dirty="0" smtClean="0">
                <a:solidFill>
                  <a:schemeClr val="tx2"/>
                </a:solidFill>
                <a:effectLst/>
                <a:latin typeface="Calibri" pitchFamily="34" charset="0"/>
                <a:cs typeface="Calibri" pitchFamily="34" charset="0"/>
              </a:rPr>
              <a:t>linked</a:t>
            </a:r>
            <a:r>
              <a:rPr lang="en-US" sz="2000" b="0" dirty="0" smtClean="0">
                <a:solidFill>
                  <a:schemeClr val="dk1"/>
                </a:solidFill>
                <a:effectLst/>
                <a:latin typeface="Calibri" pitchFamily="34" charset="0"/>
                <a:cs typeface="Calibri" pitchFamily="34" charset="0"/>
              </a:rPr>
              <a:t> from elsewhere</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When importing projects into the workspace, linking is recommended</a:t>
            </a:r>
          </a:p>
          <a:p>
            <a:pPr marL="682625" indent="-287338" algn="l">
              <a:spcBef>
                <a:spcPts val="900"/>
              </a:spcBef>
              <a:buSzPct val="100000"/>
              <a:buFont typeface="Arial" pitchFamily="34" charset="0"/>
              <a:buChar char="•"/>
            </a:pPr>
            <a:r>
              <a:rPr lang="en-US" sz="2000" b="0" dirty="0" smtClean="0">
                <a:solidFill>
                  <a:schemeClr val="dk1"/>
                </a:solidFill>
                <a:effectLst/>
                <a:latin typeface="Calibri" pitchFamily="34" charset="0"/>
                <a:cs typeface="Calibri" pitchFamily="34" charset="0"/>
              </a:rPr>
              <a:t>Deleting a project within the Project Explorer only deletes the link</a:t>
            </a: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25</a:t>
            </a:fld>
            <a:endParaRPr lang="en-US"/>
          </a:p>
        </p:txBody>
      </p:sp>
      <p:sp>
        <p:nvSpPr>
          <p:cNvPr id="23"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96127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C:\Users\a0128896\AppData\Local\Temp\SNAGHTML8f3c66.PNG"/>
          <p:cNvPicPr/>
          <p:nvPr/>
        </p:nvPicPr>
        <p:blipFill>
          <a:blip r:embed="rId3">
            <a:extLst>
              <a:ext uri="{28A0092B-C50C-407E-A947-70E740481C1C}">
                <a14:useLocalDpi xmlns:a14="http://schemas.microsoft.com/office/drawing/2010/main" val="0"/>
              </a:ext>
            </a:extLst>
          </a:blip>
          <a:srcRect/>
          <a:stretch>
            <a:fillRect/>
          </a:stretch>
        </p:blipFill>
        <p:spPr bwMode="auto">
          <a:xfrm>
            <a:off x="290281" y="618567"/>
            <a:ext cx="4971201" cy="5712602"/>
          </a:xfrm>
          <a:prstGeom prst="rect">
            <a:avLst/>
          </a:prstGeom>
          <a:noFill/>
          <a:ln>
            <a:noFill/>
          </a:ln>
        </p:spPr>
      </p:pic>
      <p:sp>
        <p:nvSpPr>
          <p:cNvPr id="17410" name="Rectangle 2"/>
          <p:cNvSpPr>
            <a:spLocks noGrp="1" noChangeArrowheads="1"/>
          </p:cNvSpPr>
          <p:nvPr>
            <p:ph type="title"/>
          </p:nvPr>
        </p:nvSpPr>
        <p:spPr/>
        <p:txBody>
          <a:bodyPr>
            <a:normAutofit/>
          </a:bodyPr>
          <a:lstStyle/>
          <a:p>
            <a:r>
              <a:rPr lang="en-US" dirty="0" smtClean="0"/>
              <a:t>Creating a New Project</a:t>
            </a:r>
          </a:p>
        </p:txBody>
      </p:sp>
      <p:grpSp>
        <p:nvGrpSpPr>
          <p:cNvPr id="25" name="Group 6"/>
          <p:cNvGrpSpPr>
            <a:grpSpLocks/>
          </p:cNvGrpSpPr>
          <p:nvPr/>
        </p:nvGrpSpPr>
        <p:grpSpPr bwMode="auto">
          <a:xfrm>
            <a:off x="5334000" y="721659"/>
            <a:ext cx="3570288" cy="388939"/>
            <a:chOff x="182" y="412"/>
            <a:chExt cx="2249" cy="245"/>
          </a:xfrm>
        </p:grpSpPr>
        <p:sp>
          <p:nvSpPr>
            <p:cNvPr id="28" name="Rectangle 7"/>
            <p:cNvSpPr>
              <a:spLocks noChangeArrowheads="1"/>
            </p:cNvSpPr>
            <p:nvPr/>
          </p:nvSpPr>
          <p:spPr bwMode="auto">
            <a:xfrm>
              <a:off x="192" y="412"/>
              <a:ext cx="2208" cy="240"/>
            </a:xfrm>
            <a:prstGeom prst="rect">
              <a:avLst/>
            </a:prstGeom>
            <a:solidFill>
              <a:schemeClr val="accent2"/>
            </a:solidFill>
            <a:ln w="12700">
              <a:solidFill>
                <a:schemeClr val="tx1"/>
              </a:solidFill>
              <a:miter lim="800000"/>
              <a:headEnd type="none" w="sm" len="sm"/>
              <a:tailEnd type="none" w="sm" len="sm"/>
            </a:ln>
            <a:effectLst/>
          </p:spPr>
          <p:txBody>
            <a:bodyPr wrap="none" anchor="ctr"/>
            <a:lstStyle/>
            <a:p>
              <a:pPr>
                <a:defRPr/>
              </a:pPr>
              <a:endParaRPr lang="en-US">
                <a:effectLst/>
              </a:endParaRPr>
            </a:p>
          </p:txBody>
        </p:sp>
        <p:sp>
          <p:nvSpPr>
            <p:cNvPr id="33" name="Text Box 8"/>
            <p:cNvSpPr txBox="1">
              <a:spLocks noChangeArrowheads="1"/>
            </p:cNvSpPr>
            <p:nvPr/>
          </p:nvSpPr>
          <p:spPr bwMode="auto">
            <a:xfrm>
              <a:off x="182" y="434"/>
              <a:ext cx="2249" cy="223"/>
            </a:xfrm>
            <a:prstGeom prst="rect">
              <a:avLst/>
            </a:prstGeom>
            <a:noFill/>
            <a:ln w="12700">
              <a:noFill/>
              <a:miter lim="800000"/>
              <a:headEnd type="none" w="sm" len="sm"/>
              <a:tailEnd type="none" w="sm" len="sm"/>
            </a:ln>
          </p:spPr>
          <p:txBody>
            <a:bodyPr wrap="none">
              <a:spAutoFit/>
            </a:bodyPr>
            <a:lstStyle/>
            <a:p>
              <a:r>
                <a:rPr lang="en-US" sz="2000">
                  <a:effectLst/>
                  <a:latin typeface="Courier New" pitchFamily="49" charset="0"/>
                </a:rPr>
                <a:t>File  New  CCS Project</a:t>
              </a:r>
            </a:p>
          </p:txBody>
        </p:sp>
        <p:sp>
          <p:nvSpPr>
            <p:cNvPr id="34" name="Line 9"/>
            <p:cNvSpPr>
              <a:spLocks noChangeShapeType="1"/>
            </p:cNvSpPr>
            <p:nvPr/>
          </p:nvSpPr>
          <p:spPr bwMode="auto">
            <a:xfrm>
              <a:off x="648" y="528"/>
              <a:ext cx="144" cy="0"/>
            </a:xfrm>
            <a:prstGeom prst="line">
              <a:avLst/>
            </a:prstGeom>
            <a:noFill/>
            <a:ln w="28575">
              <a:solidFill>
                <a:schemeClr val="tx1"/>
              </a:solidFill>
              <a:round/>
              <a:headEnd type="none" w="sm" len="sm"/>
              <a:tailEnd type="triangle" w="med" len="med"/>
            </a:ln>
            <a:effectLst/>
          </p:spPr>
          <p:txBody>
            <a:bodyPr/>
            <a:lstStyle/>
            <a:p>
              <a:pPr>
                <a:defRPr/>
              </a:pPr>
              <a:endParaRPr lang="en-US">
                <a:effectLst/>
              </a:endParaRPr>
            </a:p>
          </p:txBody>
        </p:sp>
        <p:sp>
          <p:nvSpPr>
            <p:cNvPr id="36" name="Line 10"/>
            <p:cNvSpPr>
              <a:spLocks noChangeShapeType="1"/>
            </p:cNvSpPr>
            <p:nvPr/>
          </p:nvSpPr>
          <p:spPr bwMode="auto">
            <a:xfrm>
              <a:off x="1134" y="528"/>
              <a:ext cx="144" cy="0"/>
            </a:xfrm>
            <a:prstGeom prst="line">
              <a:avLst/>
            </a:prstGeom>
            <a:noFill/>
            <a:ln w="28575">
              <a:solidFill>
                <a:schemeClr val="tx1"/>
              </a:solidFill>
              <a:round/>
              <a:headEnd type="none" w="sm" len="sm"/>
              <a:tailEnd type="triangle" w="med" len="med"/>
            </a:ln>
            <a:effectLst/>
          </p:spPr>
          <p:txBody>
            <a:bodyPr/>
            <a:lstStyle/>
            <a:p>
              <a:pPr>
                <a:defRPr/>
              </a:pPr>
              <a:endParaRPr lang="en-US">
                <a:effectLst/>
              </a:endParaRPr>
            </a:p>
          </p:txBody>
        </p:sp>
      </p:grpSp>
      <p:sp>
        <p:nvSpPr>
          <p:cNvPr id="37" name="TextBox 15"/>
          <p:cNvSpPr txBox="1">
            <a:spLocks noChangeArrowheads="1"/>
          </p:cNvSpPr>
          <p:nvPr/>
        </p:nvSpPr>
        <p:spPr bwMode="auto">
          <a:xfrm>
            <a:off x="5976584" y="1149335"/>
            <a:ext cx="1835759" cy="289310"/>
          </a:xfrm>
          <a:prstGeom prst="rect">
            <a:avLst/>
          </a:prstGeom>
          <a:noFill/>
          <a:ln w="9525">
            <a:noFill/>
            <a:miter lim="800000"/>
            <a:headEnd/>
            <a:tailEnd/>
          </a:ln>
        </p:spPr>
        <p:txBody>
          <a:bodyPr wrap="none">
            <a:spAutoFit/>
          </a:bodyPr>
          <a:lstStyle/>
          <a:p>
            <a:r>
              <a:rPr lang="en-US" sz="1600" b="0" i="1" dirty="0">
                <a:effectLst/>
              </a:rPr>
              <a:t>(in </a:t>
            </a:r>
            <a:r>
              <a:rPr lang="en-US" sz="1600" b="0" i="1" dirty="0" smtClean="0">
                <a:effectLst/>
              </a:rPr>
              <a:t>Edit perspective…)</a:t>
            </a:r>
            <a:endParaRPr lang="en-US" sz="1600" b="0" i="1" dirty="0">
              <a:effectLst/>
            </a:endParaRPr>
          </a:p>
        </p:txBody>
      </p:sp>
      <p:sp>
        <p:nvSpPr>
          <p:cNvPr id="47" name="TextBox 46"/>
          <p:cNvSpPr txBox="1"/>
          <p:nvPr/>
        </p:nvSpPr>
        <p:spPr>
          <a:xfrm>
            <a:off x="5261482" y="1665652"/>
            <a:ext cx="3686458" cy="1034129"/>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solidFill>
                  <a:schemeClr val="tx2"/>
                </a:solidFill>
                <a:effectLst/>
                <a:latin typeface="Calibri" pitchFamily="34" charset="0"/>
                <a:cs typeface="Calibri" pitchFamily="34" charset="0"/>
              </a:rPr>
              <a:t>Project Location</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Default = workspace</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Manual = anywhere you like</a:t>
            </a:r>
          </a:p>
        </p:txBody>
      </p:sp>
      <p:sp>
        <p:nvSpPr>
          <p:cNvPr id="38" name="Rectangle 37"/>
          <p:cNvSpPr/>
          <p:nvPr/>
        </p:nvSpPr>
        <p:spPr bwMode="auto">
          <a:xfrm>
            <a:off x="427808" y="2148686"/>
            <a:ext cx="3148312" cy="533400"/>
          </a:xfrm>
          <a:prstGeom prst="rect">
            <a:avLst/>
          </a:prstGeom>
          <a:noFill/>
          <a:ln w="1905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49" name="TextBox 48"/>
          <p:cNvSpPr txBox="1"/>
          <p:nvPr/>
        </p:nvSpPr>
        <p:spPr>
          <a:xfrm>
            <a:off x="5261482" y="4013702"/>
            <a:ext cx="3299749" cy="2003625"/>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solidFill>
                  <a:schemeClr val="tx2"/>
                </a:solidFill>
                <a:effectLst/>
                <a:latin typeface="Calibri" pitchFamily="34" charset="0"/>
                <a:cs typeface="Calibri" pitchFamily="34" charset="0"/>
              </a:rPr>
              <a:t>Project templates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Empty</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Empty but with a </a:t>
            </a:r>
            <a:r>
              <a:rPr lang="en-US" sz="2000" b="0" dirty="0" err="1" smtClean="0">
                <a:effectLst/>
                <a:latin typeface="Calibri" pitchFamily="34" charset="0"/>
                <a:cs typeface="Calibri" pitchFamily="34" charset="0"/>
              </a:rPr>
              <a:t>main.c</a:t>
            </a:r>
            <a:endParaRPr lang="en-US" sz="2000" b="0"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Assembly only</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BIOS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others</a:t>
            </a:r>
          </a:p>
        </p:txBody>
      </p:sp>
      <p:sp>
        <p:nvSpPr>
          <p:cNvPr id="50" name="TextBox 49"/>
          <p:cNvSpPr txBox="1"/>
          <p:nvPr/>
        </p:nvSpPr>
        <p:spPr>
          <a:xfrm>
            <a:off x="5261482" y="2782835"/>
            <a:ext cx="3796809" cy="1203406"/>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solidFill>
                  <a:schemeClr val="tx2"/>
                </a:solidFill>
                <a:effectLst/>
                <a:latin typeface="Calibri" pitchFamily="34" charset="0"/>
                <a:cs typeface="Calibri" pitchFamily="34" charset="0"/>
              </a:rPr>
              <a:t>Connection</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If target is specified, user can</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choose “connection” (i.e. the</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target configuration file)</a:t>
            </a:r>
          </a:p>
        </p:txBody>
      </p:sp>
      <p:sp>
        <p:nvSpPr>
          <p:cNvPr id="51" name="Rectangle 50"/>
          <p:cNvSpPr/>
          <p:nvPr/>
        </p:nvSpPr>
        <p:spPr bwMode="auto">
          <a:xfrm>
            <a:off x="1133942" y="2877466"/>
            <a:ext cx="3945052" cy="843507"/>
          </a:xfrm>
          <a:prstGeom prst="rect">
            <a:avLst/>
          </a:prstGeom>
          <a:noFill/>
          <a:ln w="1905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19" name="Rectangle 18"/>
          <p:cNvSpPr/>
          <p:nvPr/>
        </p:nvSpPr>
        <p:spPr bwMode="auto">
          <a:xfrm>
            <a:off x="697116" y="4626320"/>
            <a:ext cx="1711105" cy="262551"/>
          </a:xfrm>
          <a:prstGeom prst="rect">
            <a:avLst/>
          </a:prstGeom>
          <a:noFill/>
          <a:ln w="1905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26</a:t>
            </a:fld>
            <a:endParaRPr lang="en-US"/>
          </a:p>
        </p:txBody>
      </p:sp>
      <p:sp>
        <p:nvSpPr>
          <p:cNvPr id="21"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83340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Adding Files to a Project</a:t>
            </a:r>
          </a:p>
        </p:txBody>
      </p:sp>
      <p:sp>
        <p:nvSpPr>
          <p:cNvPr id="20" name="TextBox 19"/>
          <p:cNvSpPr txBox="1"/>
          <p:nvPr/>
        </p:nvSpPr>
        <p:spPr>
          <a:xfrm>
            <a:off x="304800" y="710422"/>
            <a:ext cx="5893729" cy="991041"/>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Users can ADD (copy or link) files into their project</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SOURCE files are typically COPIED</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LIBRARY files are typically LINKED (referenced)</a:t>
            </a:r>
          </a:p>
        </p:txBody>
      </p:sp>
      <p:grpSp>
        <p:nvGrpSpPr>
          <p:cNvPr id="6" name="Group 5"/>
          <p:cNvGrpSpPr/>
          <p:nvPr/>
        </p:nvGrpSpPr>
        <p:grpSpPr>
          <a:xfrm>
            <a:off x="304800" y="1908078"/>
            <a:ext cx="3925612" cy="381000"/>
            <a:chOff x="495300" y="1943100"/>
            <a:chExt cx="3925612" cy="381000"/>
          </a:xfrm>
        </p:grpSpPr>
        <p:sp>
          <p:nvSpPr>
            <p:cNvPr id="2" name="Oval 1"/>
            <p:cNvSpPr/>
            <p:nvPr/>
          </p:nvSpPr>
          <p:spPr bwMode="auto">
            <a:xfrm>
              <a:off x="495300" y="1943100"/>
              <a:ext cx="381000" cy="381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b="1" i="0" u="none" strike="noStrike" cap="none" normalizeH="0" baseline="0" smtClean="0">
                  <a:ln>
                    <a:noFill/>
                  </a:ln>
                  <a:solidFill>
                    <a:schemeClr val="dk1"/>
                  </a:solidFill>
                  <a:effectLst/>
                  <a:latin typeface="Calibri" pitchFamily="34" charset="0"/>
                  <a:cs typeface="Calibri" pitchFamily="34" charset="0"/>
                </a:rPr>
                <a:t>1</a:t>
              </a:r>
              <a:endParaRPr kumimoji="0" lang="en-US" b="1" i="0" u="none" strike="noStrike" cap="none" normalizeH="0" baseline="0" dirty="0" smtClean="0">
                <a:ln>
                  <a:noFill/>
                </a:ln>
                <a:solidFill>
                  <a:schemeClr val="dk1"/>
                </a:solidFill>
                <a:effectLst/>
                <a:latin typeface="Calibri" pitchFamily="34" charset="0"/>
                <a:cs typeface="Calibri" pitchFamily="34" charset="0"/>
              </a:endParaRPr>
            </a:p>
          </p:txBody>
        </p:sp>
        <p:sp>
          <p:nvSpPr>
            <p:cNvPr id="5" name="TextBox 4"/>
            <p:cNvSpPr txBox="1"/>
            <p:nvPr/>
          </p:nvSpPr>
          <p:spPr>
            <a:xfrm>
              <a:off x="852371" y="1971878"/>
              <a:ext cx="3568541" cy="344710"/>
            </a:xfrm>
            <a:prstGeom prst="rect">
              <a:avLst/>
            </a:prstGeom>
            <a:noFill/>
          </p:spPr>
          <p:txBody>
            <a:bodyPr wrap="none" rtlCol="0" anchor="ctr" anchorCtr="0">
              <a:spAutoFit/>
            </a:bodyPr>
            <a:lstStyle/>
            <a:p>
              <a:pPr algn="l"/>
              <a:r>
                <a:rPr lang="en-US" sz="2000" b="0" smtClean="0">
                  <a:solidFill>
                    <a:schemeClr val="dk1"/>
                  </a:solidFill>
                  <a:effectLst/>
                  <a:latin typeface="Calibri" pitchFamily="34" charset="0"/>
                  <a:cs typeface="Calibri" pitchFamily="34" charset="0"/>
                </a:rPr>
                <a:t>Right-click on project and select:</a:t>
              </a:r>
              <a:endParaRPr lang="en-US" sz="2000" b="0" dirty="0" smtClean="0">
                <a:solidFill>
                  <a:schemeClr val="dk1"/>
                </a:solidFill>
                <a:effectLst/>
                <a:latin typeface="Calibri" pitchFamily="34" charset="0"/>
                <a:cs typeface="Calibri" pitchFamily="34" charset="0"/>
              </a:endParaRPr>
            </a:p>
          </p:txBody>
        </p:sp>
      </p:grpSp>
      <p:grpSp>
        <p:nvGrpSpPr>
          <p:cNvPr id="24" name="Group 23"/>
          <p:cNvGrpSpPr/>
          <p:nvPr/>
        </p:nvGrpSpPr>
        <p:grpSpPr>
          <a:xfrm>
            <a:off x="4825704" y="1908078"/>
            <a:ext cx="4089696" cy="381000"/>
            <a:chOff x="495300" y="1943100"/>
            <a:chExt cx="4089696" cy="381000"/>
          </a:xfrm>
        </p:grpSpPr>
        <p:sp>
          <p:nvSpPr>
            <p:cNvPr id="26" name="Oval 25"/>
            <p:cNvSpPr/>
            <p:nvPr/>
          </p:nvSpPr>
          <p:spPr bwMode="auto">
            <a:xfrm>
              <a:off x="495300" y="1943100"/>
              <a:ext cx="381000" cy="381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b="1" i="0" u="none" strike="noStrike" cap="none" normalizeH="0" baseline="0" smtClean="0">
                  <a:ln>
                    <a:noFill/>
                  </a:ln>
                  <a:solidFill>
                    <a:schemeClr val="dk1"/>
                  </a:solidFill>
                  <a:effectLst/>
                  <a:latin typeface="Calibri" pitchFamily="34" charset="0"/>
                  <a:cs typeface="Calibri" pitchFamily="34" charset="0"/>
                </a:rPr>
                <a:t>2</a:t>
              </a:r>
              <a:endParaRPr kumimoji="0" lang="en-US" b="1" i="0" u="none" strike="noStrike" cap="none" normalizeH="0" baseline="0" dirty="0" smtClean="0">
                <a:ln>
                  <a:noFill/>
                </a:ln>
                <a:solidFill>
                  <a:schemeClr val="dk1"/>
                </a:solidFill>
                <a:effectLst/>
                <a:latin typeface="Calibri" pitchFamily="34" charset="0"/>
                <a:cs typeface="Calibri" pitchFamily="34" charset="0"/>
              </a:endParaRPr>
            </a:p>
          </p:txBody>
        </p:sp>
        <p:sp>
          <p:nvSpPr>
            <p:cNvPr id="27" name="TextBox 26"/>
            <p:cNvSpPr txBox="1"/>
            <p:nvPr/>
          </p:nvSpPr>
          <p:spPr>
            <a:xfrm>
              <a:off x="852371" y="1971878"/>
              <a:ext cx="3732625" cy="344710"/>
            </a:xfrm>
            <a:prstGeom prst="rect">
              <a:avLst/>
            </a:prstGeom>
            <a:noFill/>
          </p:spPr>
          <p:txBody>
            <a:bodyPr wrap="none" rtlCol="0" anchor="ctr" anchorCtr="0">
              <a:spAutoFit/>
            </a:bodyPr>
            <a:lstStyle/>
            <a:p>
              <a:pPr algn="l"/>
              <a:r>
                <a:rPr lang="en-US" sz="2000" b="0" smtClean="0">
                  <a:solidFill>
                    <a:schemeClr val="dk1"/>
                  </a:solidFill>
                  <a:effectLst/>
                  <a:latin typeface="Calibri" pitchFamily="34" charset="0"/>
                  <a:cs typeface="Calibri" pitchFamily="34" charset="0"/>
                </a:rPr>
                <a:t>Select file(s) to add to the project:</a:t>
              </a:r>
              <a:endParaRPr lang="en-US" sz="2000" b="0" dirty="0" smtClean="0">
                <a:solidFill>
                  <a:schemeClr val="dk1"/>
                </a:solidFill>
                <a:effectLst/>
                <a:latin typeface="Calibri" pitchFamily="34" charset="0"/>
                <a:cs typeface="Calibri" pitchFamily="34" charset="0"/>
              </a:endParaRPr>
            </a:p>
          </p:txBody>
        </p:sp>
      </p:grpSp>
      <p:grpSp>
        <p:nvGrpSpPr>
          <p:cNvPr id="29" name="Group 28"/>
          <p:cNvGrpSpPr/>
          <p:nvPr/>
        </p:nvGrpSpPr>
        <p:grpSpPr>
          <a:xfrm>
            <a:off x="304800" y="3810000"/>
            <a:ext cx="2944702" cy="381000"/>
            <a:chOff x="495300" y="1943100"/>
            <a:chExt cx="2944702" cy="381000"/>
          </a:xfrm>
        </p:grpSpPr>
        <p:sp>
          <p:nvSpPr>
            <p:cNvPr id="30" name="Oval 29"/>
            <p:cNvSpPr/>
            <p:nvPr/>
          </p:nvSpPr>
          <p:spPr bwMode="auto">
            <a:xfrm>
              <a:off x="495300" y="1943100"/>
              <a:ext cx="381000" cy="3810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b="1" i="0" u="none" strike="noStrike" cap="none" normalizeH="0" baseline="0" smtClean="0">
                  <a:ln>
                    <a:noFill/>
                  </a:ln>
                  <a:solidFill>
                    <a:schemeClr val="dk1"/>
                  </a:solidFill>
                  <a:effectLst/>
                  <a:latin typeface="Calibri" pitchFamily="34" charset="0"/>
                  <a:cs typeface="Calibri" pitchFamily="34" charset="0"/>
                </a:rPr>
                <a:t>3</a:t>
              </a:r>
              <a:endParaRPr kumimoji="0" lang="en-US" b="1" i="0" u="none" strike="noStrike" cap="none" normalizeH="0" baseline="0" dirty="0" smtClean="0">
                <a:ln>
                  <a:noFill/>
                </a:ln>
                <a:solidFill>
                  <a:schemeClr val="dk1"/>
                </a:solidFill>
                <a:effectLst/>
                <a:latin typeface="Calibri" pitchFamily="34" charset="0"/>
                <a:cs typeface="Calibri" pitchFamily="34" charset="0"/>
              </a:endParaRPr>
            </a:p>
          </p:txBody>
        </p:sp>
        <p:sp>
          <p:nvSpPr>
            <p:cNvPr id="31" name="TextBox 30"/>
            <p:cNvSpPr txBox="1"/>
            <p:nvPr/>
          </p:nvSpPr>
          <p:spPr>
            <a:xfrm>
              <a:off x="852371" y="1971878"/>
              <a:ext cx="2587631" cy="344710"/>
            </a:xfrm>
            <a:prstGeom prst="rect">
              <a:avLst/>
            </a:prstGeom>
            <a:noFill/>
          </p:spPr>
          <p:txBody>
            <a:bodyPr wrap="none" rtlCol="0" anchor="ctr" anchorCtr="0">
              <a:spAutoFit/>
            </a:bodyPr>
            <a:lstStyle/>
            <a:p>
              <a:pPr algn="l"/>
              <a:r>
                <a:rPr lang="en-US" sz="2000" b="0" dirty="0" smtClean="0">
                  <a:solidFill>
                    <a:schemeClr val="dk1"/>
                  </a:solidFill>
                  <a:effectLst/>
                  <a:latin typeface="Calibri" pitchFamily="34" charset="0"/>
                  <a:cs typeface="Calibri" pitchFamily="34" charset="0"/>
                </a:rPr>
                <a:t>Select “Copy” or “Link”</a:t>
              </a:r>
            </a:p>
          </p:txBody>
        </p:sp>
      </p:grpSp>
      <p:sp>
        <p:nvSpPr>
          <p:cNvPr id="8" name="TextBox 7"/>
          <p:cNvSpPr txBox="1"/>
          <p:nvPr/>
        </p:nvSpPr>
        <p:spPr>
          <a:xfrm>
            <a:off x="5408105" y="3841899"/>
            <a:ext cx="3735895" cy="858697"/>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000" dirty="0" smtClean="0">
                <a:solidFill>
                  <a:schemeClr val="tx2"/>
                </a:solidFill>
                <a:effectLst/>
                <a:latin typeface="Calibri" pitchFamily="34" charset="0"/>
                <a:cs typeface="Calibri" pitchFamily="34" charset="0"/>
              </a:rPr>
              <a:t>COPY</a:t>
            </a:r>
          </a:p>
          <a:p>
            <a:pPr marL="509588" indent="-169863"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Copies file from original location</a:t>
            </a:r>
            <a:br>
              <a:rPr lang="en-US" sz="1800" b="0" dirty="0" smtClean="0">
                <a:solidFill>
                  <a:schemeClr val="dk1"/>
                </a:solidFill>
                <a:effectLst/>
                <a:latin typeface="Calibri" pitchFamily="34" charset="0"/>
                <a:cs typeface="Calibri" pitchFamily="34" charset="0"/>
              </a:rPr>
            </a:br>
            <a:r>
              <a:rPr lang="en-US" sz="1800" b="0" dirty="0" smtClean="0">
                <a:solidFill>
                  <a:schemeClr val="dk1"/>
                </a:solidFill>
                <a:effectLst/>
                <a:latin typeface="Calibri" pitchFamily="34" charset="0"/>
                <a:cs typeface="Calibri" pitchFamily="34" charset="0"/>
              </a:rPr>
              <a:t>to </a:t>
            </a:r>
            <a:r>
              <a:rPr lang="en-US" sz="1800" b="0" i="1" dirty="0" smtClean="0">
                <a:solidFill>
                  <a:schemeClr val="dk1"/>
                </a:solidFill>
                <a:effectLst/>
                <a:latin typeface="Calibri" pitchFamily="34" charset="0"/>
                <a:cs typeface="Calibri" pitchFamily="34" charset="0"/>
              </a:rPr>
              <a:t>project folder </a:t>
            </a:r>
            <a:r>
              <a:rPr lang="en-US" sz="1800" b="0" dirty="0" smtClean="0">
                <a:solidFill>
                  <a:schemeClr val="dk1"/>
                </a:solidFill>
                <a:effectLst/>
                <a:latin typeface="Calibri" pitchFamily="34" charset="0"/>
                <a:cs typeface="Calibri" pitchFamily="34" charset="0"/>
              </a:rPr>
              <a:t>(two copies)</a:t>
            </a:r>
          </a:p>
        </p:txBody>
      </p:sp>
      <p:sp>
        <p:nvSpPr>
          <p:cNvPr id="35" name="TextBox 34"/>
          <p:cNvSpPr txBox="1"/>
          <p:nvPr/>
        </p:nvSpPr>
        <p:spPr>
          <a:xfrm>
            <a:off x="5410200" y="4790338"/>
            <a:ext cx="3730893" cy="1378839"/>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000" dirty="0" smtClean="0">
                <a:solidFill>
                  <a:schemeClr val="tx2"/>
                </a:solidFill>
                <a:effectLst/>
                <a:latin typeface="Calibri" pitchFamily="34" charset="0"/>
                <a:cs typeface="Calibri" pitchFamily="34" charset="0"/>
              </a:rPr>
              <a:t>LINK</a:t>
            </a:r>
          </a:p>
          <a:p>
            <a:pPr marL="509588" indent="-169863"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References (points to) source</a:t>
            </a:r>
            <a:br>
              <a:rPr lang="en-US" sz="1800" b="0" dirty="0" smtClean="0">
                <a:solidFill>
                  <a:schemeClr val="dk1"/>
                </a:solidFill>
                <a:effectLst/>
                <a:latin typeface="Calibri" pitchFamily="34" charset="0"/>
                <a:cs typeface="Calibri" pitchFamily="34" charset="0"/>
              </a:rPr>
            </a:br>
            <a:r>
              <a:rPr lang="en-US" sz="1800" b="0" dirty="0" smtClean="0">
                <a:solidFill>
                  <a:schemeClr val="dk1"/>
                </a:solidFill>
                <a:effectLst/>
                <a:latin typeface="Calibri" pitchFamily="34" charset="0"/>
                <a:cs typeface="Calibri" pitchFamily="34" charset="0"/>
              </a:rPr>
              <a:t>file in the </a:t>
            </a:r>
            <a:r>
              <a:rPr lang="en-US" sz="1800" b="0" i="1" dirty="0" smtClean="0">
                <a:solidFill>
                  <a:schemeClr val="dk1"/>
                </a:solidFill>
                <a:effectLst/>
                <a:latin typeface="Calibri" pitchFamily="34" charset="0"/>
                <a:cs typeface="Calibri" pitchFamily="34" charset="0"/>
              </a:rPr>
              <a:t>original folder</a:t>
            </a:r>
          </a:p>
          <a:p>
            <a:pPr marL="509588" indent="-169863" algn="l">
              <a:spcBef>
                <a:spcPts val="600"/>
              </a:spcBef>
              <a:buSzPct val="100000"/>
              <a:buFont typeface="Arial" pitchFamily="34" charset="0"/>
              <a:buChar char="•"/>
            </a:pPr>
            <a:r>
              <a:rPr lang="en-US" sz="1800" b="0" dirty="0" smtClean="0">
                <a:solidFill>
                  <a:schemeClr val="dk1"/>
                </a:solidFill>
                <a:effectLst/>
                <a:latin typeface="Calibri" pitchFamily="34" charset="0"/>
                <a:cs typeface="Calibri" pitchFamily="34" charset="0"/>
              </a:rPr>
              <a:t>Can select a “reference” point – </a:t>
            </a:r>
            <a:br>
              <a:rPr lang="en-US" sz="1800" b="0" dirty="0" smtClean="0">
                <a:solidFill>
                  <a:schemeClr val="dk1"/>
                </a:solidFill>
                <a:effectLst/>
                <a:latin typeface="Calibri" pitchFamily="34" charset="0"/>
                <a:cs typeface="Calibri" pitchFamily="34" charset="0"/>
              </a:rPr>
            </a:br>
            <a:r>
              <a:rPr lang="en-US" sz="1800" b="0" dirty="0" smtClean="0">
                <a:solidFill>
                  <a:schemeClr val="dk1"/>
                </a:solidFill>
                <a:effectLst/>
                <a:latin typeface="Calibri" pitchFamily="34" charset="0"/>
                <a:cs typeface="Calibri" pitchFamily="34" charset="0"/>
              </a:rPr>
              <a:t>typically PROJECT_LOC</a:t>
            </a:r>
          </a:p>
        </p:txBody>
      </p:sp>
      <p:pic>
        <p:nvPicPr>
          <p:cNvPr id="1030" name="Picture 6" descr="C:\Users\a0159877\AppData\Local\Temp\SNAGHTML8594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629" y="4235300"/>
            <a:ext cx="4792971" cy="16320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0192895\AppData\Local\Temp\SNAGHTML7de7c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9" y="2293078"/>
            <a:ext cx="2877526" cy="1293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0159877\AppData\Local\Temp\SNAGHTML83289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8567" y="3145744"/>
            <a:ext cx="2167137" cy="696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0192895\AppData\Local\Temp\SNAGHTML80471f.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9466" y="2424193"/>
            <a:ext cx="2445121" cy="1214675"/>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numero diapositiva 2"/>
          <p:cNvSpPr>
            <a:spLocks noGrp="1"/>
          </p:cNvSpPr>
          <p:nvPr>
            <p:ph type="sldNum" sz="quarter" idx="12"/>
          </p:nvPr>
        </p:nvSpPr>
        <p:spPr/>
        <p:txBody>
          <a:bodyPr/>
          <a:lstStyle/>
          <a:p>
            <a:fld id="{4E582210-5FCA-4178-AB04-4337EADA3D81}" type="slidenum">
              <a:rPr lang="en-US" smtClean="0"/>
              <a:pPr/>
              <a:t>27</a:t>
            </a:fld>
            <a:endParaRPr lang="en-US"/>
          </a:p>
        </p:txBody>
      </p:sp>
      <p:sp>
        <p:nvSpPr>
          <p:cNvPr id="21"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4212457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Portable Projects</a:t>
            </a:r>
            <a:endParaRPr lang="en-US" dirty="0"/>
          </a:p>
        </p:txBody>
      </p:sp>
      <p:pic>
        <p:nvPicPr>
          <p:cNvPr id="1028" name="Picture 4" descr="C:\Users\a0128896\AppData\Local\Temp\SNAGHTMLb3ef7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48" y="4758311"/>
            <a:ext cx="4352487" cy="1555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38554" y="753310"/>
            <a:ext cx="7542129" cy="1314206"/>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Why make your projects “portable”?</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Simplifies project sharing </a:t>
            </a:r>
          </a:p>
          <a:p>
            <a:pPr marL="574675" indent="-169863" algn="l">
              <a:spcBef>
                <a:spcPts val="600"/>
              </a:spcBef>
              <a:buSzPct val="100000"/>
              <a:buFont typeface="Arial" pitchFamily="34" charset="0"/>
              <a:buChar char="•"/>
            </a:pPr>
            <a:r>
              <a:rPr lang="en-US" sz="2000" b="0" dirty="0">
                <a:effectLst/>
                <a:latin typeface="Calibri" pitchFamily="34" charset="0"/>
                <a:cs typeface="Calibri" pitchFamily="34" charset="0"/>
              </a:rPr>
              <a:t>Y</a:t>
            </a:r>
            <a:r>
              <a:rPr lang="en-US" sz="2000" b="0" dirty="0" smtClean="0">
                <a:effectLst/>
                <a:latin typeface="Calibri" pitchFamily="34" charset="0"/>
                <a:cs typeface="Calibri" pitchFamily="34" charset="0"/>
              </a:rPr>
              <a:t>ou can easily re-locate your projects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Allow simple changes to link to new releases of software libraries</a:t>
            </a:r>
          </a:p>
        </p:txBody>
      </p:sp>
      <p:sp>
        <p:nvSpPr>
          <p:cNvPr id="6" name="TextBox 5"/>
          <p:cNvSpPr txBox="1"/>
          <p:nvPr/>
        </p:nvSpPr>
        <p:spPr>
          <a:xfrm>
            <a:off x="5051106" y="2372971"/>
            <a:ext cx="3926588" cy="590931"/>
          </a:xfrm>
          <a:prstGeom prst="rect">
            <a:avLst/>
          </a:prstGeom>
          <a:noFill/>
        </p:spPr>
        <p:txBody>
          <a:bodyPr wrap="none" rtlCol="0" anchor="ctr" anchorCtr="0">
            <a:spAutoFit/>
          </a:bodyPr>
          <a:lstStyle/>
          <a:p>
            <a:pPr algn="l">
              <a:spcBef>
                <a:spcPts val="600"/>
              </a:spcBef>
              <a:buClr>
                <a:schemeClr val="tx2"/>
              </a:buClr>
              <a:buSzPct val="75000"/>
            </a:pPr>
            <a:r>
              <a:rPr lang="en-US" sz="2000" b="0" u="sng" dirty="0" smtClean="0">
                <a:solidFill>
                  <a:schemeClr val="dk1"/>
                </a:solidFill>
                <a:effectLst/>
                <a:latin typeface="Calibri" pitchFamily="34" charset="0"/>
                <a:cs typeface="Calibri" pitchFamily="34" charset="0"/>
              </a:rPr>
              <a:t>Copied</a:t>
            </a:r>
            <a:r>
              <a:rPr lang="en-US" sz="2000" b="0" dirty="0" smtClean="0">
                <a:solidFill>
                  <a:schemeClr val="dk1"/>
                </a:solidFill>
                <a:effectLst/>
                <a:latin typeface="Calibri" pitchFamily="34" charset="0"/>
                <a:cs typeface="Calibri" pitchFamily="34" charset="0"/>
              </a:rPr>
              <a:t> files are not a problem (they</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move with the project folder)</a:t>
            </a:r>
          </a:p>
        </p:txBody>
      </p:sp>
      <p:sp>
        <p:nvSpPr>
          <p:cNvPr id="7" name="TextBox 6"/>
          <p:cNvSpPr txBox="1"/>
          <p:nvPr/>
        </p:nvSpPr>
        <p:spPr>
          <a:xfrm>
            <a:off x="5051105" y="2890624"/>
            <a:ext cx="3680623" cy="1483483"/>
          </a:xfrm>
          <a:prstGeom prst="rect">
            <a:avLst/>
          </a:prstGeom>
          <a:noFill/>
        </p:spPr>
        <p:txBody>
          <a:bodyPr wrap="none" rtlCol="0" anchor="ctr" anchorCtr="0">
            <a:spAutoFit/>
          </a:bodyPr>
          <a:lstStyle/>
          <a:p>
            <a:pPr algn="l">
              <a:spcBef>
                <a:spcPts val="600"/>
              </a:spcBef>
              <a:buClr>
                <a:schemeClr val="tx2"/>
              </a:buClr>
              <a:buSzPct val="75000"/>
            </a:pPr>
            <a:r>
              <a:rPr lang="en-US" sz="2000" b="0" u="sng" dirty="0" smtClean="0">
                <a:solidFill>
                  <a:schemeClr val="dk1"/>
                </a:solidFill>
                <a:effectLst/>
                <a:latin typeface="Calibri" pitchFamily="34" charset="0"/>
                <a:cs typeface="Calibri" pitchFamily="34" charset="0"/>
              </a:rPr>
              <a:t>Linked</a:t>
            </a:r>
            <a:r>
              <a:rPr lang="en-US" sz="2000" b="0" dirty="0" smtClean="0">
                <a:solidFill>
                  <a:schemeClr val="dk1"/>
                </a:solidFill>
                <a:effectLst/>
                <a:latin typeface="Calibri" pitchFamily="34" charset="0"/>
                <a:cs typeface="Calibri" pitchFamily="34" charset="0"/>
              </a:rPr>
              <a:t> files may be an issue. </a:t>
            </a:r>
            <a:r>
              <a:rPr lang="en-US" sz="2000" b="0" dirty="0">
                <a:solidFill>
                  <a:schemeClr val="dk1"/>
                </a:solidFill>
                <a:effectLst/>
                <a:latin typeface="Calibri" pitchFamily="34" charset="0"/>
                <a:cs typeface="Calibri" pitchFamily="34" charset="0"/>
              </a:rPr>
              <a:t>T</a:t>
            </a:r>
            <a:r>
              <a:rPr lang="en-US" sz="2000" b="0" dirty="0" smtClean="0">
                <a:solidFill>
                  <a:schemeClr val="dk1"/>
                </a:solidFill>
                <a:effectLst/>
                <a:latin typeface="Calibri" pitchFamily="34" charset="0"/>
                <a:cs typeface="Calibri" pitchFamily="34" charset="0"/>
              </a:rPr>
              <a:t>hey</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are located outside the project </a:t>
            </a:r>
            <a:br>
              <a:rPr lang="en-US" sz="2000" b="0" dirty="0" smtClean="0">
                <a:solidFill>
                  <a:schemeClr val="dk1"/>
                </a:solidFill>
                <a:effectLst/>
                <a:latin typeface="Calibri" pitchFamily="34" charset="0"/>
                <a:cs typeface="Calibri" pitchFamily="34" charset="0"/>
              </a:rPr>
            </a:br>
            <a:r>
              <a:rPr lang="en-US" sz="2000" b="0" dirty="0" smtClean="0">
                <a:solidFill>
                  <a:schemeClr val="dk1"/>
                </a:solidFill>
                <a:effectLst/>
                <a:latin typeface="Calibri" pitchFamily="34" charset="0"/>
                <a:cs typeface="Calibri" pitchFamily="34" charset="0"/>
              </a:rPr>
              <a:t>folder via a:</a:t>
            </a:r>
          </a:p>
          <a:p>
            <a:pPr marL="742950" lvl="1" indent="-285750" algn="l">
              <a:spcBef>
                <a:spcPts val="600"/>
              </a:spcBef>
              <a:buClr>
                <a:schemeClr val="tx2"/>
              </a:buClr>
              <a:buSzPct val="75000"/>
              <a:buFont typeface="Arial" pitchFamily="34" charset="0"/>
              <a:buChar char="•"/>
            </a:pPr>
            <a:r>
              <a:rPr lang="en-US" sz="2000" b="0" dirty="0" smtClean="0">
                <a:solidFill>
                  <a:schemeClr val="dk1"/>
                </a:solidFill>
                <a:effectLst/>
                <a:latin typeface="Calibri" pitchFamily="34" charset="0"/>
                <a:cs typeface="Calibri" pitchFamily="34" charset="0"/>
              </a:rPr>
              <a:t>absolute path, or</a:t>
            </a:r>
          </a:p>
          <a:p>
            <a:pPr marL="742950" lvl="1" indent="-285750" algn="l">
              <a:spcBef>
                <a:spcPts val="600"/>
              </a:spcBef>
              <a:buClr>
                <a:schemeClr val="tx2"/>
              </a:buClr>
              <a:buSzPct val="75000"/>
              <a:buFont typeface="Arial" pitchFamily="34" charset="0"/>
              <a:buChar char="•"/>
            </a:pPr>
            <a:r>
              <a:rPr lang="en-US" sz="2000" b="0" dirty="0" smtClean="0">
                <a:solidFill>
                  <a:schemeClr val="dk1"/>
                </a:solidFill>
                <a:effectLst/>
                <a:latin typeface="Calibri" pitchFamily="34" charset="0"/>
                <a:cs typeface="Calibri" pitchFamily="34" charset="0"/>
              </a:rPr>
              <a:t>relative path</a:t>
            </a:r>
          </a:p>
        </p:txBody>
      </p:sp>
      <p:sp>
        <p:nvSpPr>
          <p:cNvPr id="9" name="TextBox 8"/>
          <p:cNvSpPr txBox="1"/>
          <p:nvPr/>
        </p:nvSpPr>
        <p:spPr>
          <a:xfrm>
            <a:off x="5838825" y="4945923"/>
            <a:ext cx="2839289" cy="1077218"/>
          </a:xfrm>
          <a:prstGeom prst="rect">
            <a:avLst/>
          </a:prstGeom>
          <a:noFill/>
          <a:ln w="19050">
            <a:noFill/>
          </a:ln>
        </p:spPr>
        <p:txBody>
          <a:bodyPr wrap="square" rtlCol="0" anchor="ctr" anchorCtr="0">
            <a:spAutoFit/>
          </a:bodyPr>
          <a:lstStyle/>
          <a:p>
            <a:pPr algn="l">
              <a:spcBef>
                <a:spcPts val="600"/>
              </a:spcBef>
              <a:buClr>
                <a:schemeClr val="tx2"/>
              </a:buClr>
              <a:buSzPct val="75000"/>
            </a:pPr>
            <a:r>
              <a:rPr lang="en-US" sz="2000" b="0" dirty="0" smtClean="0">
                <a:solidFill>
                  <a:schemeClr val="dk1"/>
                </a:solidFill>
                <a:effectLst/>
                <a:latin typeface="Calibri" pitchFamily="34" charset="0"/>
                <a:cs typeface="Calibri" pitchFamily="34" charset="0"/>
              </a:rPr>
              <a:t>This is the </a:t>
            </a:r>
            <a:r>
              <a:rPr lang="en-US" sz="2000" b="0" u="sng" dirty="0" smtClean="0">
                <a:solidFill>
                  <a:schemeClr val="dk1"/>
                </a:solidFill>
                <a:effectLst/>
                <a:latin typeface="Calibri" pitchFamily="34" charset="0"/>
                <a:cs typeface="Calibri" pitchFamily="34" charset="0"/>
              </a:rPr>
              <a:t>Path Variable </a:t>
            </a:r>
            <a:r>
              <a:rPr lang="en-US" sz="2000" b="0" dirty="0" smtClean="0">
                <a:solidFill>
                  <a:schemeClr val="dk1"/>
                </a:solidFill>
                <a:effectLst/>
                <a:latin typeface="Calibri" pitchFamily="34" charset="0"/>
                <a:cs typeface="Calibri" pitchFamily="34" charset="0"/>
              </a:rPr>
              <a:t>for a relative path. This can be specified for every linked file.</a:t>
            </a:r>
          </a:p>
        </p:txBody>
      </p:sp>
      <p:grpSp>
        <p:nvGrpSpPr>
          <p:cNvPr id="4" name="Group 3"/>
          <p:cNvGrpSpPr/>
          <p:nvPr/>
        </p:nvGrpSpPr>
        <p:grpSpPr>
          <a:xfrm>
            <a:off x="977948" y="2217797"/>
            <a:ext cx="3628548" cy="2495342"/>
            <a:chOff x="977948" y="2305258"/>
            <a:chExt cx="3628548" cy="2495342"/>
          </a:xfrm>
        </p:grpSpPr>
        <p:pic>
          <p:nvPicPr>
            <p:cNvPr id="1026" name="Picture 2" descr="C:\Users\a0128896\AppData\Local\Temp\SNAGHTMLb10a3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948" y="2305258"/>
              <a:ext cx="3628548" cy="2495342"/>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bwMode="auto">
            <a:xfrm>
              <a:off x="1154430" y="3613709"/>
              <a:ext cx="1897380" cy="587046"/>
            </a:xfrm>
            <a:prstGeom prst="roundRect">
              <a:avLst/>
            </a:prstGeom>
            <a:noFill/>
            <a:ln w="19050" cap="flat" cmpd="sng" algn="ctr">
              <a:solidFill>
                <a:schemeClr val="accent4"/>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1" name="Rounded Rectangle 10"/>
            <p:cNvSpPr/>
            <p:nvPr/>
          </p:nvSpPr>
          <p:spPr bwMode="auto">
            <a:xfrm>
              <a:off x="1154430" y="4230626"/>
              <a:ext cx="1897380" cy="209700"/>
            </a:xfrm>
            <a:prstGeom prst="roundRect">
              <a:avLst/>
            </a:prstGeom>
            <a:noFill/>
            <a:ln w="19050" cap="flat" cmpd="sng" algn="ctr">
              <a:solidFill>
                <a:schemeClr val="accent5"/>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grpSp>
      <p:cxnSp>
        <p:nvCxnSpPr>
          <p:cNvPr id="12" name="Straight Arrow Connector 11"/>
          <p:cNvCxnSpPr>
            <a:stCxn id="6" idx="1"/>
          </p:cNvCxnSpPr>
          <p:nvPr/>
        </p:nvCxnSpPr>
        <p:spPr bwMode="auto">
          <a:xfrm flipH="1">
            <a:off x="3051810" y="2668437"/>
            <a:ext cx="1999296" cy="1151334"/>
          </a:xfrm>
          <a:prstGeom prst="straightConnector1">
            <a:avLst/>
          </a:prstGeom>
          <a:solidFill>
            <a:schemeClr val="accent1"/>
          </a:solidFill>
          <a:ln w="19050" cap="flat" cmpd="sng" algn="ctr">
            <a:solidFill>
              <a:schemeClr val="accent4"/>
            </a:solidFill>
            <a:prstDash val="solid"/>
            <a:round/>
            <a:headEnd type="none" w="sm" len="sm"/>
            <a:tailEnd type="arrow"/>
          </a:ln>
          <a:effectLst/>
        </p:spPr>
      </p:cxnSp>
      <p:cxnSp>
        <p:nvCxnSpPr>
          <p:cNvPr id="15" name="Straight Arrow Connector 14"/>
          <p:cNvCxnSpPr/>
          <p:nvPr/>
        </p:nvCxnSpPr>
        <p:spPr bwMode="auto">
          <a:xfrm flipH="1">
            <a:off x="3051810" y="3244103"/>
            <a:ext cx="1999296" cy="1003912"/>
          </a:xfrm>
          <a:prstGeom prst="straightConnector1">
            <a:avLst/>
          </a:prstGeom>
          <a:solidFill>
            <a:schemeClr val="accent1"/>
          </a:solidFill>
          <a:ln w="19050" cap="flat" cmpd="sng" algn="ctr">
            <a:solidFill>
              <a:schemeClr val="accent5"/>
            </a:solidFill>
            <a:prstDash val="solid"/>
            <a:round/>
            <a:headEnd type="none" w="sm" len="sm"/>
            <a:tailEnd type="arrow"/>
          </a:ln>
          <a:effectLst/>
        </p:spPr>
      </p:cxnSp>
      <p:sp>
        <p:nvSpPr>
          <p:cNvPr id="17" name="Oval 16"/>
          <p:cNvSpPr/>
          <p:nvPr/>
        </p:nvSpPr>
        <p:spPr bwMode="auto">
          <a:xfrm>
            <a:off x="2990850" y="5653929"/>
            <a:ext cx="1790700" cy="533400"/>
          </a:xfrm>
          <a:prstGeom prst="ellipse">
            <a:avLst/>
          </a:prstGeom>
          <a:noFill/>
          <a:ln w="19050" cap="flat" cmpd="sng" algn="ctr">
            <a:solidFill>
              <a:schemeClr val="accent4"/>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cxnSp>
        <p:nvCxnSpPr>
          <p:cNvPr id="19" name="Straight Arrow Connector 18"/>
          <p:cNvCxnSpPr>
            <a:endCxn id="17" idx="7"/>
          </p:cNvCxnSpPr>
          <p:nvPr/>
        </p:nvCxnSpPr>
        <p:spPr bwMode="auto">
          <a:xfrm flipH="1">
            <a:off x="4519308" y="5242486"/>
            <a:ext cx="1319517" cy="489558"/>
          </a:xfrm>
          <a:prstGeom prst="straightConnector1">
            <a:avLst/>
          </a:prstGeom>
          <a:solidFill>
            <a:schemeClr val="accent1"/>
          </a:solidFill>
          <a:ln w="19050" cap="flat" cmpd="sng" algn="ctr">
            <a:solidFill>
              <a:schemeClr val="accent4"/>
            </a:solidFill>
            <a:prstDash val="solid"/>
            <a:round/>
            <a:headEnd type="none" w="sm" len="sm"/>
            <a:tailEnd type="arrow"/>
          </a:ln>
          <a:effectLst/>
        </p:spPr>
      </p:cxnSp>
      <p:sp>
        <p:nvSpPr>
          <p:cNvPr id="8" name="Segnaposto numero diapositiva 7"/>
          <p:cNvSpPr>
            <a:spLocks noGrp="1"/>
          </p:cNvSpPr>
          <p:nvPr>
            <p:ph type="sldNum" sz="quarter" idx="12"/>
          </p:nvPr>
        </p:nvSpPr>
        <p:spPr/>
        <p:txBody>
          <a:bodyPr/>
          <a:lstStyle/>
          <a:p>
            <a:fld id="{4E582210-5FCA-4178-AB04-4337EADA3D81}" type="slidenum">
              <a:rPr lang="en-US" smtClean="0"/>
              <a:pPr/>
              <a:t>28</a:t>
            </a:fld>
            <a:endParaRPr lang="en-US"/>
          </a:p>
        </p:txBody>
      </p:sp>
      <p:sp>
        <p:nvSpPr>
          <p:cNvPr id="1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10" name="Segnaposto piè di pagina 9"/>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5115993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 Variables and Build Variables</a:t>
            </a:r>
            <a:endParaRPr lang="en-US" dirty="0"/>
          </a:p>
        </p:txBody>
      </p:sp>
      <p:sp>
        <p:nvSpPr>
          <p:cNvPr id="5" name="TextBox 4"/>
          <p:cNvSpPr txBox="1"/>
          <p:nvPr/>
        </p:nvSpPr>
        <p:spPr>
          <a:xfrm>
            <a:off x="152400" y="834017"/>
            <a:ext cx="7747634" cy="1800493"/>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Path Variables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Used by CCS (Eclipse) to store the base path for relative linked files </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Example: </a:t>
            </a:r>
            <a:r>
              <a:rPr lang="en-US" sz="2000" b="0" dirty="0" smtClean="0">
                <a:solidFill>
                  <a:schemeClr val="tx2"/>
                </a:solidFill>
                <a:effectLst/>
                <a:latin typeface="Calibri" pitchFamily="34" charset="0"/>
                <a:cs typeface="Calibri" pitchFamily="34" charset="0"/>
              </a:rPr>
              <a:t>PROJECT_LOC</a:t>
            </a:r>
            <a:r>
              <a:rPr lang="en-US" sz="2000" b="0" dirty="0" smtClean="0">
                <a:effectLst/>
                <a:latin typeface="Calibri" pitchFamily="34" charset="0"/>
                <a:cs typeface="Calibri" pitchFamily="34" charset="0"/>
              </a:rPr>
              <a:t> is set to the path of your project, say</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	</a:t>
            </a:r>
            <a:r>
              <a:rPr lang="en-US" sz="1600" b="0" dirty="0" smtClean="0">
                <a:effectLst/>
                <a:latin typeface="Courier New" pitchFamily="49" charset="0"/>
                <a:cs typeface="Courier New" pitchFamily="49" charset="0"/>
              </a:rPr>
              <a:t>c:/Tiva_LaunchPad_Workshop/lab2/project</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Used as a reference point for relative paths, e.g.</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	</a:t>
            </a:r>
            <a:r>
              <a:rPr lang="en-US" sz="1600" b="0" dirty="0" smtClean="0">
                <a:effectLst/>
                <a:latin typeface="Courier New" pitchFamily="49" charset="0"/>
                <a:cs typeface="Courier New" pitchFamily="49" charset="0"/>
              </a:rPr>
              <a:t>${PROJECT_LOC}/../files/</a:t>
            </a:r>
            <a:r>
              <a:rPr lang="en-US" sz="1600" b="0" dirty="0" err="1" smtClean="0">
                <a:effectLst/>
                <a:latin typeface="Courier New" pitchFamily="49" charset="0"/>
                <a:cs typeface="Courier New" pitchFamily="49" charset="0"/>
              </a:rPr>
              <a:t>main.c</a:t>
            </a:r>
            <a:endParaRPr lang="en-US" sz="1600" b="0" dirty="0" smtClean="0">
              <a:effectLst/>
              <a:latin typeface="Calibri" pitchFamily="34" charset="0"/>
              <a:cs typeface="Calibri" pitchFamily="34" charset="0"/>
            </a:endParaRPr>
          </a:p>
        </p:txBody>
      </p:sp>
      <p:sp>
        <p:nvSpPr>
          <p:cNvPr id="11" name="TextBox 10"/>
          <p:cNvSpPr txBox="1"/>
          <p:nvPr/>
        </p:nvSpPr>
        <p:spPr>
          <a:xfrm>
            <a:off x="152400" y="2634238"/>
            <a:ext cx="7577780" cy="1815882"/>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Build Variables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Used by CCS (Eclipse) to store base path for build libraries or files </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Example: </a:t>
            </a:r>
            <a:r>
              <a:rPr lang="en-US" sz="2000" b="0" dirty="0" smtClean="0">
                <a:solidFill>
                  <a:schemeClr val="tx2"/>
                </a:solidFill>
                <a:effectLst/>
                <a:latin typeface="Calibri" pitchFamily="34" charset="0"/>
                <a:cs typeface="Calibri" pitchFamily="34" charset="0"/>
              </a:rPr>
              <a:t>CG_TOOL_ROOT</a:t>
            </a:r>
            <a:r>
              <a:rPr lang="en-US" sz="2000" b="0" dirty="0" smtClean="0">
                <a:effectLst/>
                <a:latin typeface="Calibri" pitchFamily="34" charset="0"/>
                <a:cs typeface="Calibri" pitchFamily="34" charset="0"/>
              </a:rPr>
              <a:t> is set to the path for the code </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generation tools (compiler/linker)</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Used to find #include .h files, or object libraries, e.g.</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	</a:t>
            </a:r>
            <a:r>
              <a:rPr lang="en-US" sz="1600" b="0" dirty="0" smtClean="0">
                <a:effectLst/>
                <a:latin typeface="Courier New" pitchFamily="49" charset="0"/>
                <a:cs typeface="Courier New" pitchFamily="49" charset="0"/>
              </a:rPr>
              <a:t>${CG_TOOL_ROOT}/include </a:t>
            </a:r>
            <a:r>
              <a:rPr lang="en-US" sz="2000" b="0" dirty="0" smtClean="0">
                <a:effectLst/>
                <a:latin typeface="Calibri" pitchFamily="34" charset="0"/>
                <a:cs typeface="Courier New" pitchFamily="49" charset="0"/>
              </a:rPr>
              <a:t>or</a:t>
            </a:r>
            <a:r>
              <a:rPr lang="en-US" sz="2000" b="0" dirty="0">
                <a:effectLst/>
                <a:latin typeface="Courier New" pitchFamily="49" charset="0"/>
                <a:cs typeface="Courier New" pitchFamily="49" charset="0"/>
              </a:rPr>
              <a:t> </a:t>
            </a:r>
            <a:r>
              <a:rPr lang="en-US" sz="1600" b="0" dirty="0">
                <a:effectLst/>
                <a:latin typeface="Courier New" pitchFamily="49" charset="0"/>
                <a:cs typeface="Courier New" pitchFamily="49" charset="0"/>
              </a:rPr>
              <a:t>${CG_TOOL_ROOT</a:t>
            </a:r>
            <a:r>
              <a:rPr lang="en-US" sz="1600" b="0" dirty="0" smtClean="0">
                <a:effectLst/>
                <a:latin typeface="Courier New" pitchFamily="49" charset="0"/>
                <a:cs typeface="Courier New" pitchFamily="49" charset="0"/>
              </a:rPr>
              <a:t>}/lib</a:t>
            </a:r>
          </a:p>
        </p:txBody>
      </p:sp>
      <p:sp>
        <p:nvSpPr>
          <p:cNvPr id="12" name="TextBox 11"/>
          <p:cNvSpPr txBox="1"/>
          <p:nvPr/>
        </p:nvSpPr>
        <p:spPr>
          <a:xfrm>
            <a:off x="162300" y="4557124"/>
            <a:ext cx="7997061" cy="1723549"/>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How are these variables defined?</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The variables in these examples are </a:t>
            </a:r>
            <a:r>
              <a:rPr lang="en-US" sz="2000" b="0" u="sng" dirty="0" smtClean="0">
                <a:effectLst/>
                <a:latin typeface="Calibri" pitchFamily="34" charset="0"/>
                <a:cs typeface="Calibri" pitchFamily="34" charset="0"/>
              </a:rPr>
              <a:t>automatically defined</a:t>
            </a:r>
            <a:r>
              <a:rPr lang="en-US" sz="2000" b="0" dirty="0" smtClean="0">
                <a:effectLst/>
                <a:latin typeface="Calibri" pitchFamily="34" charset="0"/>
                <a:cs typeface="Calibri" pitchFamily="34" charset="0"/>
              </a:rPr>
              <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when you create a new project (PROJECT_LOC) and when you</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install CCS with the build tools (CG_TOOL_ROOT) </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What about </a:t>
            </a:r>
            <a:r>
              <a:rPr lang="en-US" sz="2000" b="0" dirty="0" err="1" smtClean="0">
                <a:effectLst/>
                <a:latin typeface="Calibri" pitchFamily="34" charset="0"/>
                <a:cs typeface="Calibri" pitchFamily="34" charset="0"/>
              </a:rPr>
              <a:t>TivaWare</a:t>
            </a:r>
            <a:r>
              <a:rPr lang="en-US" sz="2000" b="0" dirty="0" smtClean="0">
                <a:effectLst/>
                <a:latin typeface="Calibri" pitchFamily="34" charset="0"/>
                <a:cs typeface="Calibri" pitchFamily="34" charset="0"/>
              </a:rPr>
              <a:t> or additional software libraries? You can define</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some new variables yourself</a:t>
            </a:r>
            <a:endParaRPr lang="en-US" sz="2000" b="0" dirty="0" smtClean="0">
              <a:effectLst/>
              <a:latin typeface="Courier New" pitchFamily="49" charset="0"/>
              <a:cs typeface="Courier New" pitchFamily="49" charset="0"/>
            </a:endParaRPr>
          </a:p>
        </p:txBody>
      </p:sp>
      <p:pic>
        <p:nvPicPr>
          <p:cNvPr id="1026" name="Picture 2" descr="C:\Users\a0192895\AppData\Local\Microsoft\Windows\Temporary Internet Files\Content.IE5\0J7MKOAY\MC90036810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0180" y="1442297"/>
            <a:ext cx="1156965" cy="119221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0192895\AppData\Local\Microsoft\Windows\Temporary Internet Files\Content.IE5\TYV5KRAJ\MC90035566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7438" y="3429000"/>
            <a:ext cx="1533380" cy="1250950"/>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numero diapositiva 2"/>
          <p:cNvSpPr>
            <a:spLocks noGrp="1"/>
          </p:cNvSpPr>
          <p:nvPr>
            <p:ph type="sldNum" sz="quarter" idx="12"/>
          </p:nvPr>
        </p:nvSpPr>
        <p:spPr/>
        <p:txBody>
          <a:bodyPr/>
          <a:lstStyle/>
          <a:p>
            <a:fld id="{4E582210-5FCA-4178-AB04-4337EADA3D81}" type="slidenum">
              <a:rPr lang="en-US" smtClean="0"/>
              <a:pPr/>
              <a:t>29</a:t>
            </a:fld>
            <a:endParaRPr lang="en-US"/>
          </a:p>
        </p:txBody>
      </p:sp>
      <p:sp>
        <p:nvSpPr>
          <p:cNvPr id="10"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405346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err="1" smtClean="0">
                <a:solidFill>
                  <a:srgbClr val="FF0000"/>
                </a:solidFill>
              </a:rPr>
              <a:t>Tiva</a:t>
            </a:r>
            <a:r>
              <a:rPr lang="en-US" dirty="0" smtClean="0">
                <a:solidFill>
                  <a:srgbClr val="FF0000"/>
                </a:solidFill>
              </a:rPr>
              <a:t>™ EK-TM4C123GXL LaunchPad</a:t>
            </a:r>
            <a:endParaRPr lang="en-US" dirty="0">
              <a:solidFill>
                <a:srgbClr val="FF0000"/>
              </a:solidFill>
            </a:endParaRPr>
          </a:p>
        </p:txBody>
      </p:sp>
      <p:sp>
        <p:nvSpPr>
          <p:cNvPr id="7" name="TextBox 6"/>
          <p:cNvSpPr txBox="1"/>
          <p:nvPr/>
        </p:nvSpPr>
        <p:spPr>
          <a:xfrm>
            <a:off x="178427" y="979550"/>
            <a:ext cx="4106702" cy="4598182"/>
          </a:xfrm>
          <a:prstGeom prst="rect">
            <a:avLst/>
          </a:prstGeom>
          <a:noFill/>
        </p:spPr>
        <p:txBody>
          <a:bodyPr wrap="none" rtlCol="0" anchor="ctr" anchorCtr="1">
            <a:spAutoFit/>
          </a:bodyPr>
          <a:lstStyle/>
          <a:p>
            <a:pPr algn="l">
              <a:buClr>
                <a:schemeClr val="tx2"/>
              </a:buClr>
              <a:buSzPct val="75000"/>
              <a:buFont typeface="Wingdings" pitchFamily="2" charset="2"/>
              <a:buChar char="u"/>
            </a:pPr>
            <a:r>
              <a:rPr lang="en-US" sz="1600" dirty="0" smtClean="0">
                <a:solidFill>
                  <a:schemeClr val="dk1"/>
                </a:solidFill>
                <a:effectLst/>
              </a:rPr>
              <a:t> </a:t>
            </a:r>
            <a:r>
              <a:rPr lang="en-US" sz="1600" dirty="0" smtClean="0">
                <a:solidFill>
                  <a:schemeClr val="dk1"/>
                </a:solidFill>
              </a:rPr>
              <a:t>ARM</a:t>
            </a:r>
            <a:r>
              <a:rPr lang="en-US" sz="1600" baseline="30000" dirty="0" smtClean="0">
                <a:solidFill>
                  <a:schemeClr val="dk1"/>
                </a:solidFill>
              </a:rPr>
              <a:t>®</a:t>
            </a:r>
            <a:r>
              <a:rPr lang="en-US" sz="1600" dirty="0" smtClean="0">
                <a:solidFill>
                  <a:schemeClr val="dk1"/>
                </a:solidFill>
              </a:rPr>
              <a:t> Cortex™-M4F </a:t>
            </a:r>
            <a:br>
              <a:rPr lang="en-US" sz="1600" dirty="0" smtClean="0">
                <a:solidFill>
                  <a:schemeClr val="dk1"/>
                </a:solidFill>
              </a:rPr>
            </a:br>
            <a:r>
              <a:rPr lang="en-US" sz="1600" dirty="0" smtClean="0">
                <a:solidFill>
                  <a:schemeClr val="dk1"/>
                </a:solidFill>
              </a:rPr>
              <a:t>    64-pin 80MHz </a:t>
            </a:r>
            <a:r>
              <a:rPr lang="en-US" sz="1600" dirty="0" smtClean="0">
                <a:solidFill>
                  <a:schemeClr val="dk1"/>
                </a:solidFill>
                <a:effectLst/>
              </a:rPr>
              <a:t>TM4C123GH6PM</a:t>
            </a:r>
          </a:p>
          <a:p>
            <a:pPr algn="l">
              <a:buClr>
                <a:schemeClr val="tx2"/>
              </a:buClr>
              <a:buSzPct val="75000"/>
              <a:buFont typeface="Wingdings" pitchFamily="2" charset="2"/>
              <a:buChar char="u"/>
            </a:pPr>
            <a:r>
              <a:rPr lang="en-US" sz="1600" dirty="0" smtClean="0">
                <a:solidFill>
                  <a:schemeClr val="dk1"/>
                </a:solidFill>
              </a:rPr>
              <a:t> On-board USB ICDI </a:t>
            </a:r>
            <a:br>
              <a:rPr lang="en-US" sz="1600" dirty="0" smtClean="0">
                <a:solidFill>
                  <a:schemeClr val="dk1"/>
                </a:solidFill>
              </a:rPr>
            </a:br>
            <a:r>
              <a:rPr lang="en-US" sz="1600" dirty="0" smtClean="0">
                <a:solidFill>
                  <a:schemeClr val="dk1"/>
                </a:solidFill>
              </a:rPr>
              <a:t>    (In-Circuit Debug Interface) </a:t>
            </a:r>
          </a:p>
          <a:p>
            <a:pPr algn="l">
              <a:buClr>
                <a:schemeClr val="tx2"/>
              </a:buClr>
              <a:buSzPct val="75000"/>
              <a:buFont typeface="Wingdings" pitchFamily="2" charset="2"/>
              <a:buChar char="u"/>
            </a:pPr>
            <a:r>
              <a:rPr lang="en-US" sz="1600" dirty="0" smtClean="0">
                <a:solidFill>
                  <a:schemeClr val="dk1"/>
                </a:solidFill>
                <a:effectLst/>
              </a:rPr>
              <a:t> Micro AB USB port</a:t>
            </a:r>
          </a:p>
          <a:p>
            <a:pPr algn="l">
              <a:buClr>
                <a:schemeClr val="tx2"/>
              </a:buClr>
              <a:buSzPct val="75000"/>
              <a:buFont typeface="Wingdings" pitchFamily="2" charset="2"/>
              <a:buChar char="u"/>
            </a:pPr>
            <a:r>
              <a:rPr lang="en-US" sz="1600" dirty="0" smtClean="0">
                <a:solidFill>
                  <a:schemeClr val="dk1"/>
                </a:solidFill>
              </a:rPr>
              <a:t> Device/ICDI power switch</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BoosterPack XL </a:t>
            </a:r>
            <a:r>
              <a:rPr lang="en-US" sz="1600" dirty="0" err="1" smtClean="0">
                <a:solidFill>
                  <a:schemeClr val="dk1"/>
                </a:solidFill>
                <a:effectLst/>
              </a:rPr>
              <a:t>pinout</a:t>
            </a:r>
            <a:r>
              <a:rPr lang="en-US" sz="1600" dirty="0" smtClean="0">
                <a:solidFill>
                  <a:schemeClr val="dk1"/>
                </a:solidFill>
                <a:effectLst/>
              </a:rPr>
              <a:t> also supports </a:t>
            </a:r>
            <a:br>
              <a:rPr lang="en-US" sz="1600" dirty="0" smtClean="0">
                <a:solidFill>
                  <a:schemeClr val="dk1"/>
                </a:solidFill>
                <a:effectLst/>
              </a:rPr>
            </a:br>
            <a:r>
              <a:rPr lang="en-US" sz="1600" dirty="0" smtClean="0">
                <a:solidFill>
                  <a:schemeClr val="dk1"/>
                </a:solidFill>
                <a:effectLst/>
              </a:rPr>
              <a:t>    legacy BoosterPack </a:t>
            </a:r>
            <a:r>
              <a:rPr lang="en-US" sz="1600" dirty="0" err="1" smtClean="0">
                <a:solidFill>
                  <a:schemeClr val="dk1"/>
                </a:solidFill>
                <a:effectLst/>
              </a:rPr>
              <a:t>pinout</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2 user pushbuttons </a:t>
            </a:r>
            <a:br>
              <a:rPr lang="en-US" sz="1600" dirty="0" smtClean="0">
                <a:solidFill>
                  <a:schemeClr val="dk1"/>
                </a:solidFill>
                <a:effectLst/>
              </a:rPr>
            </a:br>
            <a:r>
              <a:rPr lang="en-US" sz="1600" dirty="0" smtClean="0">
                <a:solidFill>
                  <a:schemeClr val="dk1"/>
                </a:solidFill>
                <a:effectLst/>
              </a:rPr>
              <a:t>    (SW2 is connected to the WAKE pin)</a:t>
            </a:r>
          </a:p>
          <a:p>
            <a:pPr algn="l">
              <a:buClr>
                <a:schemeClr val="tx2"/>
              </a:buClr>
              <a:buSzPct val="75000"/>
              <a:buFont typeface="Wingdings" pitchFamily="2" charset="2"/>
              <a:buChar char="u"/>
            </a:pPr>
            <a:r>
              <a:rPr lang="en-US" sz="1600" dirty="0" smtClean="0">
                <a:solidFill>
                  <a:schemeClr val="dk1"/>
                </a:solidFill>
              </a:rPr>
              <a:t> Reset button</a:t>
            </a:r>
            <a:endParaRPr lang="en-US" sz="1600" dirty="0" smtClean="0">
              <a:solidFill>
                <a:schemeClr val="dk1"/>
              </a:solidFill>
              <a:effectLst/>
            </a:endParaRPr>
          </a:p>
          <a:p>
            <a:pPr algn="l">
              <a:buClr>
                <a:schemeClr val="tx2"/>
              </a:buClr>
              <a:buSzPct val="75000"/>
              <a:buFont typeface="Wingdings" pitchFamily="2" charset="2"/>
              <a:buChar char="u"/>
            </a:pPr>
            <a:r>
              <a:rPr lang="en-US" sz="1600" dirty="0" smtClean="0">
                <a:solidFill>
                  <a:schemeClr val="dk1"/>
                </a:solidFill>
                <a:effectLst/>
              </a:rPr>
              <a:t> 3 user LEDs (1 tri-color device)</a:t>
            </a:r>
          </a:p>
          <a:p>
            <a:pPr algn="l">
              <a:buClr>
                <a:schemeClr val="tx2"/>
              </a:buClr>
              <a:buSzPct val="75000"/>
              <a:buFont typeface="Wingdings" pitchFamily="2" charset="2"/>
              <a:buChar char="u"/>
            </a:pPr>
            <a:r>
              <a:rPr lang="en-US" sz="1600" dirty="0" smtClean="0">
                <a:solidFill>
                  <a:schemeClr val="dk1"/>
                </a:solidFill>
              </a:rPr>
              <a:t> C</a:t>
            </a:r>
            <a:r>
              <a:rPr lang="en-US" sz="1600" dirty="0" smtClean="0">
                <a:solidFill>
                  <a:schemeClr val="dk1"/>
                </a:solidFill>
                <a:effectLst/>
              </a:rPr>
              <a:t>urrent measurement test points</a:t>
            </a:r>
          </a:p>
          <a:p>
            <a:pPr algn="l">
              <a:buClr>
                <a:schemeClr val="tx2"/>
              </a:buClr>
              <a:buSzPct val="75000"/>
              <a:buFont typeface="Wingdings" pitchFamily="2" charset="2"/>
              <a:buChar char="u"/>
            </a:pPr>
            <a:r>
              <a:rPr lang="en-US" sz="1600" dirty="0" smtClean="0">
                <a:solidFill>
                  <a:schemeClr val="dk1"/>
                </a:solidFill>
              </a:rPr>
              <a:t> 16MHz Main Oscillator crystal</a:t>
            </a:r>
          </a:p>
          <a:p>
            <a:pPr algn="l">
              <a:buClr>
                <a:schemeClr val="tx2"/>
              </a:buClr>
              <a:buSzPct val="75000"/>
              <a:buFont typeface="Wingdings" pitchFamily="2" charset="2"/>
              <a:buChar char="u"/>
            </a:pPr>
            <a:r>
              <a:rPr lang="en-US" sz="1600" dirty="0" smtClean="0">
                <a:solidFill>
                  <a:schemeClr val="dk1"/>
                </a:solidFill>
              </a:rPr>
              <a:t> 32kHz Real Time Clock crystal</a:t>
            </a:r>
          </a:p>
          <a:p>
            <a:pPr algn="l">
              <a:buClr>
                <a:schemeClr val="tx2"/>
              </a:buClr>
              <a:buSzPct val="75000"/>
              <a:buFont typeface="Wingdings" pitchFamily="2" charset="2"/>
              <a:buChar char="u"/>
            </a:pPr>
            <a:r>
              <a:rPr lang="en-US" sz="1600" dirty="0" smtClean="0">
                <a:solidFill>
                  <a:schemeClr val="dk1"/>
                </a:solidFill>
              </a:rPr>
              <a:t>Support for multiple IDEs:</a:t>
            </a:r>
          </a:p>
        </p:txBody>
      </p:sp>
      <p:pic>
        <p:nvPicPr>
          <p:cNvPr id="6" name="Picture 40"/>
          <p:cNvPicPr>
            <a:picLocks noChangeArrowheads="1"/>
          </p:cNvPicPr>
          <p:nvPr/>
        </p:nvPicPr>
        <p:blipFill>
          <a:blip r:embed="rId3" cstate="print"/>
          <a:srcRect/>
          <a:stretch>
            <a:fillRect/>
          </a:stretch>
        </p:blipFill>
        <p:spPr bwMode="auto">
          <a:xfrm>
            <a:off x="1694329" y="5650362"/>
            <a:ext cx="628650" cy="381000"/>
          </a:xfrm>
          <a:prstGeom prst="rect">
            <a:avLst/>
          </a:prstGeom>
          <a:noFill/>
          <a:ln w="9525">
            <a:noFill/>
            <a:miter lim="800000"/>
            <a:headEnd/>
            <a:tailEnd/>
          </a:ln>
        </p:spPr>
      </p:pic>
      <p:pic>
        <p:nvPicPr>
          <p:cNvPr id="9" name="Picture 42"/>
          <p:cNvPicPr>
            <a:picLocks noChangeArrowheads="1"/>
          </p:cNvPicPr>
          <p:nvPr/>
        </p:nvPicPr>
        <p:blipFill>
          <a:blip r:embed="rId4" cstate="print"/>
          <a:srcRect/>
          <a:stretch>
            <a:fillRect/>
          </a:stretch>
        </p:blipFill>
        <p:spPr bwMode="auto">
          <a:xfrm>
            <a:off x="2913529" y="5744024"/>
            <a:ext cx="677863" cy="211138"/>
          </a:xfrm>
          <a:prstGeom prst="rect">
            <a:avLst/>
          </a:prstGeom>
          <a:noFill/>
          <a:ln w="9525">
            <a:noFill/>
            <a:miter lim="800000"/>
            <a:headEnd/>
            <a:tailEnd/>
          </a:ln>
        </p:spPr>
      </p:pic>
      <p:pic>
        <p:nvPicPr>
          <p:cNvPr id="11" name="Picture 43"/>
          <p:cNvPicPr>
            <a:picLocks noChangeArrowheads="1"/>
          </p:cNvPicPr>
          <p:nvPr/>
        </p:nvPicPr>
        <p:blipFill>
          <a:blip r:embed="rId5" cstate="print"/>
          <a:srcRect/>
          <a:stretch>
            <a:fillRect/>
          </a:stretch>
        </p:blipFill>
        <p:spPr bwMode="auto">
          <a:xfrm>
            <a:off x="2380129" y="5726562"/>
            <a:ext cx="525463" cy="209550"/>
          </a:xfrm>
          <a:prstGeom prst="rect">
            <a:avLst/>
          </a:prstGeom>
          <a:noFill/>
          <a:ln w="9525">
            <a:noFill/>
            <a:miter lim="800000"/>
            <a:headEnd/>
            <a:tailEnd/>
          </a:ln>
        </p:spPr>
      </p:pic>
      <p:pic>
        <p:nvPicPr>
          <p:cNvPr id="13" name="Picture 73"/>
          <p:cNvPicPr>
            <a:picLocks noChangeAspect="1" noChangeArrowheads="1"/>
          </p:cNvPicPr>
          <p:nvPr/>
        </p:nvPicPr>
        <p:blipFill>
          <a:blip r:embed="rId6" cstate="print"/>
          <a:srcRect/>
          <a:stretch>
            <a:fillRect/>
          </a:stretch>
        </p:blipFill>
        <p:spPr bwMode="auto">
          <a:xfrm>
            <a:off x="3751729" y="5634487"/>
            <a:ext cx="1066800" cy="396875"/>
          </a:xfrm>
          <a:prstGeom prst="rect">
            <a:avLst/>
          </a:prstGeom>
          <a:noFill/>
          <a:ln w="12700" algn="ctr">
            <a:noFill/>
            <a:miter lim="800000"/>
            <a:headEnd/>
            <a:tailEnd/>
          </a:ln>
        </p:spPr>
      </p:pic>
      <p:pic>
        <p:nvPicPr>
          <p:cNvPr id="14" name="Picture 13" descr="MentorEmbedded_brand_lg.jpg"/>
          <p:cNvPicPr>
            <a:picLocks noChangeAspect="1"/>
          </p:cNvPicPr>
          <p:nvPr/>
        </p:nvPicPr>
        <p:blipFill>
          <a:blip r:embed="rId7" cstate="print"/>
          <a:stretch>
            <a:fillRect/>
          </a:stretch>
        </p:blipFill>
        <p:spPr>
          <a:xfrm>
            <a:off x="94129" y="5574162"/>
            <a:ext cx="1490352" cy="433387"/>
          </a:xfrm>
          <a:prstGeom prst="rect">
            <a:avLst/>
          </a:prstGeom>
        </p:spPr>
      </p:pic>
      <p:pic>
        <p:nvPicPr>
          <p:cNvPr id="17" name="Picture 6" descr="C:\Users\a0192895\Documents\Workshop Tiva LaunchPad\PICS\Transparent TITivaLaunchpad2A.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18529" y="1061621"/>
            <a:ext cx="4343400" cy="5294729"/>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numero diapositiva 2"/>
          <p:cNvSpPr>
            <a:spLocks noGrp="1"/>
          </p:cNvSpPr>
          <p:nvPr>
            <p:ph type="sldNum" sz="quarter" idx="12"/>
          </p:nvPr>
        </p:nvSpPr>
        <p:spPr/>
        <p:txBody>
          <a:bodyPr/>
          <a:lstStyle/>
          <a:p>
            <a:fld id="{4E582210-5FCA-4178-AB04-4337EADA3D81}" type="slidenum">
              <a:rPr lang="en-US" smtClean="0"/>
              <a:pPr/>
              <a:t>3</a:t>
            </a:fld>
            <a:endParaRPr lang="en-US"/>
          </a:p>
        </p:txBody>
      </p:sp>
      <p:sp>
        <p:nvSpPr>
          <p:cNvPr id="12"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Variables</a:t>
            </a:r>
            <a:endParaRPr lang="en-US" dirty="0"/>
          </a:p>
        </p:txBody>
      </p:sp>
      <p:sp>
        <p:nvSpPr>
          <p:cNvPr id="5" name="TextBox 4"/>
          <p:cNvSpPr txBox="1"/>
          <p:nvPr/>
        </p:nvSpPr>
        <p:spPr>
          <a:xfrm>
            <a:off x="152400" y="599330"/>
            <a:ext cx="8701934" cy="2714589"/>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Why are we doing this?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We could use PROJECT_LOC for all linked resources or PROJECT_ROOT as</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the base for build variables</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It is “almost” portable, BUT if you move or copy your project, you have</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to put it at the same “level” in the file system</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Defining a link and build variable for </a:t>
            </a:r>
            <a:r>
              <a:rPr lang="en-US" sz="2000" b="0" dirty="0" err="1" smtClean="0">
                <a:effectLst/>
                <a:latin typeface="Calibri" pitchFamily="34" charset="0"/>
                <a:cs typeface="Calibri" pitchFamily="34" charset="0"/>
              </a:rPr>
              <a:t>TivaWare</a:t>
            </a:r>
            <a:r>
              <a:rPr lang="en-US" sz="2000" b="0" dirty="0" smtClean="0">
                <a:effectLst/>
                <a:latin typeface="Calibri" pitchFamily="34" charset="0"/>
                <a:cs typeface="Calibri" pitchFamily="34" charset="0"/>
              </a:rPr>
              <a:t> location gives us a relative</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path that does NOT depend on location of the project (much more portable)</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Also, if we install a new version of </a:t>
            </a:r>
            <a:r>
              <a:rPr lang="en-US" sz="2000" b="0" dirty="0" err="1" smtClean="0">
                <a:effectLst/>
                <a:latin typeface="Calibri" pitchFamily="34" charset="0"/>
                <a:cs typeface="Calibri" pitchFamily="34" charset="0"/>
              </a:rPr>
              <a:t>TivaWare</a:t>
            </a:r>
            <a:r>
              <a:rPr lang="en-US" sz="2000" b="0" dirty="0" smtClean="0">
                <a:effectLst/>
                <a:latin typeface="Calibri" pitchFamily="34" charset="0"/>
                <a:cs typeface="Calibri" pitchFamily="34" charset="0"/>
              </a:rPr>
              <a:t>, we only need to change these</a:t>
            </a:r>
            <a:br>
              <a:rPr lang="en-US" sz="2000" b="0" dirty="0" smtClean="0">
                <a:effectLst/>
                <a:latin typeface="Calibri" pitchFamily="34" charset="0"/>
                <a:cs typeface="Calibri" pitchFamily="34" charset="0"/>
              </a:rPr>
            </a:br>
            <a:r>
              <a:rPr lang="en-US" sz="2000" b="0" dirty="0" smtClean="0">
                <a:effectLst/>
                <a:latin typeface="Calibri" pitchFamily="34" charset="0"/>
                <a:cs typeface="Calibri" pitchFamily="34" charset="0"/>
              </a:rPr>
              <a:t>variables – which is much easier than creating new relative links</a:t>
            </a:r>
            <a:endParaRPr lang="en-US" sz="1600" b="0" dirty="0">
              <a:effectLst/>
              <a:latin typeface="Calibri" pitchFamily="34" charset="0"/>
              <a:cs typeface="Calibri" pitchFamily="34" charset="0"/>
            </a:endParaRPr>
          </a:p>
        </p:txBody>
      </p:sp>
      <p:sp>
        <p:nvSpPr>
          <p:cNvPr id="7" name="TextBox 6"/>
          <p:cNvSpPr txBox="1"/>
          <p:nvPr/>
        </p:nvSpPr>
        <p:spPr>
          <a:xfrm>
            <a:off x="152400" y="3232678"/>
            <a:ext cx="8371314" cy="1723549"/>
          </a:xfrm>
          <a:prstGeom prst="rect">
            <a:avLst/>
          </a:prstGeom>
          <a:noFill/>
        </p:spPr>
        <p:txBody>
          <a:bodyPr wrap="squar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How to add Path and Build Variables</a:t>
            </a:r>
          </a:p>
          <a:p>
            <a:pPr marL="574675" indent="-169863" algn="l">
              <a:spcBef>
                <a:spcPts val="600"/>
              </a:spcBef>
              <a:buSzPct val="100000"/>
              <a:buFont typeface="Arial" pitchFamily="34" charset="0"/>
              <a:buChar char="•"/>
            </a:pPr>
            <a:r>
              <a:rPr lang="en-US" sz="2000" b="0" i="1" dirty="0" smtClean="0">
                <a:effectLst/>
                <a:latin typeface="Calibri" pitchFamily="34" charset="0"/>
                <a:cs typeface="Calibri" pitchFamily="34" charset="0"/>
              </a:rPr>
              <a:t>Project </a:t>
            </a:r>
            <a:r>
              <a:rPr lang="en-US" sz="2000" b="0" i="1" dirty="0" smtClean="0">
                <a:effectLst/>
                <a:latin typeface="Calibri" pitchFamily="34" charset="0"/>
                <a:cs typeface="Calibri" pitchFamily="34" charset="0"/>
                <a:sym typeface="Symbol"/>
              </a:rPr>
              <a:t> Properties</a:t>
            </a:r>
            <a:r>
              <a:rPr lang="en-US" sz="2000" b="0" dirty="0" smtClean="0">
                <a:effectLst/>
                <a:latin typeface="Calibri" pitchFamily="34" charset="0"/>
                <a:cs typeface="Calibri" pitchFamily="34" charset="0"/>
                <a:sym typeface="Symbol"/>
              </a:rPr>
              <a:t>, expand the </a:t>
            </a:r>
            <a:r>
              <a:rPr lang="en-US" sz="2000" b="0" i="1" dirty="0" smtClean="0">
                <a:effectLst/>
                <a:latin typeface="Calibri" pitchFamily="34" charset="0"/>
                <a:cs typeface="Calibri" pitchFamily="34" charset="0"/>
                <a:sym typeface="Symbol"/>
              </a:rPr>
              <a:t>Resource</a:t>
            </a:r>
            <a:r>
              <a:rPr lang="en-US" sz="2000" b="0" dirty="0" smtClean="0">
                <a:effectLst/>
                <a:latin typeface="Calibri" pitchFamily="34" charset="0"/>
                <a:cs typeface="Calibri" pitchFamily="34" charset="0"/>
                <a:sym typeface="Symbol"/>
              </a:rPr>
              <a:t> category, click on</a:t>
            </a:r>
            <a:br>
              <a:rPr lang="en-US" sz="2000" b="0" dirty="0" smtClean="0">
                <a:effectLst/>
                <a:latin typeface="Calibri" pitchFamily="34" charset="0"/>
                <a:cs typeface="Calibri" pitchFamily="34" charset="0"/>
                <a:sym typeface="Symbol"/>
              </a:rPr>
            </a:br>
            <a:r>
              <a:rPr lang="en-US" sz="2000" b="0" i="1" dirty="0" smtClean="0">
                <a:effectLst/>
                <a:latin typeface="Calibri" pitchFamily="34" charset="0"/>
                <a:cs typeface="Calibri" pitchFamily="34" charset="0"/>
                <a:sym typeface="Symbol"/>
              </a:rPr>
              <a:t>Linked Resources</a:t>
            </a:r>
            <a:r>
              <a:rPr lang="en-US" sz="2000" b="0" dirty="0" smtClean="0">
                <a:effectLst/>
                <a:latin typeface="Calibri" pitchFamily="34" charset="0"/>
                <a:cs typeface="Calibri" pitchFamily="34" charset="0"/>
                <a:sym typeface="Symbol"/>
              </a:rPr>
              <a:t>. You will see a tab for </a:t>
            </a:r>
            <a:r>
              <a:rPr lang="en-US" sz="2000" b="0" i="1" u="sng" dirty="0" smtClean="0">
                <a:effectLst/>
                <a:latin typeface="Calibri" pitchFamily="34" charset="0"/>
                <a:cs typeface="Calibri" pitchFamily="34" charset="0"/>
                <a:sym typeface="Symbol"/>
              </a:rPr>
              <a:t>Path Variables</a:t>
            </a:r>
            <a:r>
              <a:rPr lang="en-US" sz="2000" b="0" dirty="0" smtClean="0">
                <a:effectLst/>
                <a:latin typeface="Calibri" pitchFamily="34" charset="0"/>
                <a:cs typeface="Calibri" pitchFamily="34" charset="0"/>
                <a:sym typeface="Symbol"/>
              </a:rPr>
              <a:t>, click </a:t>
            </a:r>
            <a:r>
              <a:rPr lang="en-US" sz="2000" b="0" i="1" dirty="0" smtClean="0">
                <a:effectLst/>
                <a:latin typeface="Calibri" pitchFamily="34" charset="0"/>
                <a:cs typeface="Calibri" pitchFamily="34" charset="0"/>
                <a:sym typeface="Symbol"/>
              </a:rPr>
              <a:t>New</a:t>
            </a:r>
            <a:r>
              <a:rPr lang="en-US" sz="2000" b="0" dirty="0" smtClean="0">
                <a:effectLst/>
                <a:latin typeface="Calibri" pitchFamily="34" charset="0"/>
                <a:cs typeface="Calibri" pitchFamily="34" charset="0"/>
                <a:sym typeface="Symbol"/>
              </a:rPr>
              <a:t/>
            </a:r>
            <a:br>
              <a:rPr lang="en-US" sz="2000" b="0" dirty="0" smtClean="0">
                <a:effectLst/>
                <a:latin typeface="Calibri" pitchFamily="34" charset="0"/>
                <a:cs typeface="Calibri" pitchFamily="34" charset="0"/>
                <a:sym typeface="Symbol"/>
              </a:rPr>
            </a:br>
            <a:r>
              <a:rPr lang="en-US" sz="2000" b="0" dirty="0" smtClean="0">
                <a:effectLst/>
                <a:latin typeface="Calibri" pitchFamily="34" charset="0"/>
                <a:cs typeface="Calibri" pitchFamily="34" charset="0"/>
                <a:sym typeface="Symbol"/>
              </a:rPr>
              <a:t>to add a new </a:t>
            </a:r>
            <a:r>
              <a:rPr lang="en-US" sz="2000" b="0" u="sng" dirty="0" smtClean="0">
                <a:effectLst/>
                <a:latin typeface="Calibri" pitchFamily="34" charset="0"/>
                <a:cs typeface="Calibri" pitchFamily="34" charset="0"/>
                <a:sym typeface="Symbol"/>
              </a:rPr>
              <a:t>path variable</a:t>
            </a:r>
          </a:p>
          <a:p>
            <a:pPr marL="574675" indent="-169863" algn="l">
              <a:spcBef>
                <a:spcPts val="600"/>
              </a:spcBef>
              <a:buSzPct val="100000"/>
              <a:buFont typeface="Arial" pitchFamily="34" charset="0"/>
              <a:buChar char="•"/>
            </a:pPr>
            <a:r>
              <a:rPr lang="en-US" sz="2000" b="0" i="1" dirty="0" smtClean="0">
                <a:effectLst/>
                <a:latin typeface="Calibri" pitchFamily="34" charset="0"/>
                <a:cs typeface="Calibri" pitchFamily="34" charset="0"/>
              </a:rPr>
              <a:t>Project </a:t>
            </a:r>
            <a:r>
              <a:rPr lang="en-US" sz="2000" b="0" i="1" dirty="0">
                <a:effectLst/>
                <a:latin typeface="Calibri" pitchFamily="34" charset="0"/>
                <a:cs typeface="Calibri" pitchFamily="34" charset="0"/>
                <a:sym typeface="Symbol"/>
              </a:rPr>
              <a:t> Properties</a:t>
            </a:r>
            <a:r>
              <a:rPr lang="en-US" sz="2000" b="0" dirty="0">
                <a:effectLst/>
                <a:latin typeface="Calibri" pitchFamily="34" charset="0"/>
                <a:cs typeface="Calibri" pitchFamily="34" charset="0"/>
                <a:sym typeface="Symbol"/>
              </a:rPr>
              <a:t>, </a:t>
            </a:r>
            <a:r>
              <a:rPr lang="en-US" sz="2000" b="0" dirty="0" smtClean="0">
                <a:effectLst/>
                <a:latin typeface="Calibri" pitchFamily="34" charset="0"/>
                <a:cs typeface="Calibri" pitchFamily="34" charset="0"/>
                <a:sym typeface="Symbol"/>
              </a:rPr>
              <a:t>click on </a:t>
            </a:r>
            <a:r>
              <a:rPr lang="en-US" sz="2000" b="0" i="1" dirty="0" smtClean="0">
                <a:effectLst/>
                <a:latin typeface="Calibri" pitchFamily="34" charset="0"/>
                <a:cs typeface="Calibri" pitchFamily="34" charset="0"/>
                <a:sym typeface="Symbol"/>
              </a:rPr>
              <a:t>Build</a:t>
            </a:r>
            <a:r>
              <a:rPr lang="en-US" sz="2000" b="0" dirty="0" smtClean="0">
                <a:effectLst/>
                <a:latin typeface="Calibri" pitchFamily="34" charset="0"/>
                <a:cs typeface="Calibri" pitchFamily="34" charset="0"/>
                <a:sym typeface="Symbol"/>
              </a:rPr>
              <a:t> </a:t>
            </a:r>
            <a:r>
              <a:rPr lang="en-US" sz="2000" b="0" dirty="0">
                <a:effectLst/>
                <a:latin typeface="Calibri" pitchFamily="34" charset="0"/>
                <a:cs typeface="Calibri" pitchFamily="34" charset="0"/>
                <a:sym typeface="Symbol"/>
              </a:rPr>
              <a:t>category, click </a:t>
            </a:r>
            <a:r>
              <a:rPr lang="en-US" sz="2000" b="0" dirty="0" smtClean="0">
                <a:effectLst/>
                <a:latin typeface="Calibri" pitchFamily="34" charset="0"/>
                <a:cs typeface="Calibri" pitchFamily="34" charset="0"/>
                <a:sym typeface="Symbol"/>
              </a:rPr>
              <a:t>on the </a:t>
            </a:r>
            <a:r>
              <a:rPr lang="en-US" sz="2000" b="0" i="1" u="sng" dirty="0" smtClean="0">
                <a:effectLst/>
                <a:latin typeface="Calibri" pitchFamily="34" charset="0"/>
                <a:cs typeface="Calibri" pitchFamily="34" charset="0"/>
                <a:sym typeface="Symbol"/>
              </a:rPr>
              <a:t>Variables</a:t>
            </a:r>
            <a:r>
              <a:rPr lang="en-US" sz="2000" b="0" dirty="0" smtClean="0">
                <a:effectLst/>
                <a:latin typeface="Calibri" pitchFamily="34" charset="0"/>
                <a:cs typeface="Calibri" pitchFamily="34" charset="0"/>
                <a:sym typeface="Symbol"/>
              </a:rPr>
              <a:t> tab,</a:t>
            </a:r>
            <a:r>
              <a:rPr lang="en-US" sz="2000" b="0" dirty="0">
                <a:effectLst/>
                <a:latin typeface="Calibri" pitchFamily="34" charset="0"/>
                <a:cs typeface="Calibri" pitchFamily="34" charset="0"/>
                <a:sym typeface="Symbol"/>
              </a:rPr>
              <a:t/>
            </a:r>
            <a:br>
              <a:rPr lang="en-US" sz="2000" b="0" dirty="0">
                <a:effectLst/>
                <a:latin typeface="Calibri" pitchFamily="34" charset="0"/>
                <a:cs typeface="Calibri" pitchFamily="34" charset="0"/>
                <a:sym typeface="Symbol"/>
              </a:rPr>
            </a:br>
            <a:r>
              <a:rPr lang="en-US" sz="2000" b="0" dirty="0" smtClean="0">
                <a:effectLst/>
                <a:latin typeface="Calibri" pitchFamily="34" charset="0"/>
                <a:cs typeface="Calibri" pitchFamily="34" charset="0"/>
                <a:sym typeface="Symbol"/>
              </a:rPr>
              <a:t>Click </a:t>
            </a:r>
            <a:r>
              <a:rPr lang="en-US" sz="2000" b="0" i="1" dirty="0" smtClean="0">
                <a:effectLst/>
                <a:latin typeface="Calibri" pitchFamily="34" charset="0"/>
                <a:cs typeface="Calibri" pitchFamily="34" charset="0"/>
                <a:sym typeface="Symbol"/>
              </a:rPr>
              <a:t>New </a:t>
            </a:r>
            <a:r>
              <a:rPr lang="en-US" sz="2000" b="0" dirty="0" smtClean="0">
                <a:effectLst/>
                <a:latin typeface="Calibri" pitchFamily="34" charset="0"/>
                <a:cs typeface="Calibri" pitchFamily="34" charset="0"/>
                <a:sym typeface="Symbol"/>
              </a:rPr>
              <a:t>to </a:t>
            </a:r>
            <a:r>
              <a:rPr lang="en-US" sz="2000" b="0" dirty="0">
                <a:effectLst/>
                <a:latin typeface="Calibri" pitchFamily="34" charset="0"/>
                <a:cs typeface="Calibri" pitchFamily="34" charset="0"/>
                <a:sym typeface="Symbol"/>
              </a:rPr>
              <a:t>add a new </a:t>
            </a:r>
            <a:r>
              <a:rPr lang="en-US" sz="2000" b="0" u="sng" dirty="0" smtClean="0">
                <a:effectLst/>
                <a:latin typeface="Calibri" pitchFamily="34" charset="0"/>
                <a:cs typeface="Calibri" pitchFamily="34" charset="0"/>
                <a:sym typeface="Symbol"/>
              </a:rPr>
              <a:t>build variable</a:t>
            </a:r>
            <a:endParaRPr lang="en-US" sz="2000" b="0" u="sng" dirty="0">
              <a:effectLst/>
              <a:latin typeface="Calibri" pitchFamily="34" charset="0"/>
              <a:cs typeface="Calibri" pitchFamily="34" charset="0"/>
              <a:sym typeface="Symbol"/>
            </a:endParaRPr>
          </a:p>
        </p:txBody>
      </p:sp>
      <p:sp>
        <p:nvSpPr>
          <p:cNvPr id="9" name="TextBox 8"/>
          <p:cNvSpPr txBox="1"/>
          <p:nvPr/>
        </p:nvSpPr>
        <p:spPr>
          <a:xfrm>
            <a:off x="162300" y="5042208"/>
            <a:ext cx="8371314" cy="991041"/>
          </a:xfrm>
          <a:prstGeom prst="rect">
            <a:avLst/>
          </a:prstGeom>
          <a:solidFill>
            <a:schemeClr val="accent2"/>
          </a:solidFill>
        </p:spPr>
        <p:txBody>
          <a:bodyPr wrap="square" rtlCol="0" anchor="ctr" anchorCtr="0">
            <a:spAutoFit/>
          </a:bodyPr>
          <a:lstStyle/>
          <a:p>
            <a:pPr marL="342900" indent="-342900" algn="l">
              <a:spcBef>
                <a:spcPts val="600"/>
              </a:spcBef>
              <a:buClr>
                <a:schemeClr val="tx2"/>
              </a:buClr>
              <a:buSzPct val="75000"/>
              <a:buFont typeface="Wingdings"/>
              <a:buChar char=""/>
            </a:pPr>
            <a:r>
              <a:rPr lang="en-US" dirty="0" smtClean="0">
                <a:effectLst/>
                <a:latin typeface="Calibri" pitchFamily="34" charset="0"/>
                <a:cs typeface="Calibri" pitchFamily="34" charset="0"/>
              </a:rPr>
              <a:t>Note:</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sym typeface="Symbol"/>
              </a:rPr>
              <a:t>This method defines the variables as part of the </a:t>
            </a:r>
            <a:r>
              <a:rPr lang="en-US" sz="2000" b="0" u="sng" dirty="0" smtClean="0">
                <a:effectLst/>
                <a:latin typeface="Calibri" pitchFamily="34" charset="0"/>
                <a:cs typeface="Calibri" pitchFamily="34" charset="0"/>
                <a:sym typeface="Symbol"/>
              </a:rPr>
              <a:t>project</a:t>
            </a:r>
            <a:r>
              <a:rPr lang="en-US" sz="2000" b="0" dirty="0" smtClean="0">
                <a:effectLst/>
                <a:latin typeface="Calibri" pitchFamily="34" charset="0"/>
                <a:cs typeface="Calibri" pitchFamily="34" charset="0"/>
                <a:sym typeface="Symbol"/>
              </a:rPr>
              <a:t> (finer control)</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sym typeface="Symbol"/>
              </a:rPr>
              <a:t>You can also define variables as part of your </a:t>
            </a:r>
            <a:r>
              <a:rPr lang="en-US" sz="2000" b="0" u="sng" dirty="0" smtClean="0">
                <a:effectLst/>
                <a:latin typeface="Calibri" pitchFamily="34" charset="0"/>
                <a:cs typeface="Calibri" pitchFamily="34" charset="0"/>
                <a:sym typeface="Symbol"/>
              </a:rPr>
              <a:t>workspace</a:t>
            </a:r>
            <a:r>
              <a:rPr lang="en-US" sz="2000" b="0" dirty="0" smtClean="0">
                <a:effectLst/>
                <a:latin typeface="Calibri" pitchFamily="34" charset="0"/>
                <a:cs typeface="Calibri" pitchFamily="34" charset="0"/>
                <a:sym typeface="Symbol"/>
              </a:rPr>
              <a:t> (do it once)</a:t>
            </a: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30</a:t>
            </a:fld>
            <a:endParaRPr lang="en-US"/>
          </a:p>
        </p:txBody>
      </p:sp>
      <p:sp>
        <p:nvSpPr>
          <p:cNvPr id="10"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4398635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Build Configurations</a:t>
            </a:r>
          </a:p>
        </p:txBody>
      </p:sp>
      <p:sp>
        <p:nvSpPr>
          <p:cNvPr id="23" name="TextBox 22"/>
          <p:cNvSpPr txBox="1"/>
          <p:nvPr/>
        </p:nvSpPr>
        <p:spPr>
          <a:xfrm>
            <a:off x="55424" y="745125"/>
            <a:ext cx="7993086" cy="2360646"/>
          </a:xfrm>
          <a:prstGeom prst="rect">
            <a:avLst/>
          </a:prstGeom>
          <a:noFill/>
        </p:spPr>
        <p:txBody>
          <a:bodyPr wrap="none" rtlCol="0" anchor="ctr" anchorCtr="0">
            <a:spAutoFit/>
          </a:bodyPr>
          <a:lstStyle/>
          <a:p>
            <a:pPr marL="342900" indent="-342900" algn="l">
              <a:spcBef>
                <a:spcPts val="900"/>
              </a:spcBef>
              <a:buClr>
                <a:schemeClr val="tx2"/>
              </a:buClr>
              <a:buSzPct val="75000"/>
              <a:buFont typeface="Wingdings"/>
              <a:buChar char=""/>
            </a:pPr>
            <a:r>
              <a:rPr lang="en-US" b="0" dirty="0" smtClean="0">
                <a:effectLst/>
                <a:cs typeface="Calibri" pitchFamily="34" charset="0"/>
              </a:rPr>
              <a:t>Code Composer has two pre-defined BUILD CONFIGURATIONS:</a:t>
            </a:r>
          </a:p>
          <a:p>
            <a:pPr marL="800100" lvl="1" indent="-342900" algn="l">
              <a:spcBef>
                <a:spcPts val="900"/>
              </a:spcBef>
              <a:buSzPct val="75000"/>
              <a:buFont typeface="Arial" pitchFamily="34" charset="0"/>
              <a:buChar char="•"/>
            </a:pPr>
            <a:r>
              <a:rPr lang="en-US" sz="1800" b="0" i="1" dirty="0" smtClean="0">
                <a:effectLst/>
                <a:cs typeface="Calibri" pitchFamily="34" charset="0"/>
              </a:rPr>
              <a:t>Debug</a:t>
            </a:r>
            <a:r>
              <a:rPr lang="en-US" sz="1800" b="0" dirty="0" smtClean="0">
                <a:effectLst/>
                <a:cs typeface="Calibri" pitchFamily="34" charset="0"/>
              </a:rPr>
              <a:t> (symbols, no optimization) – great for LOGICAL debug</a:t>
            </a:r>
          </a:p>
          <a:p>
            <a:pPr marL="800100" lvl="1" indent="-342900" algn="l">
              <a:spcBef>
                <a:spcPts val="900"/>
              </a:spcBef>
              <a:buSzPct val="75000"/>
              <a:buFont typeface="Arial" pitchFamily="34" charset="0"/>
              <a:buChar char="•"/>
            </a:pPr>
            <a:r>
              <a:rPr lang="en-US" sz="1800" b="0" i="1" dirty="0" smtClean="0">
                <a:effectLst/>
                <a:cs typeface="Calibri" pitchFamily="34" charset="0"/>
              </a:rPr>
              <a:t>Release</a:t>
            </a:r>
            <a:r>
              <a:rPr lang="en-US" sz="1800" b="0" dirty="0" smtClean="0">
                <a:effectLst/>
                <a:cs typeface="Calibri" pitchFamily="34" charset="0"/>
              </a:rPr>
              <a:t> (no symbols, optimization) – great for PERFORMANCE</a:t>
            </a:r>
          </a:p>
          <a:p>
            <a:pPr marL="342900" indent="-342900" algn="l">
              <a:spcBef>
                <a:spcPts val="900"/>
              </a:spcBef>
              <a:buClr>
                <a:schemeClr val="tx2"/>
              </a:buClr>
              <a:buSzPct val="75000"/>
              <a:buFont typeface="Wingdings"/>
              <a:buChar char=""/>
            </a:pPr>
            <a:r>
              <a:rPr lang="en-US" sz="1800" b="0" dirty="0" smtClean="0">
                <a:effectLst/>
                <a:cs typeface="Calibri" pitchFamily="34" charset="0"/>
              </a:rPr>
              <a:t>Users can create their own custom build configurations</a:t>
            </a:r>
            <a:endParaRPr lang="en-US" sz="1800" b="0" dirty="0">
              <a:effectLst/>
              <a:cs typeface="Calibri" pitchFamily="34" charset="0"/>
            </a:endParaRPr>
          </a:p>
          <a:p>
            <a:pPr marL="800100" lvl="1" indent="-342900" algn="l">
              <a:spcBef>
                <a:spcPts val="900"/>
              </a:spcBef>
              <a:buSzPct val="75000"/>
              <a:buFont typeface="Arial" pitchFamily="34" charset="0"/>
              <a:buChar char="•"/>
            </a:pPr>
            <a:r>
              <a:rPr lang="en-US" sz="1800" b="0" dirty="0" smtClean="0">
                <a:effectLst/>
                <a:cs typeface="Calibri" pitchFamily="34" charset="0"/>
              </a:rPr>
              <a:t>Right-click </a:t>
            </a:r>
            <a:r>
              <a:rPr lang="en-US" sz="1800" b="0" dirty="0">
                <a:effectLst/>
                <a:cs typeface="Calibri" pitchFamily="34" charset="0"/>
              </a:rPr>
              <a:t>on the project and select </a:t>
            </a:r>
            <a:r>
              <a:rPr lang="en-US" sz="1800" b="0" i="1" dirty="0" smtClean="0">
                <a:solidFill>
                  <a:schemeClr val="tx2"/>
                </a:solidFill>
                <a:effectLst/>
                <a:cs typeface="Calibri" pitchFamily="34" charset="0"/>
              </a:rPr>
              <a:t>Properties</a:t>
            </a:r>
            <a:endParaRPr lang="en-US" sz="1800" b="0" dirty="0">
              <a:effectLst/>
              <a:cs typeface="Calibri" pitchFamily="34" charset="0"/>
            </a:endParaRPr>
          </a:p>
          <a:p>
            <a:pPr marL="800100" lvl="1" indent="-342900" algn="l">
              <a:spcBef>
                <a:spcPts val="900"/>
              </a:spcBef>
              <a:buSzPct val="75000"/>
              <a:buFont typeface="Arial" pitchFamily="34" charset="0"/>
              <a:buChar char="•"/>
            </a:pPr>
            <a:r>
              <a:rPr lang="en-US" sz="1800" b="0" dirty="0" smtClean="0">
                <a:effectLst/>
                <a:cs typeface="Calibri" pitchFamily="34" charset="0"/>
              </a:rPr>
              <a:t>Then </a:t>
            </a:r>
            <a:r>
              <a:rPr lang="en-US" sz="1800" b="0" dirty="0">
                <a:effectLst/>
                <a:cs typeface="Calibri" pitchFamily="34" charset="0"/>
              </a:rPr>
              <a:t>click “</a:t>
            </a:r>
            <a:r>
              <a:rPr lang="en-US" sz="1800" b="0" i="1" dirty="0">
                <a:solidFill>
                  <a:schemeClr val="tx2"/>
                </a:solidFill>
                <a:effectLst/>
                <a:cs typeface="Calibri" pitchFamily="34" charset="0"/>
              </a:rPr>
              <a:t>Processor Options</a:t>
            </a:r>
            <a:r>
              <a:rPr lang="en-US" sz="1800" b="0" dirty="0">
                <a:effectLst/>
                <a:cs typeface="Calibri" pitchFamily="34" charset="0"/>
              </a:rPr>
              <a:t>” or any other </a:t>
            </a:r>
            <a:r>
              <a:rPr lang="en-US" sz="1800" b="0" dirty="0" smtClean="0">
                <a:effectLst/>
                <a:cs typeface="Calibri" pitchFamily="34" charset="0"/>
              </a:rPr>
              <a:t>category:</a:t>
            </a:r>
            <a:endParaRPr lang="en-US" sz="1800" b="0" dirty="0">
              <a:effectLst/>
              <a:cs typeface="Calibri" pitchFamily="34" charset="0"/>
            </a:endParaRPr>
          </a:p>
          <a:p>
            <a:pPr marL="574675" indent="-169863" algn="l">
              <a:spcBef>
                <a:spcPts val="900"/>
              </a:spcBef>
              <a:buSzPct val="100000"/>
              <a:buFont typeface="Arial" pitchFamily="34" charset="0"/>
              <a:buChar char="•"/>
            </a:pPr>
            <a:endParaRPr lang="en-US" sz="1800" b="0" dirty="0" smtClean="0">
              <a:effectLst/>
              <a:cs typeface="Calibri" pitchFamily="34" charset="0"/>
            </a:endParaRPr>
          </a:p>
        </p:txBody>
      </p:sp>
      <p:pic>
        <p:nvPicPr>
          <p:cNvPr id="25" name="Picture 2"/>
          <p:cNvPicPr>
            <a:picLocks noChangeAspect="1" noChangeArrowheads="1"/>
          </p:cNvPicPr>
          <p:nvPr/>
        </p:nvPicPr>
        <p:blipFill>
          <a:blip r:embed="rId3" cstate="print"/>
          <a:srcRect/>
          <a:stretch>
            <a:fillRect/>
          </a:stretch>
        </p:blipFill>
        <p:spPr bwMode="auto">
          <a:xfrm>
            <a:off x="6852601" y="1871205"/>
            <a:ext cx="1460202" cy="997563"/>
          </a:xfrm>
          <a:prstGeom prst="rect">
            <a:avLst/>
          </a:prstGeom>
          <a:noFill/>
          <a:ln w="9525">
            <a:solidFill>
              <a:schemeClr val="tx1"/>
            </a:solidFill>
            <a:miter lim="800000"/>
            <a:headEnd/>
            <a:tailEnd/>
          </a:ln>
          <a:effectLst>
            <a:outerShdw blurRad="50800" dist="63500" dir="2700000" algn="tl" rotWithShape="0">
              <a:prstClr val="black">
                <a:alpha val="40000"/>
              </a:prstClr>
            </a:outerShdw>
          </a:effectLst>
        </p:spPr>
      </p:pic>
      <p:pic>
        <p:nvPicPr>
          <p:cNvPr id="8" name="Picture 2" descr="C:\Users\a0159877\AppData\Local\Temp\SNAGHTML895c3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50" y="3204260"/>
            <a:ext cx="9039225" cy="3124200"/>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bwMode="auto">
          <a:xfrm>
            <a:off x="406767" y="4386884"/>
            <a:ext cx="1447800" cy="1132367"/>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31</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24450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CCSv5 Licensing and Pricing</a:t>
            </a:r>
          </a:p>
        </p:txBody>
      </p:sp>
      <p:sp>
        <p:nvSpPr>
          <p:cNvPr id="20" name="TextBox 19"/>
          <p:cNvSpPr txBox="1"/>
          <p:nvPr/>
        </p:nvSpPr>
        <p:spPr>
          <a:xfrm>
            <a:off x="135601" y="789700"/>
            <a:ext cx="6911187" cy="1308050"/>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solidFill>
                  <a:schemeClr val="tx2"/>
                </a:solidFill>
                <a:effectLst/>
                <a:latin typeface="Calibri" pitchFamily="34" charset="0"/>
                <a:cs typeface="Calibri" pitchFamily="34" charset="0"/>
              </a:rPr>
              <a:t>Licensing</a:t>
            </a:r>
            <a:endParaRPr lang="en-US" i="1" dirty="0" smtClean="0">
              <a:solidFill>
                <a:schemeClr val="tx2"/>
              </a:solidFill>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Wide variety of options (node locked, floating, time based)</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All versions (full, DSK, free tools) use the same image</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Updates readily available online</a:t>
            </a:r>
          </a:p>
        </p:txBody>
      </p:sp>
      <p:pic>
        <p:nvPicPr>
          <p:cNvPr id="8" name="Picture 2" descr="C:\Documents and Settings\a0159877\Desktop\SYSBIOS Snaps\extra\ccs_plat_node_lock.png"/>
          <p:cNvPicPr>
            <a:picLocks noChangeAspect="1" noChangeArrowheads="1"/>
          </p:cNvPicPr>
          <p:nvPr/>
        </p:nvPicPr>
        <p:blipFill>
          <a:blip r:embed="rId3" cstate="print"/>
          <a:srcRect/>
          <a:stretch>
            <a:fillRect/>
          </a:stretch>
        </p:blipFill>
        <p:spPr bwMode="auto">
          <a:xfrm>
            <a:off x="7143184" y="690514"/>
            <a:ext cx="1696016" cy="2665168"/>
          </a:xfrm>
          <a:prstGeom prst="rect">
            <a:avLst/>
          </a:prstGeom>
          <a:noFill/>
          <a:ln w="19050">
            <a:solidFill>
              <a:schemeClr val="tx1"/>
            </a:solidFill>
          </a:ln>
          <a:effectLst>
            <a:outerShdw blurRad="50800" dist="88900" dir="2700000" algn="tl" rotWithShape="0">
              <a:prstClr val="black">
                <a:alpha val="40000"/>
              </a:prstClr>
            </a:outerShdw>
          </a:effectLst>
        </p:spPr>
      </p:pic>
      <p:sp>
        <p:nvSpPr>
          <p:cNvPr id="9" name="TextBox 8"/>
          <p:cNvSpPr txBox="1"/>
          <p:nvPr/>
        </p:nvSpPr>
        <p:spPr>
          <a:xfrm>
            <a:off x="138294" y="2386822"/>
            <a:ext cx="5895204" cy="984885"/>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dirty="0" smtClean="0">
                <a:solidFill>
                  <a:schemeClr val="tx2"/>
                </a:solidFill>
                <a:effectLst/>
                <a:latin typeface="Calibri" pitchFamily="34" charset="0"/>
                <a:cs typeface="Calibri" pitchFamily="34" charset="0"/>
              </a:rPr>
              <a:t>Pricing</a:t>
            </a:r>
            <a:endParaRPr lang="en-US" i="1" dirty="0" smtClean="0">
              <a:solidFill>
                <a:schemeClr val="tx2"/>
              </a:solidFill>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Includes FREE options noted below</a:t>
            </a:r>
          </a:p>
          <a:p>
            <a:pPr marL="574675" indent="-169863" algn="l">
              <a:spcBef>
                <a:spcPts val="600"/>
              </a:spcBef>
              <a:buSzPct val="100000"/>
              <a:buFont typeface="Arial" pitchFamily="34" charset="0"/>
              <a:buChar char="•"/>
            </a:pPr>
            <a:r>
              <a:rPr lang="en-US" sz="2000" b="0" dirty="0" smtClean="0">
                <a:effectLst/>
                <a:latin typeface="Calibri" pitchFamily="34" charset="0"/>
                <a:cs typeface="Calibri" pitchFamily="34" charset="0"/>
              </a:rPr>
              <a:t>Annual subscription - $99 </a:t>
            </a:r>
            <a:r>
              <a:rPr lang="en-US" sz="1800" b="0" i="1" dirty="0" smtClean="0">
                <a:effectLst/>
                <a:latin typeface="Calibri" pitchFamily="34" charset="0"/>
                <a:cs typeface="Calibri" pitchFamily="34" charset="0"/>
              </a:rPr>
              <a:t>($159 for floating license)</a:t>
            </a:r>
            <a:endParaRPr lang="en-US" sz="2000" b="0" i="1" dirty="0" smtClean="0">
              <a:effectLst/>
              <a:latin typeface="Calibri" pitchFamily="34" charset="0"/>
              <a:cs typeface="Calibri" pitchFamily="34" charset="0"/>
            </a:endParaRPr>
          </a:p>
        </p:txBody>
      </p:sp>
      <p:graphicFrame>
        <p:nvGraphicFramePr>
          <p:cNvPr id="14" name="Group 60"/>
          <p:cNvGraphicFramePr>
            <a:graphicFrameLocks/>
          </p:cNvGraphicFramePr>
          <p:nvPr>
            <p:extLst>
              <p:ext uri="{D42A27DB-BD31-4B8C-83A1-F6EECF244321}">
                <p14:modId xmlns:p14="http://schemas.microsoft.com/office/powerpoint/2010/main" val="4013801029"/>
              </p:ext>
            </p:extLst>
          </p:nvPr>
        </p:nvGraphicFramePr>
        <p:xfrm>
          <a:off x="195616" y="3526309"/>
          <a:ext cx="8786152" cy="2250702"/>
        </p:xfrm>
        <a:graphic>
          <a:graphicData uri="http://schemas.openxmlformats.org/drawingml/2006/table">
            <a:tbl>
              <a:tblPr/>
              <a:tblGrid>
                <a:gridCol w="2444345"/>
                <a:gridCol w="3613355"/>
                <a:gridCol w="1474839"/>
                <a:gridCol w="1253613"/>
              </a:tblGrid>
              <a:tr h="280988">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dirty="0" smtClean="0">
                          <a:ln>
                            <a:noFill/>
                          </a:ln>
                          <a:solidFill>
                            <a:schemeClr val="tx2"/>
                          </a:solidFill>
                          <a:effectLst/>
                          <a:latin typeface="Arial" charset="0"/>
                        </a:rPr>
                        <a:t>Item</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smtClean="0">
                          <a:ln>
                            <a:noFill/>
                          </a:ln>
                          <a:solidFill>
                            <a:schemeClr val="tx2"/>
                          </a:solidFill>
                          <a:effectLst/>
                          <a:latin typeface="Arial" charset="0"/>
                        </a:rPr>
                        <a:t>Description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smtClean="0">
                          <a:ln>
                            <a:noFill/>
                          </a:ln>
                          <a:solidFill>
                            <a:schemeClr val="tx2"/>
                          </a:solidFill>
                          <a:effectLst/>
                          <a:latin typeface="Arial" charset="0"/>
                        </a:rPr>
                        <a:t>Price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smtClean="0">
                          <a:ln>
                            <a:noFill/>
                          </a:ln>
                          <a:solidFill>
                            <a:schemeClr val="tx2"/>
                          </a:solidFill>
                          <a:effectLst/>
                          <a:latin typeface="Arial" charset="0"/>
                        </a:rPr>
                        <a:t>Annual</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Platinum </a:t>
                      </a:r>
                      <a:r>
                        <a:rPr kumimoji="0" lang="en-CA" sz="2000" b="0" i="0" u="none" strike="noStrike" cap="none" normalizeH="0" baseline="0" dirty="0" err="1" smtClean="0">
                          <a:ln>
                            <a:noFill/>
                          </a:ln>
                          <a:solidFill>
                            <a:srgbClr val="000000"/>
                          </a:solidFill>
                          <a:effectLst/>
                          <a:latin typeface="Arial Narrow" pitchFamily="34" charset="0"/>
                        </a:rPr>
                        <a:t>Eval</a:t>
                      </a:r>
                      <a:r>
                        <a:rPr kumimoji="0" lang="en-CA" sz="2000" b="0" i="0" u="none" strike="noStrike" cap="none" normalizeH="0" baseline="0" dirty="0" smtClean="0">
                          <a:ln>
                            <a:noFill/>
                          </a:ln>
                          <a:solidFill>
                            <a:srgbClr val="000000"/>
                          </a:solidFill>
                          <a:effectLst/>
                          <a:latin typeface="Arial Narrow" pitchFamily="34" charset="0"/>
                        </a:rPr>
                        <a:t> Tools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Full tools with 90 day limit (all EMU)</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FREE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Platinum Bundle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XDS100 use (EVM or simulator)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FREE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dirty="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40000"/>
                        <a:lumOff val="60000"/>
                      </a:schemeClr>
                    </a:solidFill>
                  </a:tcPr>
                </a:tc>
              </a:tr>
              <a:tr h="274638">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Platinum Node Lock</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Full tools tied to a machine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$495/$445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$99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452382">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Platinum Floating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Full tools shared across machines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$795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$159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r>
              <a:tr h="246063">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MSP430 Code-Limited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MSP430 (16KB code limit)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FREE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dirty="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lumMod val="40000"/>
                        <a:lumOff val="60000"/>
                      </a:schemeClr>
                    </a:solidFill>
                  </a:tcPr>
                </a:tc>
              </a:tr>
            </a:tbl>
          </a:graphicData>
        </a:graphic>
      </p:graphicFrame>
      <p:sp>
        <p:nvSpPr>
          <p:cNvPr id="2" name="Segnaposto numero diapositiva 1"/>
          <p:cNvSpPr>
            <a:spLocks noGrp="1"/>
          </p:cNvSpPr>
          <p:nvPr>
            <p:ph type="sldNum" sz="quarter" idx="12"/>
          </p:nvPr>
        </p:nvSpPr>
        <p:spPr/>
        <p:txBody>
          <a:bodyPr/>
          <a:lstStyle/>
          <a:p>
            <a:fld id="{4E582210-5FCA-4178-AB04-4337EADA3D81}" type="slidenum">
              <a:rPr lang="en-US" smtClean="0"/>
              <a:pPr/>
              <a:t>32</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930140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r>
              <a:rPr lang="en-US" dirty="0" smtClean="0"/>
              <a:t>CCSv5 – For More Information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219200"/>
            <a:ext cx="3116957" cy="5029200"/>
          </a:xfrm>
          <a:prstGeom prst="rect">
            <a:avLst/>
          </a:prstGeom>
          <a:noFill/>
          <a:ln w="19050">
            <a:solidFill>
              <a:schemeClr val="tx1"/>
            </a:solidFill>
            <a:miter lim="800000"/>
            <a:headEnd/>
            <a:tailEnd/>
          </a:ln>
          <a:effectLst>
            <a:outerShdw blurRad="50800" dist="76200" dir="2700000" algn="ctr" rotWithShape="0">
              <a:schemeClr val="tx1">
                <a:alpha val="51000"/>
              </a:schemeClr>
            </a:outerShdw>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457200" y="693110"/>
            <a:ext cx="8229600"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lvl="0" eaLnBrk="1" fontAlgn="auto" hangingPunct="1">
              <a:lnSpc>
                <a:spcPct val="100000"/>
              </a:lnSpc>
              <a:spcBef>
                <a:spcPts val="0"/>
              </a:spcBef>
              <a:spcAft>
                <a:spcPts val="0"/>
              </a:spcAft>
            </a:pPr>
            <a:r>
              <a:rPr lang="en-US" sz="1800" b="0" dirty="0">
                <a:solidFill>
                  <a:srgbClr val="000000"/>
                </a:solidFill>
                <a:effectLst/>
                <a:latin typeface="Arial Narrow" pitchFamily="34" charset="0"/>
                <a:hlinkClick r:id="rId4"/>
              </a:rPr>
              <a:t>http://processors.wiki.ti.com/index.php/Category:CCS_Training</a:t>
            </a:r>
            <a:endParaRPr lang="en-US" sz="1800" b="0" dirty="0">
              <a:solidFill>
                <a:srgbClr val="000000"/>
              </a:solidFill>
              <a:effectLst/>
              <a:latin typeface="Arial Narrow" pitchFamily="34" charset="0"/>
            </a:endParaRPr>
          </a:p>
        </p:txBody>
      </p:sp>
      <p:pic>
        <p:nvPicPr>
          <p:cNvPr id="2054" name="Picture 6" descr="C:\Users\a0159877\AppData\Local\Temp\SNAGHTML1c3d87c.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2999" y="1219200"/>
            <a:ext cx="2761733" cy="31527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0159877\AppData\Local\Temp\SNAGHTML1c2699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5200" y="3991473"/>
            <a:ext cx="5734304" cy="259080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33</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410292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2314526"/>
            <a:ext cx="29884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34</a:t>
            </a:fld>
            <a:endParaRPr lang="en-US"/>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52073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a:bodyPr>
          <a:lstStyle/>
          <a:p>
            <a:r>
              <a:rPr lang="en-US" dirty="0" smtClean="0">
                <a:solidFill>
                  <a:srgbClr val="FF0000"/>
                </a:solidFill>
              </a:rPr>
              <a:t>Introduction to LM </a:t>
            </a:r>
            <a:r>
              <a:rPr lang="en-US" dirty="0">
                <a:solidFill>
                  <a:srgbClr val="FF0000"/>
                </a:solidFill>
              </a:rPr>
              <a:t>Flash </a:t>
            </a:r>
            <a:r>
              <a:rPr lang="en-US" dirty="0" smtClean="0">
                <a:solidFill>
                  <a:srgbClr val="FF0000"/>
                </a:solidFill>
              </a:rPr>
              <a:t>Programmer</a:t>
            </a: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35</a:t>
            </a:fld>
            <a:endParaRPr lang="en-US" dirty="0"/>
          </a:p>
        </p:txBody>
      </p:sp>
      <p:sp>
        <p:nvSpPr>
          <p:cNvPr id="8" name="TextBox 4"/>
          <p:cNvSpPr txBox="1"/>
          <p:nvPr/>
        </p:nvSpPr>
        <p:spPr>
          <a:xfrm>
            <a:off x="152400" y="1170914"/>
            <a:ext cx="9021829" cy="2973122"/>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latin typeface="Calibri" pitchFamily="34" charset="0"/>
                <a:cs typeface="Calibri" pitchFamily="34" charset="0"/>
              </a:rPr>
              <a:t>LM </a:t>
            </a:r>
            <a:r>
              <a:rPr lang="en-US" sz="2400" dirty="0">
                <a:latin typeface="Calibri" pitchFamily="34" charset="0"/>
                <a:cs typeface="Calibri" pitchFamily="34" charset="0"/>
              </a:rPr>
              <a:t>Flash Programmer</a:t>
            </a:r>
            <a:endParaRPr lang="en-US" sz="2400"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a:latin typeface="Calibri" pitchFamily="34" charset="0"/>
                <a:cs typeface="Courier New" panose="02070309020205020404" pitchFamily="49" charset="0"/>
              </a:rPr>
              <a:t>S</a:t>
            </a:r>
            <a:r>
              <a:rPr lang="en-US" b="0" dirty="0" smtClean="0">
                <a:latin typeface="Calibri" pitchFamily="34" charset="0"/>
                <a:cs typeface="Courier New" panose="02070309020205020404" pitchFamily="49" charset="0"/>
              </a:rPr>
              <a:t>tandalone </a:t>
            </a:r>
            <a:r>
              <a:rPr lang="en-US" b="0" dirty="0">
                <a:latin typeface="Calibri" pitchFamily="34" charset="0"/>
                <a:cs typeface="Courier New" panose="02070309020205020404" pitchFamily="49" charset="0"/>
              </a:rPr>
              <a:t>programming GUI that allows </a:t>
            </a:r>
            <a:r>
              <a:rPr lang="en-US" b="0" dirty="0" smtClean="0">
                <a:latin typeface="Calibri" pitchFamily="34" charset="0"/>
                <a:cs typeface="Courier New" panose="02070309020205020404" pitchFamily="49" charset="0"/>
              </a:rPr>
              <a:t>to </a:t>
            </a:r>
            <a:r>
              <a:rPr lang="en-US" b="0" dirty="0">
                <a:latin typeface="Calibri" pitchFamily="34" charset="0"/>
                <a:cs typeface="Courier New" panose="02070309020205020404" pitchFamily="49" charset="0"/>
              </a:rPr>
              <a:t>program the flash </a:t>
            </a:r>
            <a:r>
              <a:rPr lang="en-US" b="0" dirty="0" smtClean="0">
                <a:latin typeface="Calibri" pitchFamily="34" charset="0"/>
                <a:cs typeface="Courier New" panose="02070309020205020404" pitchFamily="49" charset="0"/>
              </a:rPr>
              <a:t>of a </a:t>
            </a:r>
          </a:p>
          <a:p>
            <a:pPr marL="404812" algn="l">
              <a:spcBef>
                <a:spcPts val="600"/>
              </a:spcBef>
              <a:buSzPct val="100000"/>
            </a:pPr>
            <a:r>
              <a:rPr lang="en-US" b="0" dirty="0">
                <a:latin typeface="Calibri" pitchFamily="34" charset="0"/>
                <a:cs typeface="Courier New" panose="02070309020205020404" pitchFamily="49" charset="0"/>
              </a:rPr>
              <a:t> </a:t>
            </a:r>
            <a:r>
              <a:rPr lang="en-US" b="0" dirty="0" smtClean="0">
                <a:latin typeface="Calibri" pitchFamily="34" charset="0"/>
                <a:cs typeface="Courier New" panose="02070309020205020404" pitchFamily="49" charset="0"/>
              </a:rPr>
              <a:t>  </a:t>
            </a:r>
            <a:r>
              <a:rPr lang="en-US" b="0" dirty="0" err="1" smtClean="0">
                <a:latin typeface="Calibri" pitchFamily="34" charset="0"/>
                <a:cs typeface="Courier New" panose="02070309020205020404" pitchFamily="49" charset="0"/>
              </a:rPr>
              <a:t>Tiva</a:t>
            </a:r>
            <a:r>
              <a:rPr lang="en-US" b="0" dirty="0" smtClean="0">
                <a:latin typeface="Calibri" pitchFamily="34" charset="0"/>
                <a:cs typeface="Courier New" panose="02070309020205020404" pitchFamily="49" charset="0"/>
              </a:rPr>
              <a:t> </a:t>
            </a:r>
            <a:r>
              <a:rPr lang="en-US" b="0" dirty="0">
                <a:latin typeface="Calibri" pitchFamily="34" charset="0"/>
                <a:cs typeface="Courier New" panose="02070309020205020404" pitchFamily="49" charset="0"/>
              </a:rPr>
              <a:t>C Series device through multiple ports. </a:t>
            </a:r>
          </a:p>
          <a:p>
            <a:pPr marL="574675" indent="-169863" algn="l">
              <a:spcBef>
                <a:spcPts val="600"/>
              </a:spcBef>
              <a:buSzPct val="100000"/>
              <a:buFont typeface="Arial" pitchFamily="34" charset="0"/>
              <a:buChar char="•"/>
            </a:pPr>
            <a:r>
              <a:rPr lang="en-US" b="0" dirty="0" smtClean="0">
                <a:latin typeface="Calibri" pitchFamily="34" charset="0"/>
                <a:cs typeface="Courier New" panose="02070309020205020404" pitchFamily="49" charset="0"/>
              </a:rPr>
              <a:t>Creating </a:t>
            </a:r>
            <a:r>
              <a:rPr lang="en-US" b="0" dirty="0">
                <a:latin typeface="Calibri" pitchFamily="34" charset="0"/>
                <a:cs typeface="Courier New" panose="02070309020205020404" pitchFamily="49" charset="0"/>
              </a:rPr>
              <a:t>the files required for this is a </a:t>
            </a:r>
            <a:r>
              <a:rPr lang="en-US" b="0" dirty="0" smtClean="0">
                <a:latin typeface="Calibri" pitchFamily="34" charset="0"/>
                <a:cs typeface="Courier New" panose="02070309020205020404" pitchFamily="49" charset="0"/>
              </a:rPr>
              <a:t>separate build </a:t>
            </a:r>
            <a:r>
              <a:rPr lang="en-US" b="0" dirty="0">
                <a:latin typeface="Calibri" pitchFamily="34" charset="0"/>
                <a:cs typeface="Courier New" panose="02070309020205020404" pitchFamily="49" charset="0"/>
              </a:rPr>
              <a:t>step in Code </a:t>
            </a:r>
            <a:endParaRPr lang="en-US" b="0" dirty="0" smtClean="0">
              <a:latin typeface="Calibri" pitchFamily="34" charset="0"/>
              <a:cs typeface="Courier New" panose="02070309020205020404" pitchFamily="49" charset="0"/>
            </a:endParaRPr>
          </a:p>
          <a:p>
            <a:pPr marL="404812" algn="l">
              <a:spcBef>
                <a:spcPts val="600"/>
              </a:spcBef>
              <a:buSzPct val="100000"/>
            </a:pPr>
            <a:r>
              <a:rPr lang="en-US" b="0" dirty="0">
                <a:latin typeface="Calibri" pitchFamily="34" charset="0"/>
                <a:cs typeface="Courier New" panose="02070309020205020404" pitchFamily="49" charset="0"/>
              </a:rPr>
              <a:t> </a:t>
            </a:r>
            <a:r>
              <a:rPr lang="en-US" b="0" dirty="0" smtClean="0">
                <a:latin typeface="Calibri" pitchFamily="34" charset="0"/>
                <a:cs typeface="Courier New" panose="02070309020205020404" pitchFamily="49" charset="0"/>
              </a:rPr>
              <a:t>  </a:t>
            </a:r>
            <a:r>
              <a:rPr lang="en-US" b="0" dirty="0" smtClean="0">
                <a:latin typeface="Calibri" pitchFamily="34" charset="0"/>
                <a:cs typeface="Courier New" panose="02070309020205020404" pitchFamily="49" charset="0"/>
              </a:rPr>
              <a:t>Composer.</a:t>
            </a:r>
            <a:endParaRPr lang="en-US" b="0" dirty="0" smtClean="0">
              <a:latin typeface="Calibri" pitchFamily="34" charset="0"/>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Calibri" pitchFamily="34" charset="0"/>
                <a:cs typeface="Courier New" panose="02070309020205020404" pitchFamily="49" charset="0"/>
              </a:rPr>
              <a:t> </a:t>
            </a:r>
            <a:r>
              <a:rPr lang="en-US" b="0" dirty="0">
                <a:latin typeface="Calibri" pitchFamily="34" charset="0"/>
                <a:cs typeface="Courier New" panose="02070309020205020404" pitchFamily="49" charset="0"/>
              </a:rPr>
              <a:t>I</a:t>
            </a:r>
            <a:r>
              <a:rPr lang="en-US" b="0" dirty="0" smtClean="0">
                <a:latin typeface="Calibri" pitchFamily="34" charset="0"/>
                <a:cs typeface="Courier New" panose="02070309020205020404" pitchFamily="49" charset="0"/>
              </a:rPr>
              <a:t>nstall </a:t>
            </a:r>
            <a:r>
              <a:rPr lang="en-US" b="0" dirty="0">
                <a:latin typeface="Calibri" pitchFamily="34" charset="0"/>
                <a:cs typeface="Courier New" panose="02070309020205020404" pitchFamily="49" charset="0"/>
              </a:rPr>
              <a:t>the LM Flash Programmer onto your PC.</a:t>
            </a:r>
          </a:p>
          <a:p>
            <a:pPr marL="574675" indent="-169863" algn="l">
              <a:spcBef>
                <a:spcPts val="600"/>
              </a:spcBef>
              <a:buSzPct val="100000"/>
              <a:buFont typeface="Arial" pitchFamily="34" charset="0"/>
              <a:buChar char="•"/>
            </a:pPr>
            <a:r>
              <a:rPr lang="en-US" b="0" dirty="0">
                <a:latin typeface="Calibri" pitchFamily="34" charset="0"/>
                <a:cs typeface="Courier New" panose="02070309020205020404" pitchFamily="49" charset="0"/>
              </a:rPr>
              <a:t>Make sure that Code Composer Studio is not actively running code in the CCS </a:t>
            </a:r>
            <a:endParaRPr lang="en-US" b="0" dirty="0" smtClean="0">
              <a:latin typeface="Calibri" pitchFamily="34" charset="0"/>
              <a:cs typeface="Courier New" panose="02070309020205020404" pitchFamily="49" charset="0"/>
            </a:endParaRPr>
          </a:p>
          <a:p>
            <a:pPr marL="404812" algn="l">
              <a:spcBef>
                <a:spcPts val="600"/>
              </a:spcBef>
              <a:buSzPct val="100000"/>
            </a:pPr>
            <a:r>
              <a:rPr lang="en-US" b="0" dirty="0">
                <a:latin typeface="Calibri" pitchFamily="34" charset="0"/>
                <a:cs typeface="Courier New" panose="02070309020205020404" pitchFamily="49" charset="0"/>
              </a:rPr>
              <a:t> </a:t>
            </a:r>
            <a:r>
              <a:rPr lang="en-US" b="0" dirty="0" smtClean="0">
                <a:latin typeface="Calibri" pitchFamily="34" charset="0"/>
                <a:cs typeface="Courier New" panose="02070309020205020404" pitchFamily="49" charset="0"/>
              </a:rPr>
              <a:t>  Debug perspective</a:t>
            </a:r>
            <a:r>
              <a:rPr lang="en-US" b="0" dirty="0">
                <a:latin typeface="Calibri" pitchFamily="34" charset="0"/>
                <a:cs typeface="Courier New" panose="02070309020205020404" pitchFamily="49" charset="0"/>
              </a:rPr>
              <a:t>… otherwise CCS and the Flash Programmer may conflict </a:t>
            </a:r>
            <a:endParaRPr lang="en-US" b="0" dirty="0" smtClean="0">
              <a:latin typeface="Calibri" pitchFamily="34" charset="0"/>
              <a:cs typeface="Courier New" panose="02070309020205020404" pitchFamily="49" charset="0"/>
            </a:endParaRPr>
          </a:p>
          <a:p>
            <a:pPr marL="404812" algn="l">
              <a:spcBef>
                <a:spcPts val="600"/>
              </a:spcBef>
              <a:buSzPct val="100000"/>
            </a:pPr>
            <a:r>
              <a:rPr lang="en-US" b="0" dirty="0">
                <a:latin typeface="Calibri" pitchFamily="34" charset="0"/>
                <a:cs typeface="Courier New" panose="02070309020205020404" pitchFamily="49" charset="0"/>
              </a:rPr>
              <a:t> </a:t>
            </a:r>
            <a:r>
              <a:rPr lang="en-US" b="0" dirty="0" smtClean="0">
                <a:latin typeface="Calibri" pitchFamily="34" charset="0"/>
                <a:cs typeface="Courier New" panose="02070309020205020404" pitchFamily="49" charset="0"/>
              </a:rPr>
              <a:t>  for </a:t>
            </a:r>
            <a:r>
              <a:rPr lang="en-US" b="0" dirty="0">
                <a:latin typeface="Calibri" pitchFamily="34" charset="0"/>
                <a:cs typeface="Courier New" panose="02070309020205020404" pitchFamily="49" charset="0"/>
              </a:rPr>
              <a:t>control of the </a:t>
            </a:r>
            <a:r>
              <a:rPr lang="en-US" b="0" dirty="0" smtClean="0">
                <a:latin typeface="Calibri" pitchFamily="34" charset="0"/>
                <a:cs typeface="Courier New" panose="02070309020205020404" pitchFamily="49" charset="0"/>
              </a:rPr>
              <a:t>USB port</a:t>
            </a:r>
            <a:r>
              <a:rPr lang="en-US" b="0" dirty="0">
                <a:latin typeface="Calibri" pitchFamily="34" charset="0"/>
                <a:cs typeface="Courier New" panose="02070309020205020404" pitchFamily="49" charset="0"/>
              </a:rPr>
              <a:t>.</a:t>
            </a:r>
            <a:endParaRPr lang="en-US" sz="1600" b="0" dirty="0" smtClean="0">
              <a:latin typeface="Courier New" panose="02070309020205020404" pitchFamily="49" charset="0"/>
              <a:cs typeface="Courier New" panose="02070309020205020404" pitchFamily="49" charset="0"/>
            </a:endParaRPr>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
        <p:nvSpPr>
          <p:cNvPr id="6" name="TextBox 4"/>
          <p:cNvSpPr txBox="1"/>
          <p:nvPr/>
        </p:nvSpPr>
        <p:spPr>
          <a:xfrm>
            <a:off x="152400" y="4572000"/>
            <a:ext cx="3543406" cy="726353"/>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latin typeface="Calibri" pitchFamily="34" charset="0"/>
                <a:cs typeface="Calibri" pitchFamily="34" charset="0"/>
              </a:rPr>
              <a:t>For More Information</a:t>
            </a:r>
            <a:endParaRPr lang="en-US" sz="2400" dirty="0" smtClean="0">
              <a:effectLst/>
              <a:latin typeface="Calibri" pitchFamily="34" charset="0"/>
              <a:cs typeface="Calibri" pitchFamily="34" charset="0"/>
            </a:endParaRPr>
          </a:p>
          <a:p>
            <a:pPr marL="574675" indent="-169863" algn="l">
              <a:spcBef>
                <a:spcPts val="600"/>
              </a:spcBef>
              <a:buSzPct val="100000"/>
              <a:buFont typeface="Arial" pitchFamily="34" charset="0"/>
              <a:buChar char="•"/>
            </a:pPr>
            <a:r>
              <a:rPr lang="en-US" b="0" dirty="0" smtClean="0">
                <a:latin typeface="Calibri" pitchFamily="34" charset="0"/>
                <a:cs typeface="Courier New" panose="02070309020205020404" pitchFamily="49" charset="0"/>
              </a:rPr>
              <a:t>See Programming Example</a:t>
            </a:r>
            <a:endParaRPr lang="en-US" sz="1600" b="0" dirty="0" smtClean="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847805451"/>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2677595"/>
            <a:ext cx="33694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36</a:t>
            </a:fld>
            <a:endParaRPr lang="en-US"/>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24345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6118769" y="2254084"/>
            <a:ext cx="2796631" cy="1313793"/>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5" name="Rectangle 24"/>
          <p:cNvSpPr/>
          <p:nvPr/>
        </p:nvSpPr>
        <p:spPr bwMode="auto">
          <a:xfrm>
            <a:off x="4648200" y="4571998"/>
            <a:ext cx="4267200" cy="1752601"/>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4" name="Rectangle 23"/>
          <p:cNvSpPr/>
          <p:nvPr/>
        </p:nvSpPr>
        <p:spPr bwMode="auto">
          <a:xfrm>
            <a:off x="304800" y="3657599"/>
            <a:ext cx="4912658" cy="8382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3" name="Rectangle 22"/>
          <p:cNvSpPr/>
          <p:nvPr/>
        </p:nvSpPr>
        <p:spPr bwMode="auto">
          <a:xfrm>
            <a:off x="304800" y="2272478"/>
            <a:ext cx="5715000" cy="1295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Rectangle 21"/>
          <p:cNvSpPr/>
          <p:nvPr/>
        </p:nvSpPr>
        <p:spPr bwMode="auto">
          <a:xfrm>
            <a:off x="304800" y="4571999"/>
            <a:ext cx="4191000" cy="1151312"/>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Rectangle 1"/>
          <p:cNvSpPr/>
          <p:nvPr/>
        </p:nvSpPr>
        <p:spPr bwMode="auto">
          <a:xfrm>
            <a:off x="304800" y="777084"/>
            <a:ext cx="5257800" cy="1432714"/>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pic>
        <p:nvPicPr>
          <p:cNvPr id="17" name="Picture 16" descr="untitled.bmp"/>
          <p:cNvPicPr>
            <a:picLocks noChangeAspect="1"/>
          </p:cNvPicPr>
          <p:nvPr/>
        </p:nvPicPr>
        <p:blipFill>
          <a:blip r:embed="rId3" cstate="print"/>
          <a:stretch>
            <a:fillRect/>
          </a:stretch>
        </p:blipFill>
        <p:spPr>
          <a:xfrm>
            <a:off x="4417477" y="3676708"/>
            <a:ext cx="799981" cy="799981"/>
          </a:xfrm>
          <a:prstGeom prst="rect">
            <a:avLst/>
          </a:prstGeom>
        </p:spPr>
      </p:pic>
      <p:sp>
        <p:nvSpPr>
          <p:cNvPr id="30723" name="Rectangle 7"/>
          <p:cNvSpPr>
            <a:spLocks noGrp="1" noChangeArrowheads="1"/>
          </p:cNvSpPr>
          <p:nvPr>
            <p:ph type="body" idx="4294967295"/>
          </p:nvPr>
        </p:nvSpPr>
        <p:spPr>
          <a:xfrm>
            <a:off x="304800" y="838199"/>
            <a:ext cx="5638800" cy="1371600"/>
          </a:xfrm>
        </p:spPr>
        <p:txBody>
          <a:bodyPr lIns="91440" tIns="45720" rIns="91440" bIns="45720" anchorCtr="0">
            <a:normAutofit lnSpcReduction="10000"/>
          </a:bodyPr>
          <a:lstStyle/>
          <a:p>
            <a:pPr marL="169863" indent="-169863" eaLnBrk="1" hangingPunct="1">
              <a:lnSpc>
                <a:spcPct val="85000"/>
              </a:lnSpc>
              <a:spcBef>
                <a:spcPct val="50000"/>
              </a:spcBef>
              <a:buNone/>
            </a:pPr>
            <a:r>
              <a:rPr lang="en-US" sz="1600" dirty="0" smtClean="0"/>
              <a:t>Peripheral Driver Library </a:t>
            </a:r>
          </a:p>
          <a:p>
            <a:pPr marL="169863" indent="-169863" eaLnBrk="1" hangingPunct="1">
              <a:lnSpc>
                <a:spcPct val="85000"/>
              </a:lnSpc>
              <a:spcBef>
                <a:spcPct val="50000"/>
              </a:spcBef>
            </a:pPr>
            <a:r>
              <a:rPr lang="en-US" sz="1400" b="0" dirty="0" smtClean="0"/>
              <a:t> High-level API interface to complete peripheral set</a:t>
            </a:r>
          </a:p>
          <a:p>
            <a:pPr marL="169863" indent="-169863" eaLnBrk="1" hangingPunct="1">
              <a:lnSpc>
                <a:spcPct val="85000"/>
              </a:lnSpc>
              <a:spcBef>
                <a:spcPct val="50000"/>
              </a:spcBef>
            </a:pPr>
            <a:r>
              <a:rPr lang="en-US" sz="1400" b="0" dirty="0" smtClean="0"/>
              <a:t> License &amp; royalty free use for TI Cortex-M parts</a:t>
            </a:r>
          </a:p>
          <a:p>
            <a:pPr marL="169863" indent="-169863" eaLnBrk="1" hangingPunct="1">
              <a:lnSpc>
                <a:spcPct val="85000"/>
              </a:lnSpc>
              <a:spcBef>
                <a:spcPct val="50000"/>
              </a:spcBef>
            </a:pPr>
            <a:r>
              <a:rPr lang="en-US" sz="1400" b="0" dirty="0" smtClean="0"/>
              <a:t> Available as object library and as source code</a:t>
            </a:r>
          </a:p>
          <a:p>
            <a:pPr marL="169863" indent="-169863" eaLnBrk="1" hangingPunct="1">
              <a:lnSpc>
                <a:spcPct val="85000"/>
              </a:lnSpc>
              <a:spcBef>
                <a:spcPct val="50000"/>
              </a:spcBef>
            </a:pPr>
            <a:r>
              <a:rPr lang="en-US" sz="1400" dirty="0" smtClean="0"/>
              <a:t>Programmed into the on-chip ROM</a:t>
            </a:r>
          </a:p>
          <a:p>
            <a:pPr marL="169863" indent="-169863" eaLnBrk="1" hangingPunct="1">
              <a:lnSpc>
                <a:spcPct val="85000"/>
              </a:lnSpc>
              <a:spcBef>
                <a:spcPct val="50000"/>
              </a:spcBef>
            </a:pPr>
            <a:endParaRPr lang="en-US" sz="1800" b="0" dirty="0" smtClean="0"/>
          </a:p>
        </p:txBody>
      </p:sp>
      <p:sp>
        <p:nvSpPr>
          <p:cNvPr id="30724" name="Rectangle 7"/>
          <p:cNvSpPr>
            <a:spLocks noChangeArrowheads="1"/>
          </p:cNvSpPr>
          <p:nvPr/>
        </p:nvSpPr>
        <p:spPr bwMode="auto">
          <a:xfrm>
            <a:off x="905222" y="-304800"/>
            <a:ext cx="6654129" cy="929485"/>
          </a:xfrm>
          <a:prstGeom prst="rect">
            <a:avLst/>
          </a:prstGeom>
          <a:noFill/>
          <a:ln w="9525" algn="ctr">
            <a:noFill/>
            <a:miter lim="800000"/>
            <a:headEnd/>
            <a:tailEnd/>
          </a:ln>
        </p:spPr>
        <p:txBody>
          <a:bodyPr wrap="none">
            <a:spAutoFit/>
          </a:bodyPr>
          <a:lstStyle/>
          <a:p>
            <a:pPr eaLnBrk="1" hangingPunct="1">
              <a:lnSpc>
                <a:spcPct val="85000"/>
              </a:lnSpc>
              <a:spcBef>
                <a:spcPct val="0"/>
              </a:spcBef>
              <a:buClrTx/>
              <a:buSzTx/>
              <a:buFontTx/>
              <a:buNone/>
            </a:pPr>
            <a:r>
              <a:rPr lang="en-US" sz="3200" b="1" dirty="0">
                <a:solidFill>
                  <a:srgbClr val="FF0000"/>
                </a:solidFill>
              </a:rPr>
              <a:t/>
            </a:r>
            <a:br>
              <a:rPr lang="en-US" sz="3200" b="1" dirty="0">
                <a:solidFill>
                  <a:srgbClr val="FF0000"/>
                </a:solidFill>
              </a:rPr>
            </a:br>
            <a:r>
              <a:rPr lang="en-US" sz="3200" b="1" dirty="0" err="1" smtClean="0">
                <a:solidFill>
                  <a:srgbClr val="FF0000"/>
                </a:solidFill>
              </a:rPr>
              <a:t>TivaWare</a:t>
            </a:r>
            <a:r>
              <a:rPr lang="en-US" sz="3200" b="1" dirty="0" smtClean="0">
                <a:solidFill>
                  <a:srgbClr val="FF0000"/>
                </a:solidFill>
              </a:rPr>
              <a:t>™ for C Series Features</a:t>
            </a:r>
            <a:endParaRPr lang="en-US" sz="3200" b="1" dirty="0">
              <a:solidFill>
                <a:srgbClr val="FF0000"/>
              </a:solidFill>
            </a:endParaRPr>
          </a:p>
        </p:txBody>
      </p:sp>
      <p:pic>
        <p:nvPicPr>
          <p:cNvPr id="30725" name="Picture 6" descr="MCj04104130000[1]"/>
          <p:cNvPicPr>
            <a:picLocks noChangeAspect="1" noChangeArrowheads="1"/>
          </p:cNvPicPr>
          <p:nvPr/>
        </p:nvPicPr>
        <p:blipFill>
          <a:blip r:embed="rId4" cstate="print"/>
          <a:srcRect/>
          <a:stretch>
            <a:fillRect/>
          </a:stretch>
        </p:blipFill>
        <p:spPr bwMode="auto">
          <a:xfrm>
            <a:off x="4724400" y="990599"/>
            <a:ext cx="758839" cy="1143000"/>
          </a:xfrm>
          <a:prstGeom prst="rect">
            <a:avLst/>
          </a:prstGeom>
          <a:noFill/>
          <a:ln w="9525">
            <a:noFill/>
            <a:miter lim="800000"/>
            <a:headEnd/>
            <a:tailEnd/>
          </a:ln>
        </p:spPr>
      </p:pic>
      <p:sp>
        <p:nvSpPr>
          <p:cNvPr id="9" name="Rectangle 7"/>
          <p:cNvSpPr txBox="1">
            <a:spLocks noChangeArrowheads="1"/>
          </p:cNvSpPr>
          <p:nvPr/>
        </p:nvSpPr>
        <p:spPr>
          <a:xfrm>
            <a:off x="304800" y="4581655"/>
            <a:ext cx="3124200" cy="12954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Graphics Library </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Graphics primitive and widgets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153 fonts plus Asian and Cyrillic</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 Graphics utility tools</a:t>
            </a: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2" name="Rectangle 7"/>
          <p:cNvSpPr txBox="1">
            <a:spLocks noChangeArrowheads="1"/>
          </p:cNvSpPr>
          <p:nvPr/>
        </p:nvSpPr>
        <p:spPr>
          <a:xfrm>
            <a:off x="304800" y="2285999"/>
            <a:ext cx="4267200" cy="12954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USB Stacks and Examples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USB Device and Embedded Host compliant</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Device, Host, OTG and Windows-side</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 examples</a:t>
            </a:r>
            <a:endPar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Free VID/PID</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 sharing program</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4" name="Picture 7"/>
          <p:cNvPicPr>
            <a:picLocks noChangeAspect="1" noChangeArrowheads="1"/>
          </p:cNvPicPr>
          <p:nvPr/>
        </p:nvPicPr>
        <p:blipFill>
          <a:blip r:embed="rId5" cstate="print"/>
          <a:srcRect/>
          <a:stretch>
            <a:fillRect/>
          </a:stretch>
        </p:blipFill>
        <p:spPr bwMode="auto">
          <a:xfrm>
            <a:off x="3400097" y="4607931"/>
            <a:ext cx="1017380" cy="1115380"/>
          </a:xfrm>
          <a:prstGeom prst="rect">
            <a:avLst/>
          </a:prstGeom>
          <a:noFill/>
          <a:ln w="9525">
            <a:noFill/>
            <a:miter lim="800000"/>
            <a:headEnd/>
            <a:tailEnd/>
          </a:ln>
        </p:spPr>
      </p:pic>
      <p:pic>
        <p:nvPicPr>
          <p:cNvPr id="15" name="Picture 7" descr="USB logo">
            <a:hlinkClick r:id="rId6"/>
          </p:cNvPr>
          <p:cNvPicPr>
            <a:picLocks noChangeAspect="1" noChangeArrowheads="1"/>
          </p:cNvPicPr>
          <p:nvPr/>
        </p:nvPicPr>
        <p:blipFill>
          <a:blip r:embed="rId7" cstate="print"/>
          <a:srcRect/>
          <a:stretch>
            <a:fillRect/>
          </a:stretch>
        </p:blipFill>
        <p:spPr bwMode="auto">
          <a:xfrm>
            <a:off x="4300011" y="2805878"/>
            <a:ext cx="1834894" cy="838200"/>
          </a:xfrm>
          <a:prstGeom prst="rect">
            <a:avLst/>
          </a:prstGeom>
          <a:noFill/>
          <a:ln w="9525">
            <a:noFill/>
            <a:miter lim="800000"/>
            <a:headEnd/>
            <a:tailEnd/>
          </a:ln>
        </p:spPr>
      </p:pic>
      <p:sp>
        <p:nvSpPr>
          <p:cNvPr id="16" name="Rectangle 7"/>
          <p:cNvSpPr txBox="1">
            <a:spLocks noChangeArrowheads="1"/>
          </p:cNvSpPr>
          <p:nvPr/>
        </p:nvSpPr>
        <p:spPr>
          <a:xfrm>
            <a:off x="304800" y="3657599"/>
            <a:ext cx="4267200" cy="990600"/>
          </a:xfrm>
          <a:prstGeom prst="rect">
            <a:avLst/>
          </a:prstGeom>
        </p:spPr>
        <p:txBody>
          <a:bodyPr vert="horz" lIns="91440" tIns="45720" rIns="91440" bIns="45720" rtlCol="0" anchorCtr="0">
            <a:normAutofit/>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Ethernet</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a:t>
            </a:r>
            <a:r>
              <a:rPr lang="en-US" sz="1400" b="0" dirty="0" err="1" smtClean="0">
                <a:latin typeface="Arial" pitchFamily="34" charset="0"/>
                <a:cs typeface="Arial" pitchFamily="34" charset="0"/>
              </a:rPr>
              <a:t>lwip</a:t>
            </a:r>
            <a:r>
              <a:rPr lang="en-US" sz="1400" b="0" dirty="0" smtClean="0">
                <a:latin typeface="Arial" pitchFamily="34" charset="0"/>
                <a:cs typeface="Arial" pitchFamily="34" charset="0"/>
              </a:rPr>
              <a:t> and </a:t>
            </a:r>
            <a:r>
              <a:rPr lang="en-US" sz="1400" b="0" dirty="0" err="1" smtClean="0">
                <a:latin typeface="Arial" pitchFamily="34" charset="0"/>
                <a:cs typeface="Arial" pitchFamily="34" charset="0"/>
              </a:rPr>
              <a:t>uip</a:t>
            </a:r>
            <a:r>
              <a:rPr lang="en-US" sz="1400" b="0" dirty="0" smtClean="0">
                <a:latin typeface="Arial" pitchFamily="34" charset="0"/>
                <a:cs typeface="Arial" pitchFamily="34" charset="0"/>
              </a:rPr>
              <a:t> stacks with 1588 PTP modifications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Extensive </a:t>
            </a:r>
            <a:r>
              <a:rPr kumimoji="0" lang="en-US" sz="1400" b="0" i="0" u="none" strike="noStrike" kern="1200" cap="none" spc="0" normalizeH="0" noProof="0" dirty="0" smtClean="0">
                <a:ln>
                  <a:noFill/>
                </a:ln>
                <a:solidFill>
                  <a:schemeClr val="tx1"/>
                </a:solidFill>
                <a:effectLst/>
                <a:uLnTx/>
                <a:uFillTx/>
                <a:latin typeface="Arial" pitchFamily="34" charset="0"/>
                <a:cs typeface="Arial" pitchFamily="34" charset="0"/>
              </a:rPr>
              <a:t>examples</a:t>
            </a:r>
            <a:endPar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p:txBody>
      </p:sp>
      <p:sp>
        <p:nvSpPr>
          <p:cNvPr id="20" name="Rectangle 7"/>
          <p:cNvSpPr txBox="1">
            <a:spLocks noChangeArrowheads="1"/>
          </p:cNvSpPr>
          <p:nvPr/>
        </p:nvSpPr>
        <p:spPr>
          <a:xfrm>
            <a:off x="6118769" y="2272478"/>
            <a:ext cx="2784486" cy="1169634"/>
          </a:xfrm>
          <a:prstGeom prst="rect">
            <a:avLst/>
          </a:prstGeom>
        </p:spPr>
        <p:txBody>
          <a:bodyPr vert="horz" lIns="91440" tIns="45720" rIns="91440" bIns="45720" rtlCol="0" anchorCtr="0">
            <a:normAutofit fontScale="92500" lnSpcReduction="20000"/>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600" b="1" i="0" u="none" strike="noStrike" kern="1200" cap="none" spc="0" normalizeH="0" baseline="0" noProof="0" dirty="0" smtClean="0">
                <a:ln>
                  <a:noFill/>
                </a:ln>
                <a:solidFill>
                  <a:schemeClr val="tx1"/>
                </a:solidFill>
                <a:effectLst/>
                <a:uLnTx/>
                <a:uFillTx/>
                <a:latin typeface="+mn-lt"/>
                <a:ea typeface="+mn-ea"/>
                <a:cs typeface="+mn-cs"/>
              </a:rPr>
              <a:t>Extras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u"/>
              <a:tabLst/>
              <a:defRPr/>
            </a:pPr>
            <a:r>
              <a:rPr lang="en-US" sz="1400" b="0" dirty="0" smtClean="0">
                <a:latin typeface="Arial" pitchFamily="34" charset="0"/>
                <a:cs typeface="Arial" pitchFamily="34" charset="0"/>
              </a:rPr>
              <a:t> Wireless protocols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 IQ math examples</a:t>
            </a: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lang="en-US" sz="1400" b="0" dirty="0" err="1" smtClean="0">
                <a:latin typeface="Arial" pitchFamily="34" charset="0"/>
                <a:cs typeface="Arial" pitchFamily="34" charset="0"/>
              </a:rPr>
              <a:t>Bootloaders</a:t>
            </a:r>
            <a:endParaRPr lang="en-US" sz="1400" b="0" dirty="0" smtClean="0">
              <a:latin typeface="Arial" pitchFamily="34" charset="0"/>
              <a:cs typeface="Arial" pitchFamily="34" charset="0"/>
            </a:endParaRPr>
          </a:p>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Char char=""/>
              <a:tabLst/>
              <a:defRPr/>
            </a:pPr>
            <a:r>
              <a:rPr kumimoji="0" lang="en-US"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Windows side applications</a:t>
            </a:r>
          </a:p>
        </p:txBody>
      </p:sp>
      <p:sp>
        <p:nvSpPr>
          <p:cNvPr id="21" name="Rectangle 7"/>
          <p:cNvSpPr txBox="1">
            <a:spLocks noChangeArrowheads="1"/>
          </p:cNvSpPr>
          <p:nvPr/>
        </p:nvSpPr>
        <p:spPr>
          <a:xfrm>
            <a:off x="4648199" y="4571999"/>
            <a:ext cx="4267201" cy="1752601"/>
          </a:xfrm>
          <a:prstGeom prst="rect">
            <a:avLst/>
          </a:prstGeom>
        </p:spPr>
        <p:txBody>
          <a:bodyPr vert="horz" lIns="91440" tIns="45720" rIns="91440" bIns="45720" rtlCol="0" anchorCtr="0">
            <a:normAutofit fontScale="92500"/>
          </a:bodyPr>
          <a:lstStyle/>
          <a:p>
            <a:pPr marL="169863" marR="0" lvl="0" indent="-169863" algn="l" defTabSz="914400" rtl="0" eaLnBrk="1" fontAlgn="auto" latinLnBrk="0" hangingPunct="1">
              <a:lnSpc>
                <a:spcPct val="85000"/>
              </a:lnSpc>
              <a:spcBef>
                <a:spcPct val="50000"/>
              </a:spcBef>
              <a:spcAft>
                <a:spcPts val="0"/>
              </a:spcAft>
              <a:buClr>
                <a:schemeClr val="tx2"/>
              </a:buClr>
              <a:buSzPct val="75000"/>
              <a:buFont typeface="Wingdings" pitchFamily="2" charset="2"/>
              <a:buNone/>
              <a:tabLst/>
              <a:defRPr/>
            </a:pPr>
            <a:r>
              <a:rPr kumimoji="0" lang="en-US" sz="1700" b="1" i="0" u="none" strike="noStrike" kern="1200" cap="none" spc="0" normalizeH="0" baseline="0" noProof="0" dirty="0" smtClean="0">
                <a:ln>
                  <a:noFill/>
                </a:ln>
                <a:solidFill>
                  <a:schemeClr val="tx1"/>
                </a:solidFill>
                <a:effectLst/>
                <a:uLnTx/>
                <a:uFillTx/>
                <a:latin typeface="+mn-lt"/>
                <a:ea typeface="+mn-ea"/>
                <a:cs typeface="+mn-cs"/>
              </a:rPr>
              <a:t>Sensor Library </a:t>
            </a:r>
          </a:p>
          <a:p>
            <a:pPr marL="342900" indent="-342900" algn="l">
              <a:buClr>
                <a:schemeClr val="tx2"/>
              </a:buClr>
              <a:buSzPct val="75000"/>
              <a:buFont typeface="Wingdings"/>
              <a:buChar char=""/>
            </a:pPr>
            <a:r>
              <a:rPr lang="en-US" sz="1500" b="0" dirty="0">
                <a:solidFill>
                  <a:schemeClr val="dk1"/>
                </a:solidFill>
              </a:rPr>
              <a:t>An interrupt driven I</a:t>
            </a:r>
            <a:r>
              <a:rPr lang="en-US" sz="1500" b="0" baseline="30000" dirty="0">
                <a:solidFill>
                  <a:schemeClr val="dk1"/>
                </a:solidFill>
              </a:rPr>
              <a:t>2</a:t>
            </a:r>
            <a:r>
              <a:rPr lang="en-US" sz="1500" b="0" dirty="0">
                <a:solidFill>
                  <a:schemeClr val="dk1"/>
                </a:solidFill>
              </a:rPr>
              <a:t>C master driver for handling I</a:t>
            </a:r>
            <a:r>
              <a:rPr lang="en-US" sz="1500" b="0" baseline="30000" dirty="0">
                <a:solidFill>
                  <a:schemeClr val="dk1"/>
                </a:solidFill>
              </a:rPr>
              <a:t>2</a:t>
            </a:r>
            <a:r>
              <a:rPr lang="en-US" sz="1500" b="0" dirty="0">
                <a:solidFill>
                  <a:schemeClr val="dk1"/>
                </a:solidFill>
              </a:rPr>
              <a:t>C transfers</a:t>
            </a:r>
          </a:p>
          <a:p>
            <a:pPr marL="342900" indent="-342900" algn="l">
              <a:buClr>
                <a:schemeClr val="tx2"/>
              </a:buClr>
              <a:buSzPct val="75000"/>
              <a:buFont typeface="Wingdings"/>
              <a:buChar char=""/>
            </a:pPr>
            <a:r>
              <a:rPr lang="en-US" sz="1500" b="0" dirty="0">
                <a:solidFill>
                  <a:schemeClr val="dk1"/>
                </a:solidFill>
              </a:rPr>
              <a:t>A set of drivers for I</a:t>
            </a:r>
            <a:r>
              <a:rPr lang="en-US" sz="1500" b="0" baseline="30000" dirty="0">
                <a:solidFill>
                  <a:schemeClr val="dk1"/>
                </a:solidFill>
              </a:rPr>
              <a:t>2</a:t>
            </a:r>
            <a:r>
              <a:rPr lang="en-US" sz="1500" b="0" dirty="0">
                <a:solidFill>
                  <a:schemeClr val="dk1"/>
                </a:solidFill>
              </a:rPr>
              <a:t>C connected sensors</a:t>
            </a:r>
          </a:p>
          <a:p>
            <a:pPr marL="342900" indent="-342900" algn="l">
              <a:buClr>
                <a:schemeClr val="tx2"/>
              </a:buClr>
              <a:buSzPct val="75000"/>
              <a:buFont typeface="Wingdings"/>
              <a:buChar char=""/>
            </a:pPr>
            <a:r>
              <a:rPr lang="en-US" sz="1500" b="0" dirty="0">
                <a:solidFill>
                  <a:schemeClr val="dk1"/>
                </a:solidFill>
              </a:rPr>
              <a:t>A set of routines for common sensor operations</a:t>
            </a:r>
          </a:p>
          <a:p>
            <a:pPr marL="342900" indent="-342900" algn="l">
              <a:buClr>
                <a:schemeClr val="tx2"/>
              </a:buClr>
              <a:buSzPct val="75000"/>
              <a:buFont typeface="Wingdings"/>
              <a:buChar char=""/>
            </a:pPr>
            <a:r>
              <a:rPr lang="en-US" sz="1500" b="0" dirty="0">
                <a:solidFill>
                  <a:schemeClr val="dk1"/>
                </a:solidFill>
              </a:rPr>
              <a:t>Three layers: Transport, Sensor and Processing</a:t>
            </a:r>
          </a:p>
        </p:txBody>
      </p:sp>
      <p:pic>
        <p:nvPicPr>
          <p:cNvPr id="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24117" y="4707761"/>
            <a:ext cx="457200" cy="419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egnaposto numero diapositiva 3"/>
          <p:cNvSpPr>
            <a:spLocks noGrp="1"/>
          </p:cNvSpPr>
          <p:nvPr>
            <p:ph type="sldNum" sz="quarter" idx="12"/>
          </p:nvPr>
        </p:nvSpPr>
        <p:spPr/>
        <p:txBody>
          <a:bodyPr/>
          <a:lstStyle/>
          <a:p>
            <a:fld id="{4E582210-5FCA-4178-AB04-4337EADA3D81}" type="slidenum">
              <a:rPr lang="en-US" smtClean="0"/>
              <a:pPr/>
              <a:t>37</a:t>
            </a:fld>
            <a:endParaRPr lang="en-US"/>
          </a:p>
        </p:txBody>
      </p:sp>
      <p:sp>
        <p:nvSpPr>
          <p:cNvPr id="5" name="Segnaposto piè di pagina 4"/>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766423613"/>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304800" y="3276600"/>
            <a:ext cx="8229600" cy="2438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 name="Rounded Rectangle 6"/>
          <p:cNvSpPr/>
          <p:nvPr/>
        </p:nvSpPr>
        <p:spPr bwMode="auto">
          <a:xfrm>
            <a:off x="304800" y="914400"/>
            <a:ext cx="8229600" cy="2286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4820" name="Rectangle 7"/>
          <p:cNvSpPr>
            <a:spLocks noChangeArrowheads="1"/>
          </p:cNvSpPr>
          <p:nvPr/>
        </p:nvSpPr>
        <p:spPr bwMode="auto">
          <a:xfrm>
            <a:off x="914400" y="-304800"/>
            <a:ext cx="7627938" cy="920750"/>
          </a:xfrm>
          <a:prstGeom prst="rect">
            <a:avLst/>
          </a:prstGeom>
          <a:noFill/>
          <a:ln w="9525" algn="ctr">
            <a:noFill/>
            <a:miter lim="800000"/>
            <a:headEnd/>
            <a:tailEnd/>
          </a:ln>
        </p:spPr>
        <p:txBody>
          <a:bodyPr>
            <a:spAutoFit/>
          </a:bodyPr>
          <a:lstStyle/>
          <a:p>
            <a:pPr eaLnBrk="1" hangingPunct="1">
              <a:lnSpc>
                <a:spcPct val="85000"/>
              </a:lnSpc>
              <a:spcBef>
                <a:spcPct val="0"/>
              </a:spcBef>
              <a:buClrTx/>
              <a:buSzTx/>
              <a:buFontTx/>
              <a:buNone/>
            </a:pPr>
            <a:r>
              <a:rPr lang="en-US" sz="3200" b="1" dirty="0">
                <a:solidFill>
                  <a:srgbClr val="FF0000"/>
                </a:solidFill>
              </a:rPr>
              <a:t/>
            </a:r>
            <a:br>
              <a:rPr lang="en-US" sz="3200" b="1" dirty="0">
                <a:solidFill>
                  <a:srgbClr val="FF0000"/>
                </a:solidFill>
              </a:rPr>
            </a:br>
            <a:r>
              <a:rPr lang="en-US" sz="3200" b="1" dirty="0">
                <a:solidFill>
                  <a:srgbClr val="FF0000"/>
                </a:solidFill>
              </a:rPr>
              <a:t>In System Programming Options</a:t>
            </a:r>
          </a:p>
        </p:txBody>
      </p:sp>
      <p:sp>
        <p:nvSpPr>
          <p:cNvPr id="34821" name="Rectangle 3"/>
          <p:cNvSpPr>
            <a:spLocks noChangeArrowheads="1"/>
          </p:cNvSpPr>
          <p:nvPr/>
        </p:nvSpPr>
        <p:spPr bwMode="auto">
          <a:xfrm>
            <a:off x="457200" y="932831"/>
            <a:ext cx="8229600" cy="2191369"/>
          </a:xfrm>
          <a:prstGeom prst="rect">
            <a:avLst/>
          </a:prstGeom>
          <a:noFill/>
          <a:ln w="9525">
            <a:noFill/>
            <a:miter lim="800000"/>
            <a:headEnd/>
            <a:tailEnd/>
          </a:ln>
        </p:spPr>
        <p:txBody>
          <a:bodyPr>
            <a:spAutoFit/>
          </a:bodyPr>
          <a:lstStyle/>
          <a:p>
            <a:pPr marL="552450" indent="-552450" algn="l">
              <a:lnSpc>
                <a:spcPct val="90000"/>
              </a:lnSpc>
              <a:spcBef>
                <a:spcPct val="40000"/>
              </a:spcBef>
              <a:buFont typeface="Wingdings" pitchFamily="2" charset="2"/>
              <a:buNone/>
            </a:pPr>
            <a:r>
              <a:rPr lang="en-US" b="1" dirty="0" err="1" smtClean="0">
                <a:latin typeface="+mn-lt"/>
              </a:rPr>
              <a:t>Tiva</a:t>
            </a:r>
            <a:r>
              <a:rPr lang="en-US" b="1" dirty="0" smtClean="0">
                <a:latin typeface="+mn-lt"/>
              </a:rPr>
              <a:t> </a:t>
            </a:r>
            <a:r>
              <a:rPr lang="en-US" b="1" dirty="0">
                <a:latin typeface="+mn-lt"/>
              </a:rPr>
              <a:t>Serial Flash Loader</a:t>
            </a:r>
          </a:p>
          <a:p>
            <a:pPr marL="552450" indent="-552450" algn="l">
              <a:lnSpc>
                <a:spcPct val="90000"/>
              </a:lnSpc>
              <a:spcBef>
                <a:spcPct val="40000"/>
              </a:spcBef>
              <a:buClr>
                <a:schemeClr val="tx2"/>
              </a:buClr>
              <a:buSzPct val="75000"/>
              <a:buFont typeface="Wingdings" pitchFamily="2" charset="2"/>
              <a:buChar char="u"/>
            </a:pPr>
            <a:r>
              <a:rPr lang="en-US" sz="1600" b="0" dirty="0">
                <a:latin typeface="+mn-lt"/>
              </a:rPr>
              <a:t>Small piece of code that allows programming of the flash without the need for a debugger interface.</a:t>
            </a:r>
          </a:p>
          <a:p>
            <a:pPr marL="552450" indent="-552450" algn="l">
              <a:lnSpc>
                <a:spcPct val="90000"/>
              </a:lnSpc>
              <a:spcBef>
                <a:spcPct val="40000"/>
              </a:spcBef>
              <a:buClr>
                <a:schemeClr val="tx2"/>
              </a:buClr>
              <a:buSzPct val="75000"/>
              <a:buFont typeface="Wingdings" pitchFamily="2" charset="2"/>
              <a:buChar char="u"/>
            </a:pPr>
            <a:r>
              <a:rPr lang="en-US" sz="1600" b="0" dirty="0">
                <a:latin typeface="+mn-lt"/>
              </a:rPr>
              <a:t>All </a:t>
            </a:r>
            <a:r>
              <a:rPr lang="en-US" sz="1600" b="0" dirty="0" err="1" smtClean="0">
                <a:latin typeface="+mn-lt"/>
              </a:rPr>
              <a:t>Tiva</a:t>
            </a:r>
            <a:r>
              <a:rPr lang="en-US" sz="1600" b="0" dirty="0" smtClean="0">
                <a:latin typeface="+mn-lt"/>
              </a:rPr>
              <a:t> C Series </a:t>
            </a:r>
            <a:r>
              <a:rPr lang="en-US" sz="1600" b="0" dirty="0">
                <a:latin typeface="+mn-lt"/>
              </a:rPr>
              <a:t>MCUs ship with </a:t>
            </a:r>
            <a:r>
              <a:rPr lang="en-US" sz="1600" b="0" dirty="0" smtClean="0">
                <a:latin typeface="+mn-lt"/>
              </a:rPr>
              <a:t>the loader in </a:t>
            </a:r>
            <a:r>
              <a:rPr lang="en-US" sz="1600" b="0" dirty="0">
                <a:latin typeface="+mn-lt"/>
              </a:rPr>
              <a:t>flash</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UART </a:t>
            </a:r>
            <a:r>
              <a:rPr lang="en-US" sz="1600" b="0" dirty="0">
                <a:latin typeface="+mn-lt"/>
              </a:rPr>
              <a:t>or </a:t>
            </a:r>
            <a:r>
              <a:rPr lang="en-US" sz="1600" b="0" dirty="0" smtClean="0">
                <a:latin typeface="+mn-lt"/>
              </a:rPr>
              <a:t>SSI interface option</a:t>
            </a:r>
            <a:endParaRPr lang="en-US" sz="1600" b="0" dirty="0">
              <a:latin typeface="+mn-lt"/>
            </a:endParaRP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The LM Flash Programmer interfaces with the </a:t>
            </a:r>
            <a:r>
              <a:rPr lang="en-US" sz="1600" b="0" dirty="0">
                <a:latin typeface="+mn-lt"/>
              </a:rPr>
              <a:t>serial flash </a:t>
            </a:r>
            <a:r>
              <a:rPr lang="en-US" sz="1600" b="0" dirty="0" smtClean="0">
                <a:latin typeface="+mn-lt"/>
              </a:rPr>
              <a:t>loader</a:t>
            </a:r>
            <a:endParaRPr lang="en-US" sz="1600" b="0" dirty="0">
              <a:latin typeface="+mn-lt"/>
            </a:endParaRPr>
          </a:p>
          <a:p>
            <a:pPr marL="552450" indent="-552450" algn="l">
              <a:lnSpc>
                <a:spcPct val="90000"/>
              </a:lnSpc>
              <a:spcBef>
                <a:spcPct val="40000"/>
              </a:spcBef>
              <a:buClr>
                <a:schemeClr val="tx2"/>
              </a:buClr>
              <a:buSzPct val="75000"/>
              <a:buFont typeface="Wingdings" pitchFamily="2" charset="2"/>
              <a:buChar char="u"/>
            </a:pPr>
            <a:r>
              <a:rPr lang="en-US" sz="1600" b="0" dirty="0">
                <a:latin typeface="+mn-lt"/>
              </a:rPr>
              <a:t>See application </a:t>
            </a:r>
            <a:r>
              <a:rPr lang="en-US" sz="1600" b="0" dirty="0" smtClean="0">
                <a:latin typeface="+mn-lt"/>
              </a:rPr>
              <a:t>note SPMA029</a:t>
            </a:r>
            <a:endParaRPr lang="en-US" sz="1600" b="0" dirty="0">
              <a:latin typeface="+mn-lt"/>
            </a:endParaRPr>
          </a:p>
        </p:txBody>
      </p:sp>
      <p:sp>
        <p:nvSpPr>
          <p:cNvPr id="8" name="TextBox 7"/>
          <p:cNvSpPr txBox="1"/>
          <p:nvPr/>
        </p:nvSpPr>
        <p:spPr>
          <a:xfrm>
            <a:off x="457200" y="3463599"/>
            <a:ext cx="8001000" cy="2092881"/>
          </a:xfrm>
          <a:prstGeom prst="rect">
            <a:avLst/>
          </a:prstGeom>
          <a:noFill/>
        </p:spPr>
        <p:txBody>
          <a:bodyPr wrap="square" rtlCol="0" anchor="ctr" anchorCtr="0">
            <a:spAutoFit/>
          </a:bodyPr>
          <a:lstStyle/>
          <a:p>
            <a:pPr marL="552450" indent="-552450" algn="l">
              <a:lnSpc>
                <a:spcPct val="90000"/>
              </a:lnSpc>
              <a:spcBef>
                <a:spcPct val="40000"/>
              </a:spcBef>
              <a:buFont typeface="Wingdings" pitchFamily="2" charset="2"/>
              <a:buNone/>
            </a:pPr>
            <a:r>
              <a:rPr lang="en-US" dirty="0" err="1" smtClean="0">
                <a:latin typeface="+mn-lt"/>
              </a:rPr>
              <a:t>Tiva</a:t>
            </a:r>
            <a:r>
              <a:rPr lang="en-US" dirty="0" smtClean="0">
                <a:latin typeface="+mn-lt"/>
              </a:rPr>
              <a:t> Boot Loader</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Preloaded in ROM or can be programmed at the beginning of flash to act as an application loader </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Can also be used as an update mechanism for an application running on a </a:t>
            </a:r>
            <a:r>
              <a:rPr lang="en-US" sz="1600" b="0" dirty="0" err="1" smtClean="0">
                <a:latin typeface="+mn-lt"/>
              </a:rPr>
              <a:t>Tiva</a:t>
            </a:r>
            <a:r>
              <a:rPr lang="en-US" sz="1600" b="0" dirty="0" smtClean="0">
                <a:latin typeface="+mn-lt"/>
              </a:rPr>
              <a:t> microcontroller.</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Interface via UART (default), I</a:t>
            </a:r>
            <a:r>
              <a:rPr lang="en-US" sz="1600" b="0" baseline="30000" dirty="0" smtClean="0">
                <a:latin typeface="+mn-lt"/>
              </a:rPr>
              <a:t>2</a:t>
            </a:r>
            <a:r>
              <a:rPr lang="en-US" sz="1600" b="0" dirty="0" smtClean="0">
                <a:latin typeface="+mn-lt"/>
              </a:rPr>
              <a:t>C, SSI, Ethernet, USB (DFU H/D)</a:t>
            </a:r>
          </a:p>
          <a:p>
            <a:pPr marL="552450" indent="-552450" algn="l">
              <a:lnSpc>
                <a:spcPct val="90000"/>
              </a:lnSpc>
              <a:spcBef>
                <a:spcPct val="40000"/>
              </a:spcBef>
              <a:buClr>
                <a:schemeClr val="tx2"/>
              </a:buClr>
              <a:buSzPct val="75000"/>
              <a:buFont typeface="Wingdings" pitchFamily="2" charset="2"/>
              <a:buChar char="u"/>
            </a:pPr>
            <a:r>
              <a:rPr lang="en-US" sz="1600" b="0" dirty="0" smtClean="0">
                <a:latin typeface="+mn-lt"/>
              </a:rPr>
              <a:t>Included in the </a:t>
            </a:r>
            <a:r>
              <a:rPr lang="en-US" sz="1600" b="0" dirty="0" err="1" smtClean="0">
                <a:latin typeface="+mn-lt"/>
              </a:rPr>
              <a:t>Tiva</a:t>
            </a:r>
            <a:r>
              <a:rPr lang="en-US" sz="1600" b="0" dirty="0" smtClean="0">
                <a:latin typeface="+mn-lt"/>
              </a:rPr>
              <a:t> Peripheral Driver Library with full applications examples</a:t>
            </a:r>
            <a:endParaRPr lang="en-US" dirty="0" smtClean="0">
              <a:solidFill>
                <a:schemeClr val="dk1"/>
              </a:solidFill>
              <a:effectLst/>
              <a:latin typeface="+mn-lt"/>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38</a:t>
            </a:fld>
            <a:endParaRPr lang="en-US"/>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3027217"/>
            <a:ext cx="29122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39</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8"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94664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p:cNvSpPr/>
          <p:nvPr/>
        </p:nvSpPr>
        <p:spPr>
          <a:xfrm>
            <a:off x="395288" y="6113463"/>
            <a:ext cx="1857375"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0483" name="Title 1"/>
          <p:cNvSpPr>
            <a:spLocks noGrp="1"/>
          </p:cNvSpPr>
          <p:nvPr>
            <p:ph type="title" idx="4294967295"/>
          </p:nvPr>
        </p:nvSpPr>
        <p:spPr>
          <a:xfrm>
            <a:off x="309563" y="0"/>
            <a:ext cx="8834437" cy="914400"/>
          </a:xfrm>
        </p:spPr>
        <p:txBody>
          <a:bodyPr/>
          <a:lstStyle/>
          <a:p>
            <a:pPr eaLnBrk="1" hangingPunct="1"/>
            <a:r>
              <a:rPr lang="en-US" dirty="0" err="1" smtClean="0">
                <a:solidFill>
                  <a:srgbClr val="FF0000"/>
                </a:solidFill>
              </a:rPr>
              <a:t>Tiva</a:t>
            </a:r>
            <a:r>
              <a:rPr lang="en-US" baseline="30000" dirty="0" smtClean="0">
                <a:solidFill>
                  <a:srgbClr val="FF0000"/>
                </a:solidFill>
              </a:rPr>
              <a:t>™</a:t>
            </a:r>
            <a:r>
              <a:rPr lang="en-US" dirty="0" smtClean="0">
                <a:solidFill>
                  <a:srgbClr val="FF0000"/>
                </a:solidFill>
              </a:rPr>
              <a:t> TM4C123G Microcontroller</a:t>
            </a:r>
          </a:p>
        </p:txBody>
      </p:sp>
      <p:sp>
        <p:nvSpPr>
          <p:cNvPr id="20484" name="Content Placeholder 6"/>
          <p:cNvSpPr>
            <a:spLocks/>
          </p:cNvSpPr>
          <p:nvPr/>
        </p:nvSpPr>
        <p:spPr bwMode="auto">
          <a:xfrm>
            <a:off x="4724400" y="1285875"/>
            <a:ext cx="4419600" cy="4429125"/>
          </a:xfrm>
          <a:prstGeom prst="rect">
            <a:avLst/>
          </a:prstGeom>
          <a:noFill/>
          <a:ln w="9525">
            <a:noFill/>
            <a:miter lim="800000"/>
            <a:headEnd/>
            <a:tailEnd/>
          </a:ln>
        </p:spPr>
        <p:txBody>
          <a:bodyPr/>
          <a:lstStyle/>
          <a:p>
            <a:pPr marL="177800" indent="-177800" algn="l">
              <a:spcBef>
                <a:spcPts val="1200"/>
              </a:spcBef>
            </a:pPr>
            <a:r>
              <a:rPr lang="en-US" sz="1800" dirty="0" smtClean="0">
                <a:effectLst/>
              </a:rPr>
              <a:t>Low </a:t>
            </a:r>
            <a:r>
              <a:rPr lang="en-US" sz="1800" dirty="0">
                <a:effectLst/>
              </a:rPr>
              <a:t>power consumption</a:t>
            </a:r>
          </a:p>
          <a:p>
            <a:pPr marL="177800" indent="-177800" algn="l">
              <a:buClr>
                <a:schemeClr val="tx2"/>
              </a:buClr>
              <a:buSzPct val="75000"/>
              <a:buFont typeface="Wingdings" pitchFamily="2" charset="2"/>
              <a:buChar char="u"/>
            </a:pPr>
            <a:r>
              <a:rPr lang="en-US" sz="1600" b="0" dirty="0">
                <a:effectLst/>
              </a:rPr>
              <a:t>As low as 370 </a:t>
            </a:r>
            <a:r>
              <a:rPr lang="en-US" sz="1600" b="0" dirty="0" smtClean="0">
                <a:effectLst/>
              </a:rPr>
              <a:t>µA/MHz</a:t>
            </a:r>
            <a:endParaRPr lang="en-US" sz="1600" b="0" dirty="0">
              <a:effectLst/>
            </a:endParaRPr>
          </a:p>
          <a:p>
            <a:pPr marL="177800" indent="-177800" algn="l">
              <a:buClr>
                <a:schemeClr val="tx2"/>
              </a:buClr>
              <a:buSzPct val="75000"/>
              <a:buFont typeface="Wingdings" pitchFamily="2" charset="2"/>
              <a:buChar char="u"/>
            </a:pPr>
            <a:r>
              <a:rPr lang="en-US" sz="1600" b="0" dirty="0">
                <a:effectLst/>
              </a:rPr>
              <a:t>500µs wakeup from low-power modes </a:t>
            </a:r>
          </a:p>
          <a:p>
            <a:pPr marL="177800" indent="-177800" algn="l">
              <a:buClr>
                <a:schemeClr val="tx2"/>
              </a:buClr>
              <a:buSzPct val="75000"/>
              <a:buFont typeface="Wingdings" pitchFamily="2" charset="2"/>
              <a:buChar char="u"/>
            </a:pPr>
            <a:r>
              <a:rPr lang="en-US" sz="1600" b="0" dirty="0">
                <a:effectLst/>
              </a:rPr>
              <a:t>RTC currents as low as </a:t>
            </a:r>
            <a:r>
              <a:rPr lang="en-US" sz="1600" b="0" dirty="0" smtClean="0">
                <a:effectLst/>
              </a:rPr>
              <a:t>1.7µA</a:t>
            </a:r>
          </a:p>
          <a:p>
            <a:pPr marL="177800" indent="-177800" algn="l">
              <a:buClr>
                <a:schemeClr val="tx2"/>
              </a:buClr>
              <a:buSzPct val="75000"/>
              <a:buFont typeface="Wingdings" pitchFamily="2" charset="2"/>
              <a:buChar char="u"/>
            </a:pPr>
            <a:r>
              <a:rPr lang="en-US" sz="1600" b="0" dirty="0" smtClean="0"/>
              <a:t>Internal and external power control</a:t>
            </a:r>
            <a:endParaRPr lang="en-US" sz="1600" b="0" dirty="0">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924" y="1065583"/>
            <a:ext cx="4306833" cy="5266955"/>
          </a:xfrm>
          <a:prstGeom prst="rect">
            <a:avLst/>
          </a:prstGeom>
        </p:spPr>
      </p:pic>
      <p:sp>
        <p:nvSpPr>
          <p:cNvPr id="2" name="Rectangle 1"/>
          <p:cNvSpPr/>
          <p:nvPr/>
        </p:nvSpPr>
        <p:spPr bwMode="auto">
          <a:xfrm>
            <a:off x="1905000" y="1209674"/>
            <a:ext cx="2362200" cy="238125"/>
          </a:xfrm>
          <a:prstGeom prst="rect">
            <a:avLst/>
          </a:prstGeom>
          <a:solidFill>
            <a:schemeClr val="accent3"/>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 name="Segnaposto numero diapositiva 3"/>
          <p:cNvSpPr>
            <a:spLocks noGrp="1"/>
          </p:cNvSpPr>
          <p:nvPr>
            <p:ph type="sldNum" sz="quarter" idx="12"/>
          </p:nvPr>
        </p:nvSpPr>
        <p:spPr/>
        <p:txBody>
          <a:bodyPr/>
          <a:lstStyle/>
          <a:p>
            <a:fld id="{4E582210-5FCA-4178-AB04-4337EADA3D81}" type="slidenum">
              <a:rPr lang="en-US" smtClean="0"/>
              <a:pPr/>
              <a:t>4</a:t>
            </a:fld>
            <a:endParaRPr lang="en-US"/>
          </a:p>
        </p:txBody>
      </p:sp>
      <p:sp>
        <p:nvSpPr>
          <p:cNvPr id="10"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5" name="Segnaposto piè di pagina 4"/>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6567914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533400" y="1143000"/>
            <a:ext cx="8077200" cy="3962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6867" name="Rectangle 2"/>
          <p:cNvSpPr>
            <a:spLocks noGrp="1" noChangeArrowheads="1"/>
          </p:cNvSpPr>
          <p:nvPr>
            <p:ph type="title"/>
          </p:nvPr>
        </p:nvSpPr>
        <p:spPr/>
        <p:txBody>
          <a:bodyPr/>
          <a:lstStyle/>
          <a:p>
            <a:r>
              <a:rPr lang="en-US" dirty="0" err="1" smtClean="0">
                <a:solidFill>
                  <a:srgbClr val="FF0000"/>
                </a:solidFill>
              </a:rPr>
              <a:t>Homelab</a:t>
            </a:r>
            <a:r>
              <a:rPr lang="en-US" dirty="0" smtClean="0">
                <a:solidFill>
                  <a:srgbClr val="FF0000"/>
                </a:solidFill>
              </a:rPr>
              <a:t> </a:t>
            </a:r>
            <a:r>
              <a:rPr lang="en-US" dirty="0" err="1" smtClean="0">
                <a:solidFill>
                  <a:srgbClr val="FF0000"/>
                </a:solidFill>
              </a:rPr>
              <a:t>Workplan</a:t>
            </a:r>
            <a:endParaRPr lang="en-US" dirty="0" smtClean="0">
              <a:solidFill>
                <a:srgbClr val="FF0000"/>
              </a:solidFill>
            </a:endParaRPr>
          </a:p>
        </p:txBody>
      </p:sp>
      <p:sp>
        <p:nvSpPr>
          <p:cNvPr id="36868" name="Rectangle 3"/>
          <p:cNvSpPr>
            <a:spLocks noGrp="1" noChangeArrowheads="1"/>
          </p:cNvSpPr>
          <p:nvPr>
            <p:ph idx="1"/>
          </p:nvPr>
        </p:nvSpPr>
        <p:spPr>
          <a:xfrm>
            <a:off x="685800" y="1371600"/>
            <a:ext cx="7772400" cy="3733800"/>
          </a:xfrm>
        </p:spPr>
        <p:txBody>
          <a:bodyPr>
            <a:normAutofit/>
          </a:bodyPr>
          <a:lstStyle/>
          <a:p>
            <a:pPr>
              <a:lnSpc>
                <a:spcPct val="75000"/>
              </a:lnSpc>
              <a:buNone/>
            </a:pPr>
            <a:r>
              <a:rPr lang="en-US" sz="2400" dirty="0" smtClean="0"/>
              <a:t>Base </a:t>
            </a:r>
            <a:r>
              <a:rPr lang="en-US" sz="2400" dirty="0" err="1" smtClean="0"/>
              <a:t>Homelab</a:t>
            </a:r>
            <a:endParaRPr lang="en-US" sz="2400" b="0" dirty="0" smtClean="0"/>
          </a:p>
          <a:p>
            <a:pPr lvl="1">
              <a:lnSpc>
                <a:spcPct val="75000"/>
              </a:lnSpc>
            </a:pPr>
            <a:r>
              <a:rPr lang="en-US" sz="2000" b="0" dirty="0"/>
              <a:t>Analyze and experiment workbook tutorial lessons: from Lab1 to </a:t>
            </a:r>
            <a:r>
              <a:rPr lang="en-US" sz="2000" b="0" dirty="0" smtClean="0"/>
              <a:t>Lab9, Lab12 and </a:t>
            </a:r>
            <a:r>
              <a:rPr lang="en-US" sz="2000" b="0" smtClean="0"/>
              <a:t>Lab13  (Lab 10/11/14/15 </a:t>
            </a:r>
            <a:r>
              <a:rPr lang="en-US" sz="2000" b="0" dirty="0" smtClean="0"/>
              <a:t>infeasible </a:t>
            </a:r>
            <a:r>
              <a:rPr lang="en-US" sz="2000" b="0" dirty="0"/>
              <a:t>without extra HW).</a:t>
            </a:r>
          </a:p>
          <a:p>
            <a:pPr lvl="1">
              <a:lnSpc>
                <a:spcPct val="75000"/>
              </a:lnSpc>
            </a:pPr>
            <a:r>
              <a:rPr lang="en-US" sz="2000" b="0" dirty="0" smtClean="0"/>
              <a:t>Write a very </a:t>
            </a:r>
            <a:r>
              <a:rPr lang="en-US" sz="2000" b="0" dirty="0"/>
              <a:t>small report on the </a:t>
            </a:r>
            <a:r>
              <a:rPr lang="en-US" sz="2000" b="0" dirty="0" smtClean="0"/>
              <a:t>activities, possible </a:t>
            </a:r>
            <a:r>
              <a:rPr lang="en-US" sz="2000" b="0" dirty="0"/>
              <a:t>encountered problems </a:t>
            </a:r>
            <a:r>
              <a:rPr lang="en-US" sz="2000" b="0" dirty="0" smtClean="0"/>
              <a:t>and significantly results (max 6 slide without Title).</a:t>
            </a:r>
          </a:p>
          <a:p>
            <a:pPr lvl="1">
              <a:lnSpc>
                <a:spcPct val="75000"/>
              </a:lnSpc>
            </a:pPr>
            <a:endParaRPr lang="en-US" sz="2000" b="0" dirty="0" smtClean="0"/>
          </a:p>
          <a:p>
            <a:pPr>
              <a:lnSpc>
                <a:spcPct val="75000"/>
              </a:lnSpc>
              <a:buNone/>
            </a:pPr>
            <a:r>
              <a:rPr lang="en-US" sz="2400" dirty="0" smtClean="0"/>
              <a:t>Further works</a:t>
            </a:r>
          </a:p>
          <a:p>
            <a:pPr lvl="1">
              <a:lnSpc>
                <a:spcPct val="75000"/>
              </a:lnSpc>
            </a:pPr>
            <a:r>
              <a:rPr lang="en-US" sz="2000" b="0" dirty="0" smtClean="0"/>
              <a:t>Possible final project for embedded system exam </a:t>
            </a:r>
          </a:p>
          <a:p>
            <a:pPr lvl="1">
              <a:lnSpc>
                <a:spcPct val="75000"/>
              </a:lnSpc>
            </a:pPr>
            <a:r>
              <a:rPr lang="en-US" sz="2000" b="0" dirty="0" smtClean="0"/>
              <a:t>Integration with others exams and course (ask to </a:t>
            </a:r>
          </a:p>
          <a:p>
            <a:pPr marL="457200" lvl="1" indent="0">
              <a:lnSpc>
                <a:spcPct val="75000"/>
              </a:lnSpc>
              <a:buNone/>
            </a:pPr>
            <a:r>
              <a:rPr lang="en-US" sz="2000" b="0" dirty="0" smtClean="0"/>
              <a:t>    Prof. Pomante)</a:t>
            </a:r>
            <a:endParaRPr lang="en-US" sz="2000" b="0" dirty="0"/>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40</a:t>
            </a:fld>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3349945"/>
            <a:ext cx="4588685" cy="330167"/>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41</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60111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normAutofit/>
          </a:bodyPr>
          <a:lstStyle/>
          <a:p>
            <a:r>
              <a:rPr lang="en-US" dirty="0" smtClean="0">
                <a:solidFill>
                  <a:srgbClr val="FF0000"/>
                </a:solidFill>
              </a:rPr>
              <a:t>Programming Example</a:t>
            </a: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42</a:t>
            </a:fld>
            <a:endParaRPr lang="en-US" dirty="0"/>
          </a:p>
        </p:txBody>
      </p:sp>
      <p:sp>
        <p:nvSpPr>
          <p:cNvPr id="8" name="TextBox 4"/>
          <p:cNvSpPr txBox="1"/>
          <p:nvPr/>
        </p:nvSpPr>
        <p:spPr>
          <a:xfrm>
            <a:off x="162395" y="1220347"/>
            <a:ext cx="8631530" cy="1680460"/>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latin typeface="+mn-lt"/>
                <a:cs typeface="Calibri" pitchFamily="34" charset="0"/>
              </a:rPr>
              <a:t>List of proposed Example (presented by Walter </a:t>
            </a:r>
            <a:r>
              <a:rPr lang="en-US" sz="2400" dirty="0" err="1" smtClean="0">
                <a:latin typeface="+mn-lt"/>
                <a:cs typeface="Calibri" pitchFamily="34" charset="0"/>
              </a:rPr>
              <a:t>Tiberti</a:t>
            </a:r>
            <a:r>
              <a:rPr lang="en-US" sz="2400" dirty="0" smtClean="0">
                <a:latin typeface="+mn-lt"/>
                <a:cs typeface="Calibri" pitchFamily="34" charset="0"/>
              </a:rPr>
              <a:t>):</a:t>
            </a:r>
            <a:endParaRPr lang="en-US" sz="2400" dirty="0" smtClean="0">
              <a:effectLst/>
              <a:latin typeface="+mn-lt"/>
              <a:cs typeface="Calibri" pitchFamily="34" charset="0"/>
            </a:endParaRP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Example </a:t>
            </a:r>
            <a:r>
              <a:rPr lang="en-US" b="0" dirty="0">
                <a:latin typeface="+mn-lt"/>
                <a:cs typeface="Courier New" panose="02070309020205020404" pitchFamily="49" charset="0"/>
              </a:rPr>
              <a:t>1 : RGB Led and GPIO pins</a:t>
            </a:r>
          </a:p>
          <a:p>
            <a:pPr marL="574675" indent="-169863" algn="l">
              <a:spcBef>
                <a:spcPts val="600"/>
              </a:spcBef>
              <a:buSzPct val="100000"/>
              <a:buFont typeface="Arial" pitchFamily="34" charset="0"/>
              <a:buChar char="•"/>
            </a:pPr>
            <a:r>
              <a:rPr lang="en-US" b="0" dirty="0">
                <a:latin typeface="+mn-lt"/>
                <a:cs typeface="Courier New" panose="02070309020205020404" pitchFamily="49" charset="0"/>
              </a:rPr>
              <a:t>Example 2 : Timers &amp; Interrupts</a:t>
            </a:r>
          </a:p>
          <a:p>
            <a:pPr marL="574675" indent="-169863" algn="l">
              <a:spcBef>
                <a:spcPts val="600"/>
              </a:spcBef>
              <a:buSzPct val="100000"/>
              <a:buFont typeface="Arial" pitchFamily="34" charset="0"/>
              <a:buChar char="•"/>
            </a:pPr>
            <a:r>
              <a:rPr lang="en-US" b="0" dirty="0">
                <a:latin typeface="+mn-lt"/>
                <a:cs typeface="Courier New" panose="02070309020205020404" pitchFamily="49" charset="0"/>
              </a:rPr>
              <a:t>Example 3 : ADC</a:t>
            </a:r>
          </a:p>
          <a:p>
            <a:pPr marL="574675" indent="-169863" algn="l">
              <a:spcBef>
                <a:spcPts val="600"/>
              </a:spcBef>
              <a:buSzPct val="100000"/>
              <a:buFont typeface="Arial" pitchFamily="34" charset="0"/>
              <a:buChar char="•"/>
            </a:pPr>
            <a:r>
              <a:rPr lang="en-US" b="0" dirty="0">
                <a:latin typeface="+mn-lt"/>
                <a:cs typeface="Courier New" panose="02070309020205020404" pitchFamily="49" charset="0"/>
              </a:rPr>
              <a:t>Example 4 : </a:t>
            </a:r>
            <a:r>
              <a:rPr lang="en-US" b="0" dirty="0" smtClean="0">
                <a:latin typeface="+mn-lt"/>
                <a:cs typeface="Courier New" panose="02070309020205020404" pitchFamily="49" charset="0"/>
              </a:rPr>
              <a:t>UART</a:t>
            </a:r>
            <a:endParaRPr lang="en-US" b="0" dirty="0">
              <a:latin typeface="+mn-lt"/>
              <a:cs typeface="Courier New" panose="02070309020205020404" pitchFamily="49" charset="0"/>
            </a:endParaRPr>
          </a:p>
        </p:txBody>
      </p:sp>
      <p:sp>
        <p:nvSpPr>
          <p:cNvPr id="6" name="TextBox 4"/>
          <p:cNvSpPr txBox="1"/>
          <p:nvPr/>
        </p:nvSpPr>
        <p:spPr>
          <a:xfrm>
            <a:off x="162394" y="3156294"/>
            <a:ext cx="5758308" cy="2326791"/>
          </a:xfrm>
          <a:prstGeom prst="rect">
            <a:avLst/>
          </a:prstGeom>
          <a:noFill/>
        </p:spPr>
        <p:txBody>
          <a:bodyPr wrap="none" rtlCol="0" anchor="ctr" anchorCtr="0">
            <a:spAutoFit/>
          </a:bodyPr>
          <a:lstStyle/>
          <a:p>
            <a:pPr marL="342900" indent="-342900" algn="l">
              <a:spcBef>
                <a:spcPts val="600"/>
              </a:spcBef>
              <a:buClr>
                <a:schemeClr val="tx2"/>
              </a:buClr>
              <a:buSzPct val="75000"/>
              <a:buFont typeface="Wingdings"/>
              <a:buChar char=""/>
            </a:pPr>
            <a:r>
              <a:rPr lang="en-US" sz="2400" dirty="0" smtClean="0">
                <a:latin typeface="+mn-lt"/>
                <a:cs typeface="Calibri" pitchFamily="34" charset="0"/>
              </a:rPr>
              <a:t>For this example you need to know:</a:t>
            </a:r>
            <a:endParaRPr lang="en-US" sz="2400" dirty="0" smtClean="0">
              <a:effectLst/>
              <a:latin typeface="+mn-lt"/>
              <a:cs typeface="Calibri" pitchFamily="34" charset="0"/>
            </a:endParaRP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Clock</a:t>
            </a:r>
            <a:endParaRPr lang="en-US" b="0" dirty="0">
              <a:latin typeface="+mn-lt"/>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General Purpose IO</a:t>
            </a: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Interrupt</a:t>
            </a: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Timer</a:t>
            </a:r>
            <a:endParaRPr lang="en-US" b="0" dirty="0">
              <a:latin typeface="+mn-lt"/>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ADC</a:t>
            </a:r>
            <a:endParaRPr lang="en-US" b="0" dirty="0">
              <a:latin typeface="+mn-lt"/>
              <a:cs typeface="Courier New" panose="02070309020205020404" pitchFamily="49" charset="0"/>
            </a:endParaRPr>
          </a:p>
          <a:p>
            <a:pPr marL="574675" indent="-169863" algn="l">
              <a:spcBef>
                <a:spcPts val="600"/>
              </a:spcBef>
              <a:buSzPct val="100000"/>
              <a:buFont typeface="Arial" pitchFamily="34" charset="0"/>
              <a:buChar char="•"/>
            </a:pPr>
            <a:r>
              <a:rPr lang="en-US" b="0" dirty="0" smtClean="0">
                <a:latin typeface="+mn-lt"/>
                <a:cs typeface="Courier New" panose="02070309020205020404" pitchFamily="49" charset="0"/>
              </a:rPr>
              <a:t>UART</a:t>
            </a:r>
            <a:endParaRPr lang="en-US" b="0" dirty="0">
              <a:latin typeface="+mn-lt"/>
              <a:cs typeface="Courier New" panose="02070309020205020404" pitchFamily="49" charset="0"/>
            </a:endParaRPr>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66575870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3657601"/>
            <a:ext cx="1159685" cy="345238"/>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43</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24157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533400" y="1143000"/>
            <a:ext cx="8077200" cy="3962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6867" name="Rectangle 2"/>
          <p:cNvSpPr>
            <a:spLocks noGrp="1" noChangeArrowheads="1"/>
          </p:cNvSpPr>
          <p:nvPr>
            <p:ph type="title"/>
          </p:nvPr>
        </p:nvSpPr>
        <p:spPr/>
        <p:txBody>
          <a:bodyPr/>
          <a:lstStyle/>
          <a:p>
            <a:r>
              <a:rPr lang="en-US" dirty="0" smtClean="0">
                <a:solidFill>
                  <a:srgbClr val="FF0000"/>
                </a:solidFill>
              </a:rPr>
              <a:t>Fundamental Clock Sources</a:t>
            </a:r>
          </a:p>
        </p:txBody>
      </p:sp>
      <p:sp>
        <p:nvSpPr>
          <p:cNvPr id="36868" name="Rectangle 3"/>
          <p:cNvSpPr>
            <a:spLocks noGrp="1" noChangeArrowheads="1"/>
          </p:cNvSpPr>
          <p:nvPr>
            <p:ph idx="1"/>
          </p:nvPr>
        </p:nvSpPr>
        <p:spPr>
          <a:xfrm>
            <a:off x="685800" y="1371600"/>
            <a:ext cx="7772400" cy="3581400"/>
          </a:xfrm>
        </p:spPr>
        <p:txBody>
          <a:bodyPr/>
          <a:lstStyle/>
          <a:p>
            <a:pPr>
              <a:lnSpc>
                <a:spcPct val="75000"/>
              </a:lnSpc>
              <a:buNone/>
            </a:pPr>
            <a:r>
              <a:rPr lang="en-US" sz="2400" dirty="0" smtClean="0"/>
              <a:t>Precision Internal Oscillator (PIOSC)</a:t>
            </a:r>
            <a:endParaRPr lang="en-US" sz="2400" b="0" dirty="0" smtClean="0"/>
          </a:p>
          <a:p>
            <a:pPr lvl="1">
              <a:lnSpc>
                <a:spcPct val="75000"/>
              </a:lnSpc>
            </a:pPr>
            <a:r>
              <a:rPr lang="en-US" sz="2000" b="0" dirty="0" smtClean="0"/>
              <a:t>16 MHz ± 3%</a:t>
            </a:r>
          </a:p>
          <a:p>
            <a:pPr>
              <a:lnSpc>
                <a:spcPct val="75000"/>
              </a:lnSpc>
              <a:buNone/>
            </a:pPr>
            <a:r>
              <a:rPr lang="en-US" sz="2400" dirty="0" smtClean="0"/>
              <a:t>Main Oscillator (MOSC) using…</a:t>
            </a:r>
          </a:p>
          <a:p>
            <a:pPr lvl="1">
              <a:lnSpc>
                <a:spcPct val="75000"/>
              </a:lnSpc>
            </a:pPr>
            <a:r>
              <a:rPr lang="en-US" sz="2000" b="0" dirty="0" smtClean="0"/>
              <a:t>An external single-ended clock source</a:t>
            </a:r>
          </a:p>
          <a:p>
            <a:pPr lvl="1">
              <a:lnSpc>
                <a:spcPct val="75000"/>
              </a:lnSpc>
            </a:pPr>
            <a:r>
              <a:rPr lang="en-US" sz="2000" b="0" dirty="0" smtClean="0"/>
              <a:t>An external crystal</a:t>
            </a:r>
          </a:p>
          <a:p>
            <a:pPr>
              <a:lnSpc>
                <a:spcPct val="75000"/>
              </a:lnSpc>
              <a:buNone/>
            </a:pPr>
            <a:r>
              <a:rPr lang="en-US" sz="2400" dirty="0" smtClean="0"/>
              <a:t>Internal 30 kHz Oscillator</a:t>
            </a:r>
          </a:p>
          <a:p>
            <a:pPr lvl="1">
              <a:lnSpc>
                <a:spcPct val="75000"/>
              </a:lnSpc>
            </a:pPr>
            <a:r>
              <a:rPr lang="en-US" sz="2000" b="0" dirty="0" smtClean="0"/>
              <a:t>30 kHz ± 50%</a:t>
            </a:r>
          </a:p>
          <a:p>
            <a:pPr lvl="1">
              <a:lnSpc>
                <a:spcPct val="75000"/>
              </a:lnSpc>
            </a:pPr>
            <a:r>
              <a:rPr lang="en-US" sz="2000" b="0" dirty="0" smtClean="0"/>
              <a:t>Intended for use during Deep-Sleep power-saving modes</a:t>
            </a:r>
          </a:p>
          <a:p>
            <a:pPr>
              <a:lnSpc>
                <a:spcPct val="75000"/>
              </a:lnSpc>
              <a:buNone/>
            </a:pPr>
            <a:r>
              <a:rPr lang="en-US" sz="2400" dirty="0" smtClean="0"/>
              <a:t>Hibernation Module Clock Source</a:t>
            </a:r>
          </a:p>
          <a:p>
            <a:pPr lvl="1">
              <a:lnSpc>
                <a:spcPct val="75000"/>
              </a:lnSpc>
            </a:pPr>
            <a:r>
              <a:rPr lang="en-US" sz="2000" b="0" dirty="0" smtClean="0"/>
              <a:t>32,768Hz crystal</a:t>
            </a:r>
          </a:p>
          <a:p>
            <a:pPr lvl="1">
              <a:lnSpc>
                <a:spcPct val="75000"/>
              </a:lnSpc>
            </a:pPr>
            <a:r>
              <a:rPr lang="en-US" sz="2000" b="0" dirty="0" smtClean="0"/>
              <a:t>Intended to provide the system with a real-time clock source</a:t>
            </a:r>
          </a:p>
        </p:txBody>
      </p:sp>
      <p:pic>
        <p:nvPicPr>
          <p:cNvPr id="1026" name="Picture 2" descr="C:\Documents and Settings\a0192895\Local Settings\Temporary Internet Files\Content.IE5\WLCS3L39\MP900430829[1].jpg"/>
          <p:cNvPicPr>
            <a:picLocks noChangeAspect="1" noChangeArrowheads="1"/>
          </p:cNvPicPr>
          <p:nvPr/>
        </p:nvPicPr>
        <p:blipFill>
          <a:blip r:embed="rId3" cstate="print"/>
          <a:srcRect/>
          <a:stretch>
            <a:fillRect/>
          </a:stretch>
        </p:blipFill>
        <p:spPr bwMode="auto">
          <a:xfrm>
            <a:off x="6353521" y="1547812"/>
            <a:ext cx="2485679" cy="1652588"/>
          </a:xfrm>
          <a:prstGeom prst="rect">
            <a:avLst/>
          </a:prstGeom>
          <a:noFill/>
        </p:spPr>
      </p:pic>
      <p:sp>
        <p:nvSpPr>
          <p:cNvPr id="2" name="Segnaposto numero diapositiva 1"/>
          <p:cNvSpPr>
            <a:spLocks noGrp="1"/>
          </p:cNvSpPr>
          <p:nvPr>
            <p:ph type="sldNum" sz="quarter" idx="12"/>
          </p:nvPr>
        </p:nvSpPr>
        <p:spPr/>
        <p:txBody>
          <a:bodyPr/>
          <a:lstStyle/>
          <a:p>
            <a:fld id="{4E582210-5FCA-4178-AB04-4337EADA3D81}" type="slidenum">
              <a:rPr lang="en-US" smtClean="0"/>
              <a:pPr/>
              <a:t>44</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463744048"/>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en-US" dirty="0">
                <a:solidFill>
                  <a:srgbClr val="FF0000"/>
                </a:solidFill>
              </a:rPr>
              <a:t>System (CPU) Clock Sources</a:t>
            </a:r>
            <a:endParaRPr lang="en-US" dirty="0" smtClean="0">
              <a:solidFill>
                <a:srgbClr val="FF0000"/>
              </a:solidFill>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45</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
        <p:nvSpPr>
          <p:cNvPr id="9" name="Rounded Rectangle 7"/>
          <p:cNvSpPr/>
          <p:nvPr/>
        </p:nvSpPr>
        <p:spPr bwMode="auto">
          <a:xfrm>
            <a:off x="609600" y="762000"/>
            <a:ext cx="7848600" cy="2971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Rectangle 3"/>
          <p:cNvSpPr txBox="1">
            <a:spLocks noChangeArrowheads="1"/>
          </p:cNvSpPr>
          <p:nvPr/>
        </p:nvSpPr>
        <p:spPr>
          <a:xfrm>
            <a:off x="838200" y="838200"/>
            <a:ext cx="7467600" cy="30035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lnSpc>
                <a:spcPct val="100000"/>
              </a:lnSpc>
              <a:spcAft>
                <a:spcPts val="0"/>
              </a:spcAft>
              <a:buFont typeface="Wingdings" pitchFamily="2" charset="2"/>
              <a:buNone/>
            </a:pPr>
            <a:r>
              <a:rPr lang="en-US" sz="2000" smtClean="0"/>
              <a:t>The CPU can be driven by any of the fundamental clocks …</a:t>
            </a:r>
          </a:p>
          <a:p>
            <a:pPr fontAlgn="auto">
              <a:lnSpc>
                <a:spcPct val="100000"/>
              </a:lnSpc>
              <a:spcAft>
                <a:spcPts val="0"/>
              </a:spcAft>
            </a:pPr>
            <a:r>
              <a:rPr lang="en-US" sz="1800" b="0" smtClean="0"/>
              <a:t>Internal 16 MHz</a:t>
            </a:r>
          </a:p>
          <a:p>
            <a:pPr fontAlgn="auto">
              <a:lnSpc>
                <a:spcPct val="100000"/>
              </a:lnSpc>
              <a:spcAft>
                <a:spcPts val="0"/>
              </a:spcAft>
            </a:pPr>
            <a:r>
              <a:rPr lang="en-US" sz="1800" b="0" smtClean="0"/>
              <a:t>Main</a:t>
            </a:r>
          </a:p>
          <a:p>
            <a:pPr fontAlgn="auto">
              <a:lnSpc>
                <a:spcPct val="100000"/>
              </a:lnSpc>
              <a:spcAft>
                <a:spcPts val="0"/>
              </a:spcAft>
            </a:pPr>
            <a:r>
              <a:rPr lang="en-US" sz="1800" b="0" smtClean="0"/>
              <a:t>Internal 30 kHz</a:t>
            </a:r>
          </a:p>
          <a:p>
            <a:pPr fontAlgn="auto">
              <a:lnSpc>
                <a:spcPct val="100000"/>
              </a:lnSpc>
              <a:spcAft>
                <a:spcPts val="0"/>
              </a:spcAft>
            </a:pPr>
            <a:r>
              <a:rPr lang="en-US" sz="1800" b="0" smtClean="0"/>
              <a:t>External Real-Time</a:t>
            </a:r>
          </a:p>
          <a:p>
            <a:pPr fontAlgn="auto">
              <a:lnSpc>
                <a:spcPct val="100000"/>
              </a:lnSpc>
              <a:spcAft>
                <a:spcPts val="0"/>
              </a:spcAft>
              <a:buFont typeface="Wingdings" pitchFamily="2" charset="2"/>
              <a:buNone/>
            </a:pPr>
            <a:r>
              <a:rPr lang="en-US" sz="2000" smtClean="0"/>
              <a:t>- Plus -</a:t>
            </a:r>
          </a:p>
          <a:p>
            <a:pPr fontAlgn="auto">
              <a:lnSpc>
                <a:spcPct val="100000"/>
              </a:lnSpc>
              <a:spcAft>
                <a:spcPts val="0"/>
              </a:spcAft>
            </a:pPr>
            <a:r>
              <a:rPr lang="en-US" sz="1800" b="0" smtClean="0"/>
              <a:t>The internal PLL (400 MHz)</a:t>
            </a:r>
          </a:p>
          <a:p>
            <a:pPr fontAlgn="auto">
              <a:lnSpc>
                <a:spcPct val="100000"/>
              </a:lnSpc>
              <a:spcAft>
                <a:spcPts val="0"/>
              </a:spcAft>
            </a:pPr>
            <a:r>
              <a:rPr lang="en-US" sz="1800" b="0" smtClean="0"/>
              <a:t>The internal 16MHz oscillator divided by four (4MHz ± 3%)</a:t>
            </a:r>
            <a:endParaRPr lang="en-US" sz="1800" b="0" dirty="0" smtClean="0"/>
          </a:p>
        </p:txBody>
      </p:sp>
      <p:graphicFrame>
        <p:nvGraphicFramePr>
          <p:cNvPr id="11" name="Group 76"/>
          <p:cNvGraphicFramePr>
            <a:graphicFrameLocks noGrp="1"/>
          </p:cNvGraphicFramePr>
          <p:nvPr>
            <p:ph sz="half" idx="4294967295"/>
          </p:nvPr>
        </p:nvGraphicFramePr>
        <p:xfrm>
          <a:off x="609600" y="3886200"/>
          <a:ext cx="7924800" cy="2346960"/>
        </p:xfrm>
        <a:graphic>
          <a:graphicData uri="http://schemas.openxmlformats.org/drawingml/2006/table">
            <a:tbl>
              <a:tblPr/>
              <a:tblGrid>
                <a:gridCol w="3276600"/>
                <a:gridCol w="1905000"/>
                <a:gridCol w="2743200"/>
              </a:tblGrid>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pitchFamily="34" charset="0"/>
                        </a:rPr>
                        <a:t>Clock Source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rPr>
                        <a:t>Drive PLL?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pitchFamily="34" charset="0"/>
                        </a:rPr>
                        <a:t>Used as SysClk?</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Internal 16MHz</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Internal 16Mhz/4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Main Oscillator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Internal 30 kHz</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Hibernation Module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02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PLL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pitchFamily="34"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32560018"/>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897525" y="533400"/>
            <a:ext cx="7348951" cy="4555629"/>
          </a:xfrm>
          <a:prstGeom prst="rect">
            <a:avLst/>
          </a:prstGeom>
          <a:noFill/>
          <a:ln w="9525">
            <a:noFill/>
            <a:miter lim="800000"/>
            <a:headEnd/>
            <a:tailEnd/>
          </a:ln>
        </p:spPr>
      </p:pic>
      <p:sp>
        <p:nvSpPr>
          <p:cNvPr id="38915" name="Rectangle 2"/>
          <p:cNvSpPr>
            <a:spLocks noGrp="1" noChangeArrowheads="1"/>
          </p:cNvSpPr>
          <p:nvPr>
            <p:ph type="title"/>
          </p:nvPr>
        </p:nvSpPr>
        <p:spPr/>
        <p:txBody>
          <a:bodyPr>
            <a:normAutofit/>
          </a:bodyPr>
          <a:lstStyle/>
          <a:p>
            <a:r>
              <a:rPr lang="fr-FR" sz="3200" dirty="0" err="1" smtClean="0">
                <a:solidFill>
                  <a:srgbClr val="FF0000"/>
                </a:solidFill>
              </a:rPr>
              <a:t>Tiva</a:t>
            </a:r>
            <a:r>
              <a:rPr lang="fr-FR" sz="3200" dirty="0" smtClean="0">
                <a:solidFill>
                  <a:srgbClr val="FF0000"/>
                </a:solidFill>
              </a:rPr>
              <a:t> C </a:t>
            </a:r>
            <a:r>
              <a:rPr lang="fr-FR" sz="3200" dirty="0" err="1" smtClean="0">
                <a:solidFill>
                  <a:srgbClr val="FF0000"/>
                </a:solidFill>
              </a:rPr>
              <a:t>Series</a:t>
            </a:r>
            <a:r>
              <a:rPr lang="fr-FR" sz="3200" dirty="0" smtClean="0">
                <a:solidFill>
                  <a:srgbClr val="FF0000"/>
                </a:solidFill>
              </a:rPr>
              <a:t> </a:t>
            </a:r>
            <a:r>
              <a:rPr lang="fr-FR" sz="3200" dirty="0" err="1" smtClean="0">
                <a:solidFill>
                  <a:srgbClr val="FF0000"/>
                </a:solidFill>
              </a:rPr>
              <a:t>Clock</a:t>
            </a:r>
            <a:r>
              <a:rPr lang="fr-FR" sz="3200" dirty="0" smtClean="0">
                <a:solidFill>
                  <a:srgbClr val="FF0000"/>
                </a:solidFill>
              </a:rPr>
              <a:t> </a:t>
            </a:r>
            <a:r>
              <a:rPr lang="fr-FR" sz="3200" dirty="0" err="1" smtClean="0">
                <a:solidFill>
                  <a:srgbClr val="FF0000"/>
                </a:solidFill>
              </a:rPr>
              <a:t>Tree</a:t>
            </a:r>
            <a:endParaRPr lang="en-US" sz="3200" dirty="0" smtClean="0">
              <a:solidFill>
                <a:srgbClr val="FF0000"/>
              </a:solidFill>
            </a:endParaRPr>
          </a:p>
        </p:txBody>
      </p:sp>
      <p:sp>
        <p:nvSpPr>
          <p:cNvPr id="9" name="Rounded Rectangle 10"/>
          <p:cNvSpPr/>
          <p:nvPr/>
        </p:nvSpPr>
        <p:spPr bwMode="auto">
          <a:xfrm>
            <a:off x="1600816" y="5129693"/>
            <a:ext cx="6324600" cy="1143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Text Box 6"/>
          <p:cNvSpPr txBox="1">
            <a:spLocks noChangeArrowheads="1"/>
          </p:cNvSpPr>
          <p:nvPr/>
        </p:nvSpPr>
        <p:spPr bwMode="auto">
          <a:xfrm>
            <a:off x="1851949" y="5210146"/>
            <a:ext cx="3292475" cy="325438"/>
          </a:xfrm>
          <a:prstGeom prst="rect">
            <a:avLst/>
          </a:prstGeom>
          <a:noFill/>
          <a:ln w="57150" algn="ctr">
            <a:noFill/>
            <a:miter lim="800000"/>
            <a:headEnd/>
            <a:tailEnd/>
          </a:ln>
          <a:effectLst>
            <a:prstShdw prst="shdw17" dist="17961" dir="2700000">
              <a:schemeClr val="accent1">
                <a:gamma/>
                <a:shade val="60000"/>
                <a:invGamma/>
              </a:schemeClr>
            </a:prstShdw>
          </a:effectLst>
        </p:spPr>
        <p:txBody>
          <a:bodyPr wrap="none">
            <a:spAutoFit/>
          </a:bodyPr>
          <a:lstStyle/>
          <a:p>
            <a:pPr marL="342900" indent="-342900">
              <a:buFont typeface="Wingdings" pitchFamily="2" charset="2"/>
              <a:buNone/>
              <a:defRPr/>
            </a:pPr>
            <a:r>
              <a:rPr lang="en-US" sz="1400" dirty="0" err="1"/>
              <a:t>driverLib</a:t>
            </a:r>
            <a:r>
              <a:rPr lang="en-US" sz="1400" dirty="0"/>
              <a:t> API  </a:t>
            </a:r>
            <a:r>
              <a:rPr lang="en-US" sz="1400" dirty="0" err="1"/>
              <a:t>SysCtlClockSet</a:t>
            </a:r>
            <a:r>
              <a:rPr lang="en-US" sz="1400" dirty="0"/>
              <a:t>() selects:</a:t>
            </a:r>
          </a:p>
        </p:txBody>
      </p:sp>
      <p:sp>
        <p:nvSpPr>
          <p:cNvPr id="12" name="Text Box 7"/>
          <p:cNvSpPr txBox="1">
            <a:spLocks noChangeArrowheads="1"/>
          </p:cNvSpPr>
          <p:nvPr/>
        </p:nvSpPr>
        <p:spPr bwMode="auto">
          <a:xfrm>
            <a:off x="5395556" y="5210146"/>
            <a:ext cx="2529860" cy="1021883"/>
          </a:xfrm>
          <a:prstGeom prst="rect">
            <a:avLst/>
          </a:prstGeom>
          <a:noFill/>
          <a:ln w="57150" algn="ctr">
            <a:noFill/>
            <a:miter lim="800000"/>
            <a:headEnd/>
            <a:tailEnd/>
          </a:ln>
          <a:effectLst>
            <a:prstShdw prst="shdw17" dist="17961" dir="2700000">
              <a:schemeClr val="accent1">
                <a:gamma/>
                <a:shade val="60000"/>
                <a:invGamma/>
              </a:schemeClr>
            </a:prstShdw>
          </a:effectLst>
        </p:spPr>
        <p:txBody>
          <a:bodyPr wrap="none">
            <a:spAutoFit/>
          </a:bodyPr>
          <a:lstStyle/>
          <a:p>
            <a:pPr marL="342900" indent="-342900" algn="l">
              <a:lnSpc>
                <a:spcPct val="70000"/>
              </a:lnSpc>
              <a:buClr>
                <a:schemeClr val="tx2"/>
              </a:buClr>
              <a:buSzPct val="75000"/>
              <a:buFont typeface="Wingdings" pitchFamily="2" charset="2"/>
              <a:buChar char="u"/>
              <a:defRPr/>
            </a:pPr>
            <a:r>
              <a:rPr lang="en-US" sz="1400" b="0" dirty="0"/>
              <a:t>SYSDIV divider setting</a:t>
            </a:r>
          </a:p>
          <a:p>
            <a:pPr marL="342900" indent="-342900" algn="l">
              <a:lnSpc>
                <a:spcPct val="70000"/>
              </a:lnSpc>
              <a:buClr>
                <a:schemeClr val="tx2"/>
              </a:buClr>
              <a:buSzPct val="75000"/>
              <a:buFont typeface="Wingdings" pitchFamily="2" charset="2"/>
              <a:buChar char="u"/>
              <a:defRPr/>
            </a:pPr>
            <a:r>
              <a:rPr lang="en-US" sz="1400" b="0" dirty="0"/>
              <a:t>OSC or PLL</a:t>
            </a:r>
          </a:p>
          <a:p>
            <a:pPr marL="342900" indent="-342900" algn="l">
              <a:lnSpc>
                <a:spcPct val="70000"/>
              </a:lnSpc>
              <a:buClr>
                <a:schemeClr val="tx2"/>
              </a:buClr>
              <a:buSzPct val="75000"/>
              <a:buFont typeface="Wingdings" pitchFamily="2" charset="2"/>
              <a:buChar char="u"/>
              <a:defRPr/>
            </a:pPr>
            <a:r>
              <a:rPr lang="en-US" sz="1400" b="0" dirty="0"/>
              <a:t>Main or Internal oscillator</a:t>
            </a:r>
          </a:p>
          <a:p>
            <a:pPr marL="342900" indent="-342900" algn="l">
              <a:lnSpc>
                <a:spcPct val="70000"/>
              </a:lnSpc>
              <a:buClr>
                <a:schemeClr val="tx2"/>
              </a:buClr>
              <a:buSzPct val="75000"/>
              <a:buFont typeface="Wingdings" pitchFamily="2" charset="2"/>
              <a:buChar char="u"/>
              <a:defRPr/>
            </a:pPr>
            <a:r>
              <a:rPr lang="en-US" sz="1400" b="0" dirty="0"/>
              <a:t>Crystal frequency</a:t>
            </a: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46</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6505559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4020671"/>
            <a:ext cx="2912285" cy="304896"/>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47</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40060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04800" y="1143000"/>
            <a:ext cx="8458200" cy="35814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4034" name="Title 1"/>
          <p:cNvSpPr>
            <a:spLocks noGrp="1"/>
          </p:cNvSpPr>
          <p:nvPr>
            <p:ph type="title"/>
          </p:nvPr>
        </p:nvSpPr>
        <p:spPr/>
        <p:txBody>
          <a:bodyPr/>
          <a:lstStyle/>
          <a:p>
            <a:pPr eaLnBrk="1" hangingPunct="1"/>
            <a:r>
              <a:rPr lang="en-US" dirty="0" smtClean="0">
                <a:solidFill>
                  <a:srgbClr val="FF0000"/>
                </a:solidFill>
              </a:rPr>
              <a:t>General Purpose IO</a:t>
            </a:r>
          </a:p>
        </p:txBody>
      </p:sp>
      <p:sp>
        <p:nvSpPr>
          <p:cNvPr id="44035" name="Content Placeholder 2"/>
          <p:cNvSpPr>
            <a:spLocks noGrp="1"/>
          </p:cNvSpPr>
          <p:nvPr>
            <p:ph idx="1"/>
          </p:nvPr>
        </p:nvSpPr>
        <p:spPr>
          <a:xfrm>
            <a:off x="0" y="1219200"/>
            <a:ext cx="8610600" cy="2514600"/>
          </a:xfrm>
        </p:spPr>
        <p:txBody>
          <a:bodyPr>
            <a:noAutofit/>
          </a:bodyPr>
          <a:lstStyle/>
          <a:p>
            <a:pPr lvl="1">
              <a:lnSpc>
                <a:spcPct val="90000"/>
              </a:lnSpc>
            </a:pPr>
            <a:r>
              <a:rPr lang="en-US" sz="2000" dirty="0" smtClean="0">
                <a:cs typeface="Times New Roman" pitchFamily="18" charset="0"/>
              </a:rPr>
              <a:t>Any GPIO can be an interrupt:</a:t>
            </a:r>
          </a:p>
          <a:p>
            <a:pPr lvl="2">
              <a:lnSpc>
                <a:spcPct val="90000"/>
              </a:lnSpc>
            </a:pPr>
            <a:r>
              <a:rPr lang="en-US" sz="1600" b="0" dirty="0" smtClean="0">
                <a:cs typeface="Times New Roman" pitchFamily="18" charset="0"/>
              </a:rPr>
              <a:t>Edge-triggered on rising, falling or both</a:t>
            </a:r>
          </a:p>
          <a:p>
            <a:pPr lvl="2">
              <a:lnSpc>
                <a:spcPct val="90000"/>
              </a:lnSpc>
            </a:pPr>
            <a:r>
              <a:rPr lang="en-US" sz="1600" b="0" dirty="0" smtClean="0">
                <a:cs typeface="Times New Roman" pitchFamily="18" charset="0"/>
              </a:rPr>
              <a:t>Level-sensitive on high or low values</a:t>
            </a:r>
          </a:p>
          <a:p>
            <a:pPr lvl="1">
              <a:lnSpc>
                <a:spcPct val="90000"/>
              </a:lnSpc>
            </a:pPr>
            <a:r>
              <a:rPr lang="en-US" sz="2000" dirty="0" smtClean="0">
                <a:cs typeface="Times New Roman" pitchFamily="18" charset="0"/>
              </a:rPr>
              <a:t>Can directly initiate an ADC sample sequence or µDMA transfer</a:t>
            </a:r>
          </a:p>
          <a:p>
            <a:pPr lvl="1">
              <a:lnSpc>
                <a:spcPct val="90000"/>
              </a:lnSpc>
            </a:pPr>
            <a:r>
              <a:rPr lang="en-US" sz="2000" dirty="0" smtClean="0">
                <a:cs typeface="Times New Roman" pitchFamily="18" charset="0"/>
              </a:rPr>
              <a:t>Toggle rate up to the CPU clock speed on the Advanced </a:t>
            </a:r>
            <a:br>
              <a:rPr lang="en-US" sz="2000" dirty="0" smtClean="0">
                <a:cs typeface="Times New Roman" pitchFamily="18" charset="0"/>
              </a:rPr>
            </a:br>
            <a:r>
              <a:rPr lang="en-US" sz="2000" dirty="0" smtClean="0">
                <a:cs typeface="Times New Roman" pitchFamily="18" charset="0"/>
              </a:rPr>
              <a:t>High-Performance Bus. ½ CPU clock speed on the Standard.</a:t>
            </a:r>
          </a:p>
          <a:p>
            <a:pPr lvl="1">
              <a:lnSpc>
                <a:spcPct val="90000"/>
              </a:lnSpc>
            </a:pPr>
            <a:r>
              <a:rPr lang="en-US" sz="2000" dirty="0" smtClean="0">
                <a:cs typeface="Times New Roman" pitchFamily="18" charset="0"/>
              </a:rPr>
              <a:t>5V tolerant in input configuration</a:t>
            </a:r>
          </a:p>
          <a:p>
            <a:pPr lvl="1">
              <a:lnSpc>
                <a:spcPct val="90000"/>
              </a:lnSpc>
            </a:pPr>
            <a:r>
              <a:rPr lang="en-US" sz="2000" dirty="0" smtClean="0">
                <a:cs typeface="Times New Roman" pitchFamily="18" charset="0"/>
              </a:rPr>
              <a:t>Programmable Drive Strength (2, 4</a:t>
            </a:r>
            <a:r>
              <a:rPr lang="en-US" sz="2000" smtClean="0">
                <a:cs typeface="Times New Roman" pitchFamily="18" charset="0"/>
              </a:rPr>
              <a:t>, 8mA or 8mA </a:t>
            </a:r>
            <a:r>
              <a:rPr lang="en-US" sz="2000" dirty="0" smtClean="0">
                <a:cs typeface="Times New Roman" pitchFamily="18" charset="0"/>
              </a:rPr>
              <a:t>with slew rate control)</a:t>
            </a:r>
          </a:p>
          <a:p>
            <a:pPr lvl="1">
              <a:lnSpc>
                <a:spcPct val="90000"/>
              </a:lnSpc>
            </a:pPr>
            <a:r>
              <a:rPr lang="en-US" sz="2000" dirty="0" smtClean="0">
                <a:cs typeface="Times New Roman" pitchFamily="18" charset="0"/>
              </a:rPr>
              <a:t>Programmable weak pull-up, pull-down, and open drain</a:t>
            </a:r>
          </a:p>
          <a:p>
            <a:pPr lvl="1">
              <a:lnSpc>
                <a:spcPct val="90000"/>
              </a:lnSpc>
            </a:pPr>
            <a:r>
              <a:rPr lang="en-US" sz="2000" dirty="0" smtClean="0">
                <a:cs typeface="Times New Roman" pitchFamily="18" charset="0"/>
              </a:rPr>
              <a:t>Pin state can be retained during Hibernation mode</a:t>
            </a:r>
          </a:p>
        </p:txBody>
      </p:sp>
      <p:sp>
        <p:nvSpPr>
          <p:cNvPr id="6" name="Left-Right Arrow 5"/>
          <p:cNvSpPr/>
          <p:nvPr/>
        </p:nvSpPr>
        <p:spPr bwMode="auto">
          <a:xfrm>
            <a:off x="3429000" y="4800600"/>
            <a:ext cx="2057400" cy="1219200"/>
          </a:xfrm>
          <a:prstGeom prst="leftRightArrow">
            <a:avLst/>
          </a:prstGeom>
          <a:solidFill>
            <a:schemeClr val="tx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48</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4341970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a:grpSpLocks/>
          </p:cNvGrpSpPr>
          <p:nvPr/>
        </p:nvGrpSpPr>
        <p:grpSpPr bwMode="auto">
          <a:xfrm>
            <a:off x="5049838" y="3426920"/>
            <a:ext cx="3430587" cy="577850"/>
            <a:chOff x="4668203" y="4235116"/>
            <a:chExt cx="3431903" cy="577515"/>
          </a:xfrm>
        </p:grpSpPr>
        <p:sp>
          <p:nvSpPr>
            <p:cNvPr id="23" name="Rectangle 22"/>
            <p:cNvSpPr/>
            <p:nvPr/>
          </p:nvSpPr>
          <p:spPr>
            <a:xfrm>
              <a:off x="5916457"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4" name="Rectangle 23"/>
            <p:cNvSpPr/>
            <p:nvPr/>
          </p:nvSpPr>
          <p:spPr>
            <a:xfrm>
              <a:off x="6135616"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5" name="Rectangle 24"/>
            <p:cNvSpPr/>
            <p:nvPr/>
          </p:nvSpPr>
          <p:spPr>
            <a:xfrm>
              <a:off x="6351599"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6" name="Rectangle 25"/>
            <p:cNvSpPr/>
            <p:nvPr/>
          </p:nvSpPr>
          <p:spPr>
            <a:xfrm>
              <a:off x="6570758"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7" name="Rectangle 26"/>
            <p:cNvSpPr/>
            <p:nvPr/>
          </p:nvSpPr>
          <p:spPr>
            <a:xfrm>
              <a:off x="6785152"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28" name="Rectangle 27"/>
            <p:cNvSpPr/>
            <p:nvPr/>
          </p:nvSpPr>
          <p:spPr>
            <a:xfrm>
              <a:off x="700431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9" name="Rectangle 28"/>
            <p:cNvSpPr/>
            <p:nvPr/>
          </p:nvSpPr>
          <p:spPr>
            <a:xfrm>
              <a:off x="7220294"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0" name="Rectangle 29"/>
            <p:cNvSpPr/>
            <p:nvPr/>
          </p:nvSpPr>
          <p:spPr>
            <a:xfrm>
              <a:off x="7439453"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9" name="Rectangle 38"/>
            <p:cNvSpPr/>
            <p:nvPr/>
          </p:nvSpPr>
          <p:spPr>
            <a:xfrm>
              <a:off x="7661788"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0" name="Rectangle 39"/>
            <p:cNvSpPr/>
            <p:nvPr/>
          </p:nvSpPr>
          <p:spPr>
            <a:xfrm>
              <a:off x="7880947"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1" name="Rectangle 40"/>
            <p:cNvSpPr/>
            <p:nvPr/>
          </p:nvSpPr>
          <p:spPr>
            <a:xfrm>
              <a:off x="570206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2" name="Rectangle 41"/>
            <p:cNvSpPr/>
            <p:nvPr/>
          </p:nvSpPr>
          <p:spPr>
            <a:xfrm>
              <a:off x="5479726"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3" name="Rectangle 42"/>
            <p:cNvSpPr/>
            <p:nvPr/>
          </p:nvSpPr>
          <p:spPr>
            <a:xfrm>
              <a:off x="5257391" y="4412813"/>
              <a:ext cx="219159" cy="314143"/>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44" name="Rectangle 43"/>
            <p:cNvSpPr/>
            <p:nvPr/>
          </p:nvSpPr>
          <p:spPr>
            <a:xfrm rot="629490">
              <a:off x="4668203" y="4235116"/>
              <a:ext cx="713060" cy="577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118" name="TextBox 45"/>
            <p:cNvSpPr txBox="1">
              <a:spLocks noChangeArrowheads="1"/>
            </p:cNvSpPr>
            <p:nvPr/>
          </p:nvSpPr>
          <p:spPr bwMode="auto">
            <a:xfrm>
              <a:off x="4976257" y="4331373"/>
              <a:ext cx="529389" cy="369332"/>
            </a:xfrm>
            <a:prstGeom prst="rect">
              <a:avLst/>
            </a:prstGeom>
            <a:noFill/>
            <a:ln w="9525">
              <a:noFill/>
              <a:miter lim="800000"/>
              <a:headEnd/>
              <a:tailEnd/>
            </a:ln>
          </p:spPr>
          <p:txBody>
            <a:bodyPr>
              <a:spAutoFit/>
            </a:bodyPr>
            <a:lstStyle/>
            <a:p>
              <a:r>
                <a:rPr lang="en-US"/>
                <a:t>…</a:t>
              </a:r>
            </a:p>
          </p:txBody>
        </p:sp>
      </p:grpSp>
      <p:sp>
        <p:nvSpPr>
          <p:cNvPr id="45059" name="Title 1"/>
          <p:cNvSpPr>
            <a:spLocks noGrp="1"/>
          </p:cNvSpPr>
          <p:nvPr>
            <p:ph type="title"/>
          </p:nvPr>
        </p:nvSpPr>
        <p:spPr/>
        <p:txBody>
          <a:bodyPr/>
          <a:lstStyle/>
          <a:p>
            <a:pPr eaLnBrk="1" hangingPunct="1"/>
            <a:r>
              <a:rPr lang="en-US" dirty="0" smtClean="0">
                <a:solidFill>
                  <a:srgbClr val="FF0000"/>
                </a:solidFill>
              </a:rPr>
              <a:t>GPIO Address Masking</a:t>
            </a:r>
          </a:p>
        </p:txBody>
      </p:sp>
      <p:sp>
        <p:nvSpPr>
          <p:cNvPr id="45061" name="TextBox 4"/>
          <p:cNvSpPr txBox="1">
            <a:spLocks noChangeArrowheads="1"/>
          </p:cNvSpPr>
          <p:nvPr/>
        </p:nvSpPr>
        <p:spPr bwMode="auto">
          <a:xfrm>
            <a:off x="400050" y="1982295"/>
            <a:ext cx="5553075" cy="437043"/>
          </a:xfrm>
          <a:prstGeom prst="rect">
            <a:avLst/>
          </a:prstGeom>
          <a:noFill/>
          <a:ln w="9525">
            <a:noFill/>
            <a:miter lim="800000"/>
            <a:headEnd/>
            <a:tailEnd/>
          </a:ln>
        </p:spPr>
        <p:txBody>
          <a:bodyPr>
            <a:spAutoFit/>
          </a:bodyPr>
          <a:lstStyle/>
          <a:p>
            <a:r>
              <a:rPr lang="en-US" sz="1400" b="0" dirty="0"/>
              <a:t>The register we want to change is GPIO Port D (0x4005.8000</a:t>
            </a:r>
            <a:r>
              <a:rPr lang="en-US" sz="1400" b="0" dirty="0" smtClean="0"/>
              <a:t>)</a:t>
            </a:r>
            <a:br>
              <a:rPr lang="en-US" sz="1400" b="0" dirty="0" smtClean="0"/>
            </a:br>
            <a:r>
              <a:rPr lang="en-US" sz="1400" b="0" dirty="0" smtClean="0"/>
              <a:t>Current contents of the register is: </a:t>
            </a:r>
            <a:endParaRPr lang="en-US" sz="1400" b="0" dirty="0"/>
          </a:p>
        </p:txBody>
      </p:sp>
      <p:sp>
        <p:nvSpPr>
          <p:cNvPr id="6" name="Rectangle 5"/>
          <p:cNvSpPr/>
          <p:nvPr/>
        </p:nvSpPr>
        <p:spPr>
          <a:xfrm>
            <a:off x="6257925"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7" name="Rectangle 6"/>
          <p:cNvSpPr/>
          <p:nvPr/>
        </p:nvSpPr>
        <p:spPr>
          <a:xfrm>
            <a:off x="6477000"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8" name="Rectangle 7"/>
          <p:cNvSpPr/>
          <p:nvPr/>
        </p:nvSpPr>
        <p:spPr>
          <a:xfrm>
            <a:off x="6692900"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9" name="Rectangle 8"/>
          <p:cNvSpPr/>
          <p:nvPr/>
        </p:nvSpPr>
        <p:spPr>
          <a:xfrm>
            <a:off x="6911975"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0" name="Rectangle 9"/>
          <p:cNvSpPr/>
          <p:nvPr/>
        </p:nvSpPr>
        <p:spPr>
          <a:xfrm>
            <a:off x="7126288"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1" name="Rectangle 10"/>
          <p:cNvSpPr/>
          <p:nvPr/>
        </p:nvSpPr>
        <p:spPr>
          <a:xfrm>
            <a:off x="7345363"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2" name="Rectangle 11"/>
          <p:cNvSpPr/>
          <p:nvPr/>
        </p:nvSpPr>
        <p:spPr>
          <a:xfrm>
            <a:off x="7562850"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3" name="Rectangle 12"/>
          <p:cNvSpPr/>
          <p:nvPr/>
        </p:nvSpPr>
        <p:spPr>
          <a:xfrm>
            <a:off x="7781925" y="2017220"/>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45070" name="TextBox 13"/>
          <p:cNvSpPr txBox="1">
            <a:spLocks noChangeArrowheads="1"/>
          </p:cNvSpPr>
          <p:nvPr/>
        </p:nvSpPr>
        <p:spPr bwMode="auto">
          <a:xfrm>
            <a:off x="400050" y="3439620"/>
            <a:ext cx="4611688" cy="609398"/>
          </a:xfrm>
          <a:prstGeom prst="rect">
            <a:avLst/>
          </a:prstGeom>
          <a:noFill/>
          <a:ln w="9525">
            <a:noFill/>
            <a:miter lim="800000"/>
            <a:headEnd/>
            <a:tailEnd/>
          </a:ln>
        </p:spPr>
        <p:txBody>
          <a:bodyPr>
            <a:spAutoFit/>
          </a:bodyPr>
          <a:lstStyle/>
          <a:p>
            <a:r>
              <a:rPr lang="en-US" sz="1400" b="0" dirty="0"/>
              <a:t>Instead of writing to GPIO Port D directly, write to 0x4005.8098.  Bits 9:2 (shown here) become a bit-mask for the value you write.</a:t>
            </a:r>
          </a:p>
        </p:txBody>
      </p:sp>
      <p:sp>
        <p:nvSpPr>
          <p:cNvPr id="15" name="Rectangle 14"/>
          <p:cNvSpPr/>
          <p:nvPr/>
        </p:nvSpPr>
        <p:spPr>
          <a:xfrm>
            <a:off x="6302375"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6" name="Rectangle 15"/>
          <p:cNvSpPr/>
          <p:nvPr/>
        </p:nvSpPr>
        <p:spPr>
          <a:xfrm>
            <a:off x="6521450"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17" name="Rectangle 16"/>
          <p:cNvSpPr/>
          <p:nvPr/>
        </p:nvSpPr>
        <p:spPr>
          <a:xfrm>
            <a:off x="6737350"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1</a:t>
            </a:r>
          </a:p>
        </p:txBody>
      </p:sp>
      <p:sp>
        <p:nvSpPr>
          <p:cNvPr id="18" name="Rectangle 17"/>
          <p:cNvSpPr/>
          <p:nvPr/>
        </p:nvSpPr>
        <p:spPr>
          <a:xfrm>
            <a:off x="6956425"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19" name="Rectangle 18"/>
          <p:cNvSpPr/>
          <p:nvPr/>
        </p:nvSpPr>
        <p:spPr>
          <a:xfrm>
            <a:off x="7170738"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20" name="Rectangle 19"/>
          <p:cNvSpPr/>
          <p:nvPr/>
        </p:nvSpPr>
        <p:spPr>
          <a:xfrm>
            <a:off x="7389813"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0</a:t>
            </a:r>
          </a:p>
        </p:txBody>
      </p:sp>
      <p:sp>
        <p:nvSpPr>
          <p:cNvPr id="21" name="Rectangle 20"/>
          <p:cNvSpPr/>
          <p:nvPr/>
        </p:nvSpPr>
        <p:spPr>
          <a:xfrm>
            <a:off x="7607300"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solidFill>
                  <a:srgbClr val="FF0000"/>
                </a:solidFill>
              </a:rPr>
              <a:t>1</a:t>
            </a:r>
          </a:p>
        </p:txBody>
      </p:sp>
      <p:sp>
        <p:nvSpPr>
          <p:cNvPr id="22" name="Rectangle 21"/>
          <p:cNvSpPr/>
          <p:nvPr/>
        </p:nvSpPr>
        <p:spPr>
          <a:xfrm>
            <a:off x="7826375" y="441593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1" name="Rectangle 30"/>
          <p:cNvSpPr/>
          <p:nvPr/>
        </p:nvSpPr>
        <p:spPr>
          <a:xfrm>
            <a:off x="6294438"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2" name="Rectangle 31"/>
          <p:cNvSpPr/>
          <p:nvPr/>
        </p:nvSpPr>
        <p:spPr>
          <a:xfrm>
            <a:off x="6513513"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3" name="Rectangle 32"/>
          <p:cNvSpPr/>
          <p:nvPr/>
        </p:nvSpPr>
        <p:spPr>
          <a:xfrm>
            <a:off x="6731000"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4" name="Rectangle 33"/>
          <p:cNvSpPr/>
          <p:nvPr/>
        </p:nvSpPr>
        <p:spPr>
          <a:xfrm>
            <a:off x="6950075"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5" name="Rectangle 34"/>
          <p:cNvSpPr/>
          <p:nvPr/>
        </p:nvSpPr>
        <p:spPr>
          <a:xfrm>
            <a:off x="7164388"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6" name="Rectangle 35"/>
          <p:cNvSpPr/>
          <p:nvPr/>
        </p:nvSpPr>
        <p:spPr>
          <a:xfrm>
            <a:off x="7383463"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0</a:t>
            </a:r>
          </a:p>
        </p:txBody>
      </p:sp>
      <p:sp>
        <p:nvSpPr>
          <p:cNvPr id="37" name="Rectangle 36"/>
          <p:cNvSpPr/>
          <p:nvPr/>
        </p:nvSpPr>
        <p:spPr>
          <a:xfrm>
            <a:off x="7599363"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38" name="Rectangle 37"/>
          <p:cNvSpPr/>
          <p:nvPr/>
        </p:nvSpPr>
        <p:spPr>
          <a:xfrm>
            <a:off x="7818438" y="2796683"/>
            <a:ext cx="219075" cy="314325"/>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r>
              <a:rPr lang="en-US" dirty="0"/>
              <a:t>1</a:t>
            </a:r>
          </a:p>
        </p:txBody>
      </p:sp>
      <p:sp>
        <p:nvSpPr>
          <p:cNvPr id="45087" name="TextBox 44"/>
          <p:cNvSpPr txBox="1">
            <a:spLocks noChangeArrowheads="1"/>
          </p:cNvSpPr>
          <p:nvPr/>
        </p:nvSpPr>
        <p:spPr bwMode="auto">
          <a:xfrm>
            <a:off x="400050" y="4323858"/>
            <a:ext cx="4351338" cy="437043"/>
          </a:xfrm>
          <a:prstGeom prst="rect">
            <a:avLst/>
          </a:prstGeom>
          <a:noFill/>
          <a:ln w="9525">
            <a:noFill/>
            <a:miter lim="800000"/>
            <a:headEnd/>
            <a:tailEnd/>
          </a:ln>
        </p:spPr>
        <p:txBody>
          <a:bodyPr>
            <a:spAutoFit/>
          </a:bodyPr>
          <a:lstStyle/>
          <a:p>
            <a:r>
              <a:rPr lang="en-US" sz="1400" b="0" dirty="0"/>
              <a:t>Only the bits marked as “1” in the bit-mask are changed.</a:t>
            </a:r>
          </a:p>
        </p:txBody>
      </p:sp>
      <p:cxnSp>
        <p:nvCxnSpPr>
          <p:cNvPr id="49" name="Straight Arrow Connector 48"/>
          <p:cNvCxnSpPr>
            <a:stCxn id="31" idx="2"/>
          </p:cNvCxnSpPr>
          <p:nvPr/>
        </p:nvCxnSpPr>
        <p:spPr>
          <a:xfrm rot="16200000" flipH="1">
            <a:off x="6158707" y="335627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32" idx="2"/>
          </p:cNvCxnSpPr>
          <p:nvPr/>
        </p:nvCxnSpPr>
        <p:spPr>
          <a:xfrm rot="16200000" flipH="1">
            <a:off x="6377782" y="335627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33" idx="2"/>
          </p:cNvCxnSpPr>
          <p:nvPr/>
        </p:nvCxnSpPr>
        <p:spPr>
          <a:xfrm rot="16200000" flipH="1">
            <a:off x="6594476" y="3357070"/>
            <a:ext cx="4937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34" idx="2"/>
          </p:cNvCxnSpPr>
          <p:nvPr/>
        </p:nvCxnSpPr>
        <p:spPr>
          <a:xfrm rot="16200000" flipH="1">
            <a:off x="6813551" y="3357070"/>
            <a:ext cx="493712"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35" idx="2"/>
          </p:cNvCxnSpPr>
          <p:nvPr/>
        </p:nvCxnSpPr>
        <p:spPr>
          <a:xfrm rot="16200000" flipH="1">
            <a:off x="7027863" y="3357070"/>
            <a:ext cx="4937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36" idx="2"/>
          </p:cNvCxnSpPr>
          <p:nvPr/>
        </p:nvCxnSpPr>
        <p:spPr>
          <a:xfrm rot="16200000" flipH="1">
            <a:off x="7246938" y="3357070"/>
            <a:ext cx="4937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37" idx="2"/>
          </p:cNvCxnSpPr>
          <p:nvPr/>
        </p:nvCxnSpPr>
        <p:spPr>
          <a:xfrm rot="16200000" flipH="1">
            <a:off x="7463632" y="335627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38" idx="2"/>
          </p:cNvCxnSpPr>
          <p:nvPr/>
        </p:nvCxnSpPr>
        <p:spPr>
          <a:xfrm rot="16200000" flipH="1">
            <a:off x="7682707" y="3356276"/>
            <a:ext cx="493712"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endCxn id="17" idx="0"/>
          </p:cNvCxnSpPr>
          <p:nvPr/>
        </p:nvCxnSpPr>
        <p:spPr>
          <a:xfrm rot="16200000" flipH="1">
            <a:off x="6596063" y="4165107"/>
            <a:ext cx="496888"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endCxn id="21" idx="0"/>
          </p:cNvCxnSpPr>
          <p:nvPr/>
        </p:nvCxnSpPr>
        <p:spPr>
          <a:xfrm rot="16200000" flipH="1">
            <a:off x="7466013" y="4165107"/>
            <a:ext cx="496888" cy="4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endCxn id="20" idx="0"/>
          </p:cNvCxnSpPr>
          <p:nvPr/>
        </p:nvCxnSpPr>
        <p:spPr>
          <a:xfrm rot="16200000" flipH="1">
            <a:off x="7248525" y="4165108"/>
            <a:ext cx="496888"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099" name="Rectangle 69"/>
          <p:cNvSpPr>
            <a:spLocks noChangeArrowheads="1"/>
          </p:cNvSpPr>
          <p:nvPr/>
        </p:nvSpPr>
        <p:spPr bwMode="auto">
          <a:xfrm>
            <a:off x="6129338" y="1769570"/>
            <a:ext cx="2124075" cy="276225"/>
          </a:xfrm>
          <a:prstGeom prst="rect">
            <a:avLst/>
          </a:prstGeom>
          <a:noFill/>
          <a:ln w="9525">
            <a:noFill/>
            <a:miter lim="800000"/>
            <a:headEnd/>
            <a:tailEnd/>
          </a:ln>
        </p:spPr>
        <p:txBody>
          <a:bodyPr wrap="none">
            <a:spAutoFit/>
          </a:bodyPr>
          <a:lstStyle/>
          <a:p>
            <a:r>
              <a:rPr lang="en-US" sz="1200"/>
              <a:t>GPIO Port D (0x4005.8000)</a:t>
            </a:r>
          </a:p>
        </p:txBody>
      </p:sp>
      <p:sp>
        <p:nvSpPr>
          <p:cNvPr id="45100" name="TextBox 78"/>
          <p:cNvSpPr txBox="1">
            <a:spLocks noChangeArrowheads="1"/>
          </p:cNvSpPr>
          <p:nvPr/>
        </p:nvSpPr>
        <p:spPr bwMode="auto">
          <a:xfrm>
            <a:off x="400050" y="2677620"/>
            <a:ext cx="5010150" cy="264688"/>
          </a:xfrm>
          <a:prstGeom prst="rect">
            <a:avLst/>
          </a:prstGeom>
          <a:noFill/>
          <a:ln w="9525">
            <a:noFill/>
            <a:miter lim="800000"/>
            <a:headEnd/>
            <a:tailEnd/>
          </a:ln>
        </p:spPr>
        <p:txBody>
          <a:bodyPr>
            <a:spAutoFit/>
          </a:bodyPr>
          <a:lstStyle/>
          <a:p>
            <a:r>
              <a:rPr lang="en-US" sz="1400" b="0" dirty="0"/>
              <a:t>The value we will write is 0xEB:</a:t>
            </a:r>
          </a:p>
        </p:txBody>
      </p:sp>
      <p:sp>
        <p:nvSpPr>
          <p:cNvPr id="45101" name="Rectangle 79"/>
          <p:cNvSpPr>
            <a:spLocks noChangeArrowheads="1"/>
          </p:cNvSpPr>
          <p:nvPr/>
        </p:nvSpPr>
        <p:spPr bwMode="auto">
          <a:xfrm>
            <a:off x="6376988" y="2550620"/>
            <a:ext cx="1476375" cy="276225"/>
          </a:xfrm>
          <a:prstGeom prst="rect">
            <a:avLst/>
          </a:prstGeom>
          <a:noFill/>
          <a:ln w="9525">
            <a:noFill/>
            <a:miter lim="800000"/>
            <a:headEnd/>
            <a:tailEnd/>
          </a:ln>
        </p:spPr>
        <p:txBody>
          <a:bodyPr wrap="none">
            <a:spAutoFit/>
          </a:bodyPr>
          <a:lstStyle/>
          <a:p>
            <a:r>
              <a:rPr lang="en-US" sz="1200"/>
              <a:t>Write Value (0xEB)</a:t>
            </a:r>
          </a:p>
        </p:txBody>
      </p:sp>
      <p:sp>
        <p:nvSpPr>
          <p:cNvPr id="45102" name="TextBox 83"/>
          <p:cNvSpPr txBox="1">
            <a:spLocks noChangeArrowheads="1"/>
          </p:cNvSpPr>
          <p:nvPr/>
        </p:nvSpPr>
        <p:spPr bwMode="auto">
          <a:xfrm>
            <a:off x="5929313" y="4842522"/>
            <a:ext cx="2576512" cy="387798"/>
          </a:xfrm>
          <a:prstGeom prst="rect">
            <a:avLst/>
          </a:prstGeom>
          <a:noFill/>
          <a:ln w="9525">
            <a:noFill/>
            <a:miter lim="800000"/>
            <a:headEnd/>
            <a:tailEnd/>
          </a:ln>
        </p:spPr>
        <p:txBody>
          <a:bodyPr>
            <a:spAutoFit/>
          </a:bodyPr>
          <a:lstStyle/>
          <a:p>
            <a:pPr algn="ctr"/>
            <a:r>
              <a:rPr lang="en-US" sz="1200" b="0" dirty="0"/>
              <a:t>New value in GPIO Port D (note that only the red bits were written)</a:t>
            </a:r>
          </a:p>
        </p:txBody>
      </p:sp>
      <p:sp>
        <p:nvSpPr>
          <p:cNvPr id="45103" name="TextBox 85"/>
          <p:cNvSpPr txBox="1">
            <a:spLocks noChangeArrowheads="1"/>
          </p:cNvSpPr>
          <p:nvPr/>
        </p:nvSpPr>
        <p:spPr bwMode="auto">
          <a:xfrm>
            <a:off x="152400" y="820271"/>
            <a:ext cx="8839200" cy="880241"/>
          </a:xfrm>
          <a:prstGeom prst="rect">
            <a:avLst/>
          </a:prstGeom>
          <a:noFill/>
          <a:ln w="9525">
            <a:noFill/>
            <a:miter lim="800000"/>
            <a:headEnd/>
            <a:tailEnd/>
          </a:ln>
        </p:spPr>
        <p:txBody>
          <a:bodyPr wrap="square">
            <a:spAutoFit/>
          </a:bodyPr>
          <a:lstStyle/>
          <a:p>
            <a:pPr algn="l"/>
            <a:r>
              <a:rPr lang="en-US" sz="1600" dirty="0" smtClean="0">
                <a:latin typeface="Arial" pitchFamily="34" charset="0"/>
                <a:cs typeface="Arial" pitchFamily="34" charset="0"/>
              </a:rPr>
              <a:t>Each GPIO port has a base address. You can write an 8-bit value directly to this base address and all eight pins are modified. If you want to modify specific bits, you can use a bit-mask to indicate which bits are to be modified. This is done in hardware by mapping each GPIO port to 256 addresses. Bits 9:2 of the address bus are used as the bit mask. </a:t>
            </a:r>
            <a:endParaRPr lang="en-US" sz="1600" dirty="0">
              <a:latin typeface="Arial" pitchFamily="34" charset="0"/>
              <a:cs typeface="Arial" pitchFamily="34" charset="0"/>
            </a:endParaRPr>
          </a:p>
        </p:txBody>
      </p:sp>
      <p:sp>
        <p:nvSpPr>
          <p:cNvPr id="64" name="Rounded Rectangle 63"/>
          <p:cNvSpPr/>
          <p:nvPr/>
        </p:nvSpPr>
        <p:spPr bwMode="auto">
          <a:xfrm>
            <a:off x="304800" y="1648920"/>
            <a:ext cx="8305800" cy="3810000"/>
          </a:xfrm>
          <a:prstGeom prst="roundRect">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0" name="TextBox 69"/>
          <p:cNvSpPr txBox="1"/>
          <p:nvPr/>
        </p:nvSpPr>
        <p:spPr>
          <a:xfrm>
            <a:off x="448984" y="5488721"/>
            <a:ext cx="8269700" cy="289310"/>
          </a:xfrm>
          <a:prstGeom prst="rect">
            <a:avLst/>
          </a:prstGeom>
          <a:noFill/>
        </p:spPr>
        <p:txBody>
          <a:bodyPr wrap="none" rtlCol="0" anchor="ctr" anchorCtr="0">
            <a:spAutoFit/>
          </a:bodyPr>
          <a:lstStyle/>
          <a:p>
            <a:r>
              <a:rPr lang="en-US" sz="1600" dirty="0" err="1" smtClean="0"/>
              <a:t>GPIOPinWrite</a:t>
            </a:r>
            <a:r>
              <a:rPr lang="en-US" sz="1600" dirty="0" smtClean="0"/>
              <a:t>(GPIO_PORTD_BASE, GPIO_PIN_5|GPIO_PIN_2|GPIO_PIN_1, 0xEB);</a:t>
            </a:r>
            <a:endParaRPr lang="en-US" sz="1600" dirty="0" smtClean="0">
              <a:solidFill>
                <a:schemeClr val="dk1"/>
              </a:solidFill>
              <a:effectLst/>
            </a:endParaRPr>
          </a:p>
        </p:txBody>
      </p:sp>
      <p:sp>
        <p:nvSpPr>
          <p:cNvPr id="68" name="TextBox 67"/>
          <p:cNvSpPr txBox="1"/>
          <p:nvPr/>
        </p:nvSpPr>
        <p:spPr>
          <a:xfrm>
            <a:off x="1464689" y="5857410"/>
            <a:ext cx="6059608" cy="717119"/>
          </a:xfrm>
          <a:prstGeom prst="rect">
            <a:avLst/>
          </a:prstGeom>
          <a:noFill/>
        </p:spPr>
        <p:txBody>
          <a:bodyPr wrap="none" rtlCol="0" anchor="ctr" anchorCtr="0">
            <a:spAutoFit/>
          </a:bodyPr>
          <a:lstStyle/>
          <a:p>
            <a:r>
              <a:rPr lang="en-US" sz="1400" b="0" dirty="0" smtClean="0"/>
              <a:t>Note: you specify base address, bit mask, and value to write. </a:t>
            </a:r>
            <a:br>
              <a:rPr lang="en-US" sz="1400" b="0" dirty="0" smtClean="0"/>
            </a:br>
            <a:r>
              <a:rPr lang="en-US" sz="1400" b="0" dirty="0" smtClean="0"/>
              <a:t>The </a:t>
            </a:r>
            <a:r>
              <a:rPr lang="en-US" sz="1400" b="0" dirty="0" err="1" smtClean="0"/>
              <a:t>GIPOPinWrite</a:t>
            </a:r>
            <a:r>
              <a:rPr lang="en-US" sz="1400" b="0" dirty="0" smtClean="0"/>
              <a:t>() function determines the correct address for the mask.</a:t>
            </a:r>
          </a:p>
          <a:p>
            <a:endParaRPr lang="en-US" sz="1400" dirty="0" smtClean="0">
              <a:effectLst/>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49</a:t>
            </a:fld>
            <a:endParaRPr lang="en-US"/>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725206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05097" y="914400"/>
            <a:ext cx="8024501" cy="48006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pPr eaLnBrk="1" hangingPunct="1"/>
            <a:r>
              <a:rPr lang="en-US" dirty="0" smtClean="0">
                <a:solidFill>
                  <a:srgbClr val="FF0000"/>
                </a:solidFill>
              </a:rPr>
              <a:t>M4 Core and Floating-Point Unit</a:t>
            </a:r>
          </a:p>
        </p:txBody>
      </p:sp>
      <p:sp>
        <p:nvSpPr>
          <p:cNvPr id="21508" name="Rectangle 3"/>
          <p:cNvSpPr>
            <a:spLocks noGrp="1" noChangeArrowheads="1"/>
          </p:cNvSpPr>
          <p:nvPr>
            <p:ph idx="1"/>
          </p:nvPr>
        </p:nvSpPr>
        <p:spPr>
          <a:xfrm>
            <a:off x="457200" y="1066800"/>
            <a:ext cx="8229600" cy="5562600"/>
          </a:xfrm>
        </p:spPr>
        <p:txBody>
          <a:bodyPr>
            <a:normAutofit/>
          </a:bodyPr>
          <a:lstStyle/>
          <a:p>
            <a:r>
              <a:rPr lang="en-US" sz="1600" dirty="0" smtClean="0"/>
              <a:t>32-bit ARM</a:t>
            </a:r>
            <a:r>
              <a:rPr lang="en-US" sz="1600" baseline="30000" dirty="0" smtClean="0"/>
              <a:t>®</a:t>
            </a:r>
            <a:r>
              <a:rPr lang="en-US" sz="1600" dirty="0" smtClean="0"/>
              <a:t> Cortex™-M4 core</a:t>
            </a:r>
          </a:p>
          <a:p>
            <a:r>
              <a:rPr lang="en-US" sz="1600" dirty="0" smtClean="0"/>
              <a:t>Thumb2 16/32-bit </a:t>
            </a:r>
            <a:r>
              <a:rPr lang="en-US" sz="1600" dirty="0" smtClean="0"/>
              <a:t>instruction set</a:t>
            </a:r>
            <a:endParaRPr lang="en-US" sz="1600" dirty="0" smtClean="0"/>
          </a:p>
          <a:p>
            <a:r>
              <a:rPr lang="en-US" sz="1600" dirty="0" smtClean="0"/>
              <a:t>System clock frequency up to 80 MHz</a:t>
            </a:r>
          </a:p>
          <a:p>
            <a:pPr eaLnBrk="1" hangingPunct="1"/>
            <a:r>
              <a:rPr lang="en-US" sz="1600" b="1" dirty="0" smtClean="0"/>
              <a:t>100 DMIPS @ 80MHz</a:t>
            </a:r>
          </a:p>
          <a:p>
            <a:pPr eaLnBrk="1" hangingPunct="1"/>
            <a:r>
              <a:rPr lang="en-US" sz="1600" dirty="0" smtClean="0"/>
              <a:t>Flexible clocking system</a:t>
            </a:r>
          </a:p>
          <a:p>
            <a:pPr lvl="1"/>
            <a:r>
              <a:rPr lang="en-US" sz="1200" b="1" dirty="0" smtClean="0"/>
              <a:t>Internal precision oscillator</a:t>
            </a:r>
          </a:p>
          <a:p>
            <a:pPr lvl="1"/>
            <a:r>
              <a:rPr lang="en-US" sz="1200" dirty="0" smtClean="0"/>
              <a:t>External main oscillator with PLL support</a:t>
            </a:r>
          </a:p>
          <a:p>
            <a:pPr lvl="1"/>
            <a:r>
              <a:rPr lang="en-US" sz="1200" b="1" dirty="0" smtClean="0"/>
              <a:t>Internal low frequency oscillator</a:t>
            </a:r>
          </a:p>
          <a:p>
            <a:pPr lvl="1"/>
            <a:r>
              <a:rPr lang="en-US" sz="1200" dirty="0" smtClean="0"/>
              <a:t>Real-time-clock through Hibernation module</a:t>
            </a:r>
            <a:endParaRPr lang="en-US" sz="1200" b="1" dirty="0" smtClean="0"/>
          </a:p>
          <a:p>
            <a:pPr eaLnBrk="1" hangingPunct="1"/>
            <a:r>
              <a:rPr lang="en-US" sz="1600" b="1" dirty="0" smtClean="0"/>
              <a:t>Atomic </a:t>
            </a:r>
            <a:r>
              <a:rPr lang="en-US" sz="1600" b="1" dirty="0" smtClean="0"/>
              <a:t>bit manipulation. Read-Modify-Write using bit-banding</a:t>
            </a:r>
          </a:p>
          <a:p>
            <a:pPr eaLnBrk="1" hangingPunct="1"/>
            <a:r>
              <a:rPr lang="en-US" sz="1600" dirty="0" smtClean="0"/>
              <a:t>Single Cycle multiply and hardware divider</a:t>
            </a:r>
          </a:p>
          <a:p>
            <a:r>
              <a:rPr lang="en-US" sz="1600" dirty="0" smtClean="0"/>
              <a:t>IEEE754 </a:t>
            </a:r>
            <a:r>
              <a:rPr lang="en-US" sz="1600" dirty="0" smtClean="0"/>
              <a:t>compliant single-precision floating-point unit</a:t>
            </a:r>
          </a:p>
          <a:p>
            <a:r>
              <a:rPr lang="en-US" sz="1600" dirty="0" smtClean="0"/>
              <a:t>JTW and Serial Wire Debug debugger access</a:t>
            </a:r>
          </a:p>
          <a:p>
            <a:pPr lvl="1"/>
            <a:r>
              <a:rPr lang="en-US" sz="1200" b="0" dirty="0" smtClean="0"/>
              <a:t>ETM (Embedded Trace </a:t>
            </a:r>
            <a:r>
              <a:rPr lang="en-US" sz="1200" b="0" dirty="0" err="1" smtClean="0"/>
              <a:t>Macrocell</a:t>
            </a:r>
            <a:r>
              <a:rPr lang="en-US" sz="1200" b="0" dirty="0" smtClean="0"/>
              <a:t>) available through </a:t>
            </a:r>
            <a:r>
              <a:rPr lang="en-US" sz="1200" b="0" dirty="0" err="1" smtClean="0"/>
              <a:t>Keil</a:t>
            </a:r>
            <a:r>
              <a:rPr lang="en-US" sz="1200" b="0" dirty="0" smtClean="0"/>
              <a:t> and IAR emulators</a:t>
            </a:r>
          </a:p>
        </p:txBody>
      </p:sp>
      <p:pic>
        <p:nvPicPr>
          <p:cNvPr id="1028"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17526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5</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1219200" y="4572000"/>
            <a:ext cx="6781800" cy="1143000"/>
          </a:xfrm>
          <a:prstGeom prst="roundRect">
            <a:avLst/>
          </a:prstGeom>
          <a:solidFill>
            <a:srgbClr val="00B0F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p:txBody>
          <a:bodyPr/>
          <a:lstStyle/>
          <a:p>
            <a:r>
              <a:rPr lang="en-US" dirty="0" smtClean="0"/>
              <a:t>Critical Function GPIO Protection</a:t>
            </a:r>
            <a:endParaRPr lang="en-US" dirty="0"/>
          </a:p>
        </p:txBody>
      </p:sp>
      <p:sp>
        <p:nvSpPr>
          <p:cNvPr id="3" name="Content Placeholder 2"/>
          <p:cNvSpPr>
            <a:spLocks noGrp="1"/>
          </p:cNvSpPr>
          <p:nvPr>
            <p:ph idx="1"/>
          </p:nvPr>
        </p:nvSpPr>
        <p:spPr/>
        <p:txBody>
          <a:bodyPr>
            <a:normAutofit/>
          </a:bodyPr>
          <a:lstStyle/>
          <a:p>
            <a:r>
              <a:rPr lang="en-US" sz="2000" dirty="0" smtClean="0"/>
              <a:t>Six pins on the device are protected against accidental programming:</a:t>
            </a:r>
          </a:p>
          <a:p>
            <a:pPr lvl="1">
              <a:buClr>
                <a:schemeClr val="tx1"/>
              </a:buClr>
              <a:buFont typeface="Arial" pitchFamily="34" charset="0"/>
              <a:buChar char="•"/>
            </a:pPr>
            <a:r>
              <a:rPr lang="en-US" sz="1800" b="0" dirty="0" smtClean="0"/>
              <a:t>PC3,2,1 &amp; 0: JTAG/SWD</a:t>
            </a:r>
          </a:p>
          <a:p>
            <a:pPr lvl="1">
              <a:buClr>
                <a:schemeClr val="tx1"/>
              </a:buClr>
              <a:buFont typeface="Arial" pitchFamily="34" charset="0"/>
              <a:buChar char="•"/>
            </a:pPr>
            <a:r>
              <a:rPr lang="en-US" sz="1800" b="0" dirty="0" smtClean="0"/>
              <a:t>PD7 &amp; PF0: NMI</a:t>
            </a:r>
          </a:p>
          <a:p>
            <a:pPr>
              <a:buFont typeface="Wingdings" pitchFamily="2" charset="2"/>
              <a:buChar char="u"/>
            </a:pPr>
            <a:r>
              <a:rPr lang="en-US" sz="2000" dirty="0" smtClean="0"/>
              <a:t>Any write to the following registers for these pins will not be stored unless the GPIOLOCK register has been unlocked:</a:t>
            </a:r>
          </a:p>
          <a:p>
            <a:pPr lvl="1">
              <a:buClrTx/>
              <a:buFont typeface="Arial" pitchFamily="34" charset="0"/>
              <a:buChar char="•"/>
            </a:pPr>
            <a:r>
              <a:rPr lang="en-US" sz="1800" b="0" dirty="0" smtClean="0"/>
              <a:t>GPIO Alternate Function Select register</a:t>
            </a:r>
          </a:p>
          <a:p>
            <a:pPr lvl="1">
              <a:buClrTx/>
              <a:buFont typeface="Arial" pitchFamily="34" charset="0"/>
              <a:buChar char="•"/>
            </a:pPr>
            <a:r>
              <a:rPr lang="en-US" sz="1800" b="0" dirty="0" smtClean="0"/>
              <a:t>GPIO Pull Up or Pull Down select registers</a:t>
            </a:r>
          </a:p>
          <a:p>
            <a:pPr lvl="1">
              <a:buClrTx/>
              <a:buFont typeface="Arial" pitchFamily="34" charset="0"/>
              <a:buChar char="•"/>
            </a:pPr>
            <a:r>
              <a:rPr lang="en-US" sz="1800" b="0" dirty="0" smtClean="0"/>
              <a:t>GPIO Digital Enable register</a:t>
            </a:r>
          </a:p>
          <a:p>
            <a:pPr>
              <a:buFont typeface="Wingdings" pitchFamily="2" charset="2"/>
              <a:buChar char="u"/>
            </a:pPr>
            <a:r>
              <a:rPr lang="en-US" sz="2000" dirty="0" smtClean="0"/>
              <a:t>The following sequence will unlock the GPIOLOCK register for PF0 using direct register programming:</a:t>
            </a:r>
            <a:br>
              <a:rPr lang="en-US" sz="2000" dirty="0" smtClean="0"/>
            </a:br>
            <a:endParaRPr lang="en-US" sz="2000" dirty="0" smtClean="0"/>
          </a:p>
          <a:p>
            <a:pPr marL="0" indent="0">
              <a:buNone/>
            </a:pPr>
            <a:r>
              <a:rPr lang="en-US" sz="1600" dirty="0">
                <a:latin typeface="Courier New" pitchFamily="49" charset="0"/>
                <a:cs typeface="Courier New" pitchFamily="49" charset="0"/>
              </a:rPr>
              <a:t>	HWREG(GPIO_PORTF_BASE + GPIO_O_LOCK) = GPIO_LOCK_KEY;</a:t>
            </a:r>
          </a:p>
          <a:p>
            <a:pPr marL="0" indent="0">
              <a:buNone/>
            </a:pPr>
            <a:r>
              <a:rPr lang="en-US" sz="1600" dirty="0">
                <a:latin typeface="Courier New" pitchFamily="49" charset="0"/>
                <a:cs typeface="Courier New" pitchFamily="49" charset="0"/>
              </a:rPr>
              <a:t>	HWREG(GPIO_PORTF_BASE + GPIO_O_CR) |= 0x01;</a:t>
            </a:r>
          </a:p>
          <a:p>
            <a:pPr marL="0" indent="0">
              <a:buNone/>
            </a:pPr>
            <a:r>
              <a:rPr lang="en-US" sz="1600" dirty="0">
                <a:latin typeface="Courier New" pitchFamily="49" charset="0"/>
                <a:cs typeface="Courier New" pitchFamily="49" charset="0"/>
              </a:rPr>
              <a:t>	HWREG(GPIO_PORTF_BASE + GPIO_O_LOCK) = 0</a:t>
            </a:r>
            <a:r>
              <a:rPr lang="en-US" sz="1600" dirty="0" smtClean="0">
                <a:latin typeface="Courier New" pitchFamily="49" charset="0"/>
                <a:cs typeface="Courier New" pitchFamily="49" charset="0"/>
              </a:rPr>
              <a:t>;</a:t>
            </a:r>
          </a:p>
          <a:p>
            <a:pPr marL="0" indent="0">
              <a:buNone/>
            </a:pPr>
            <a:endParaRPr lang="en-US" sz="1600" dirty="0">
              <a:latin typeface="Courier New" pitchFamily="49" charset="0"/>
              <a:cs typeface="Courier New" pitchFamily="49" charset="0"/>
            </a:endParaRPr>
          </a:p>
          <a:p>
            <a:pPr>
              <a:buFont typeface="Wingdings" pitchFamily="2" charset="2"/>
              <a:buChar char="u"/>
            </a:pPr>
            <a:r>
              <a:rPr lang="en-US" sz="2000" dirty="0" smtClean="0">
                <a:cs typeface="Courier New" pitchFamily="49" charset="0"/>
              </a:rPr>
              <a:t>Reading the GPIOLOCK register returns it to lock status</a:t>
            </a:r>
            <a:endParaRPr lang="en-US" sz="2000" dirty="0">
              <a:cs typeface="Courier New" pitchFamily="49" charset="0"/>
            </a:endParaRPr>
          </a:p>
        </p:txBody>
      </p:sp>
      <p:sp>
        <p:nvSpPr>
          <p:cNvPr id="9" name="Segnaposto numero diapositiva 8"/>
          <p:cNvSpPr>
            <a:spLocks noGrp="1"/>
          </p:cNvSpPr>
          <p:nvPr>
            <p:ph type="sldNum" sz="quarter" idx="12"/>
          </p:nvPr>
        </p:nvSpPr>
        <p:spPr/>
        <p:txBody>
          <a:bodyPr/>
          <a:lstStyle/>
          <a:p>
            <a:fld id="{4E582210-5FCA-4178-AB04-4337EADA3D81}" type="slidenum">
              <a:rPr lang="en-US" smtClean="0"/>
              <a:pPr/>
              <a:t>50</a:t>
            </a:fld>
            <a:endParaRPr lang="en-US"/>
          </a:p>
        </p:txBody>
      </p:sp>
      <p:sp>
        <p:nvSpPr>
          <p:cNvPr id="10" name="Segnaposto piè di pagina 9"/>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40517684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4343400"/>
            <a:ext cx="1616885" cy="358686"/>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51</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44525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bwMode="auto">
          <a:xfrm>
            <a:off x="152400" y="838200"/>
            <a:ext cx="6629400" cy="2743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9698" name="Title 1"/>
          <p:cNvSpPr>
            <a:spLocks noGrp="1"/>
          </p:cNvSpPr>
          <p:nvPr>
            <p:ph type="title"/>
          </p:nvPr>
        </p:nvSpPr>
        <p:spPr/>
        <p:txBody>
          <a:bodyPr>
            <a:normAutofit/>
          </a:bodyPr>
          <a:lstStyle/>
          <a:p>
            <a:pPr eaLnBrk="1" hangingPunct="1"/>
            <a:r>
              <a:rPr lang="en-US" sz="3200" dirty="0" smtClean="0">
                <a:solidFill>
                  <a:srgbClr val="FF0000"/>
                </a:solidFill>
              </a:rPr>
              <a:t>Nested Vectored Interrupt Controller (NVIC)</a:t>
            </a:r>
          </a:p>
        </p:txBody>
      </p:sp>
      <p:sp>
        <p:nvSpPr>
          <p:cNvPr id="29699" name="Content Placeholder 2"/>
          <p:cNvSpPr>
            <a:spLocks noGrp="1"/>
          </p:cNvSpPr>
          <p:nvPr>
            <p:ph idx="1"/>
          </p:nvPr>
        </p:nvSpPr>
        <p:spPr>
          <a:xfrm>
            <a:off x="333374" y="838201"/>
            <a:ext cx="6600825" cy="2743200"/>
          </a:xfrm>
        </p:spPr>
        <p:txBody>
          <a:bodyPr>
            <a:normAutofit/>
          </a:bodyPr>
          <a:lstStyle/>
          <a:p>
            <a:pPr eaLnBrk="1" hangingPunct="1"/>
            <a:r>
              <a:rPr lang="en-US" sz="1800" b="0" dirty="0" smtClean="0"/>
              <a:t>Handles exceptions and interrupts</a:t>
            </a:r>
          </a:p>
          <a:p>
            <a:pPr eaLnBrk="1" hangingPunct="1"/>
            <a:r>
              <a:rPr lang="en-US" sz="1800" b="0" dirty="0" smtClean="0"/>
              <a:t>8 programmable priority levels, priority grouping</a:t>
            </a:r>
          </a:p>
          <a:p>
            <a:pPr eaLnBrk="1" hangingPunct="1"/>
            <a:r>
              <a:rPr lang="en-US" sz="1800" b="0" dirty="0" smtClean="0"/>
              <a:t>7 exceptions </a:t>
            </a:r>
            <a:r>
              <a:rPr lang="en-US" sz="1800" b="0" smtClean="0"/>
              <a:t>and 71 </a:t>
            </a:r>
            <a:r>
              <a:rPr lang="en-US" sz="1800" b="0" dirty="0" smtClean="0"/>
              <a:t>Interrupts</a:t>
            </a:r>
          </a:p>
          <a:p>
            <a:pPr eaLnBrk="1" hangingPunct="1"/>
            <a:r>
              <a:rPr lang="en-US" sz="1800" b="0" dirty="0" smtClean="0"/>
              <a:t>Automatic state saving and restoring</a:t>
            </a:r>
          </a:p>
          <a:p>
            <a:pPr eaLnBrk="1" hangingPunct="1"/>
            <a:r>
              <a:rPr lang="en-US" sz="1800" b="0" dirty="0" smtClean="0"/>
              <a:t>Automatic reading of the vector table entry</a:t>
            </a:r>
          </a:p>
          <a:p>
            <a:pPr eaLnBrk="1" hangingPunct="1"/>
            <a:r>
              <a:rPr lang="en-US" sz="1800" b="0" dirty="0" smtClean="0"/>
              <a:t>Pre-emptive/Nested Interrupts</a:t>
            </a:r>
          </a:p>
          <a:p>
            <a:pPr eaLnBrk="1" hangingPunct="1"/>
            <a:r>
              <a:rPr lang="en-US" sz="1800" b="0" dirty="0" smtClean="0"/>
              <a:t>Tail-chaining</a:t>
            </a:r>
          </a:p>
          <a:p>
            <a:pPr marL="342900" lvl="1" indent="-342900"/>
            <a:r>
              <a:rPr lang="en-US" sz="1800" b="0" dirty="0" smtClean="0"/>
              <a:t>Deterministic: always 12 cycles or 6 with tail-chaining</a:t>
            </a:r>
          </a:p>
        </p:txBody>
      </p:sp>
      <p:sp>
        <p:nvSpPr>
          <p:cNvPr id="9" name="Rectangle 6"/>
          <p:cNvSpPr>
            <a:spLocks noChangeArrowheads="1"/>
          </p:cNvSpPr>
          <p:nvPr/>
        </p:nvSpPr>
        <p:spPr bwMode="auto">
          <a:xfrm>
            <a:off x="298450" y="3852862"/>
            <a:ext cx="5715000" cy="2438400"/>
          </a:xfrm>
          <a:prstGeom prst="rect">
            <a:avLst/>
          </a:prstGeom>
          <a:solidFill>
            <a:schemeClr val="accent3"/>
          </a:solidFill>
          <a:ln w="12700" algn="ctr">
            <a:solidFill>
              <a:schemeClr val="tx1"/>
            </a:solidFill>
            <a:miter lim="800000"/>
            <a:headEnd/>
            <a:tailEnd/>
          </a:ln>
        </p:spPr>
        <p:txBody>
          <a:bodyPr wrap="none" anchor="ctr"/>
          <a:lstStyle/>
          <a:p>
            <a:endParaRPr lang="en-US"/>
          </a:p>
        </p:txBody>
      </p:sp>
      <p:sp>
        <p:nvSpPr>
          <p:cNvPr id="10" name="Line 11"/>
          <p:cNvSpPr>
            <a:spLocks noChangeShapeType="1"/>
          </p:cNvSpPr>
          <p:nvPr/>
        </p:nvSpPr>
        <p:spPr bwMode="auto">
          <a:xfrm flipV="1">
            <a:off x="457200" y="6110287"/>
            <a:ext cx="5010150" cy="9525"/>
          </a:xfrm>
          <a:prstGeom prst="line">
            <a:avLst/>
          </a:prstGeom>
          <a:noFill/>
          <a:ln w="19050">
            <a:solidFill>
              <a:schemeClr val="tx1"/>
            </a:solidFill>
            <a:round/>
            <a:headEnd/>
            <a:tailEnd type="triangle" w="med" len="med"/>
          </a:ln>
        </p:spPr>
        <p:txBody>
          <a:bodyPr/>
          <a:lstStyle/>
          <a:p>
            <a:endParaRPr lang="en-US"/>
          </a:p>
        </p:txBody>
      </p:sp>
      <p:sp>
        <p:nvSpPr>
          <p:cNvPr id="11" name="Text Box 12"/>
          <p:cNvSpPr txBox="1">
            <a:spLocks noChangeArrowheads="1"/>
          </p:cNvSpPr>
          <p:nvPr/>
        </p:nvSpPr>
        <p:spPr bwMode="auto">
          <a:xfrm>
            <a:off x="5584825" y="5957887"/>
            <a:ext cx="247650" cy="366713"/>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800"/>
              <a:t>t</a:t>
            </a:r>
          </a:p>
        </p:txBody>
      </p:sp>
      <p:sp>
        <p:nvSpPr>
          <p:cNvPr id="12" name="Text Box 43"/>
          <p:cNvSpPr txBox="1">
            <a:spLocks noChangeArrowheads="1"/>
          </p:cNvSpPr>
          <p:nvPr/>
        </p:nvSpPr>
        <p:spPr bwMode="auto">
          <a:xfrm>
            <a:off x="5299075" y="3960812"/>
            <a:ext cx="3654425" cy="33655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a:t>Motor control ISRs (e.g. PWM, ADC)</a:t>
            </a:r>
          </a:p>
        </p:txBody>
      </p:sp>
      <p:sp>
        <p:nvSpPr>
          <p:cNvPr id="13" name="Text Box 45"/>
          <p:cNvSpPr txBox="1">
            <a:spLocks noChangeArrowheads="1"/>
          </p:cNvSpPr>
          <p:nvPr/>
        </p:nvSpPr>
        <p:spPr bwMode="auto">
          <a:xfrm>
            <a:off x="5299075" y="4600575"/>
            <a:ext cx="3297698" cy="338554"/>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dirty="0"/>
              <a:t>Communication ISRs (e.g. </a:t>
            </a:r>
            <a:r>
              <a:rPr lang="en-US" sz="1600" b="1" dirty="0" smtClean="0"/>
              <a:t>CAN</a:t>
            </a:r>
            <a:r>
              <a:rPr lang="en-US" sz="1600" b="1" dirty="0"/>
              <a:t>)</a:t>
            </a:r>
          </a:p>
        </p:txBody>
      </p:sp>
      <p:sp>
        <p:nvSpPr>
          <p:cNvPr id="14" name="Text Box 50"/>
          <p:cNvSpPr txBox="1">
            <a:spLocks noChangeArrowheads="1"/>
          </p:cNvSpPr>
          <p:nvPr/>
        </p:nvSpPr>
        <p:spPr bwMode="auto">
          <a:xfrm>
            <a:off x="5299075" y="5724525"/>
            <a:ext cx="3054350" cy="336550"/>
          </a:xfrm>
          <a:prstGeom prst="rect">
            <a:avLst/>
          </a:prstGeom>
          <a:noFill/>
          <a:ln w="9525">
            <a:noFill/>
            <a:miter lim="800000"/>
            <a:headEnd/>
            <a:tailEnd/>
          </a:ln>
        </p:spPr>
        <p:txBody>
          <a:bodyPr wrap="none">
            <a:spAutoFit/>
          </a:bodyPr>
          <a:lstStyle/>
          <a:p>
            <a:pPr algn="l" eaLnBrk="1" hangingPunct="1">
              <a:lnSpc>
                <a:spcPct val="100000"/>
              </a:lnSpc>
              <a:spcBef>
                <a:spcPct val="0"/>
              </a:spcBef>
              <a:buClrTx/>
              <a:buSzTx/>
              <a:buFontTx/>
              <a:buNone/>
            </a:pPr>
            <a:r>
              <a:rPr lang="en-US" sz="1600" b="1"/>
              <a:t>Main application (foreground)</a:t>
            </a:r>
          </a:p>
        </p:txBody>
      </p:sp>
      <p:sp>
        <p:nvSpPr>
          <p:cNvPr id="15" name="Line 54"/>
          <p:cNvSpPr>
            <a:spLocks noChangeShapeType="1"/>
          </p:cNvSpPr>
          <p:nvPr/>
        </p:nvSpPr>
        <p:spPr bwMode="auto">
          <a:xfrm>
            <a:off x="457200" y="5967412"/>
            <a:ext cx="438150" cy="0"/>
          </a:xfrm>
          <a:prstGeom prst="line">
            <a:avLst/>
          </a:prstGeom>
          <a:noFill/>
          <a:ln w="38100">
            <a:solidFill>
              <a:schemeClr val="tx1"/>
            </a:solidFill>
            <a:round/>
            <a:headEnd/>
            <a:tailEnd/>
          </a:ln>
        </p:spPr>
        <p:txBody>
          <a:bodyPr/>
          <a:lstStyle/>
          <a:p>
            <a:endParaRPr lang="en-US"/>
          </a:p>
        </p:txBody>
      </p:sp>
      <p:sp>
        <p:nvSpPr>
          <p:cNvPr id="16" name="Line 55"/>
          <p:cNvSpPr>
            <a:spLocks noChangeShapeType="1"/>
          </p:cNvSpPr>
          <p:nvPr/>
        </p:nvSpPr>
        <p:spPr bwMode="auto">
          <a:xfrm flipV="1">
            <a:off x="895350" y="4138612"/>
            <a:ext cx="0" cy="1828800"/>
          </a:xfrm>
          <a:prstGeom prst="line">
            <a:avLst/>
          </a:prstGeom>
          <a:noFill/>
          <a:ln w="15875">
            <a:solidFill>
              <a:schemeClr val="tx1"/>
            </a:solidFill>
            <a:round/>
            <a:headEnd/>
            <a:tailEnd/>
          </a:ln>
        </p:spPr>
        <p:txBody>
          <a:bodyPr/>
          <a:lstStyle/>
          <a:p>
            <a:endParaRPr lang="en-US"/>
          </a:p>
        </p:txBody>
      </p:sp>
      <p:sp>
        <p:nvSpPr>
          <p:cNvPr id="17" name="Line 56"/>
          <p:cNvSpPr>
            <a:spLocks noChangeShapeType="1"/>
          </p:cNvSpPr>
          <p:nvPr/>
        </p:nvSpPr>
        <p:spPr bwMode="auto">
          <a:xfrm>
            <a:off x="895350" y="4138612"/>
            <a:ext cx="180975" cy="0"/>
          </a:xfrm>
          <a:prstGeom prst="line">
            <a:avLst/>
          </a:prstGeom>
          <a:noFill/>
          <a:ln w="38100">
            <a:solidFill>
              <a:srgbClr val="FF3300"/>
            </a:solidFill>
            <a:round/>
            <a:headEnd/>
            <a:tailEnd/>
          </a:ln>
        </p:spPr>
        <p:txBody>
          <a:bodyPr/>
          <a:lstStyle/>
          <a:p>
            <a:endParaRPr lang="en-US"/>
          </a:p>
        </p:txBody>
      </p:sp>
      <p:sp>
        <p:nvSpPr>
          <p:cNvPr id="18" name="Line 57"/>
          <p:cNvSpPr>
            <a:spLocks noChangeShapeType="1"/>
          </p:cNvSpPr>
          <p:nvPr/>
        </p:nvSpPr>
        <p:spPr bwMode="auto">
          <a:xfrm flipV="1">
            <a:off x="1074738" y="4138612"/>
            <a:ext cx="0" cy="1828800"/>
          </a:xfrm>
          <a:prstGeom prst="line">
            <a:avLst/>
          </a:prstGeom>
          <a:noFill/>
          <a:ln w="15875">
            <a:solidFill>
              <a:schemeClr val="tx1"/>
            </a:solidFill>
            <a:round/>
            <a:headEnd/>
            <a:tailEnd/>
          </a:ln>
        </p:spPr>
        <p:txBody>
          <a:bodyPr/>
          <a:lstStyle/>
          <a:p>
            <a:endParaRPr lang="en-US"/>
          </a:p>
        </p:txBody>
      </p:sp>
      <p:sp>
        <p:nvSpPr>
          <p:cNvPr id="19" name="Line 58"/>
          <p:cNvSpPr>
            <a:spLocks noChangeShapeType="1"/>
          </p:cNvSpPr>
          <p:nvPr/>
        </p:nvSpPr>
        <p:spPr bwMode="auto">
          <a:xfrm>
            <a:off x="1076325" y="5967412"/>
            <a:ext cx="438150" cy="0"/>
          </a:xfrm>
          <a:prstGeom prst="line">
            <a:avLst/>
          </a:prstGeom>
          <a:noFill/>
          <a:ln w="38100">
            <a:solidFill>
              <a:schemeClr val="tx1"/>
            </a:solidFill>
            <a:round/>
            <a:headEnd/>
            <a:tailEnd/>
          </a:ln>
        </p:spPr>
        <p:txBody>
          <a:bodyPr/>
          <a:lstStyle/>
          <a:p>
            <a:endParaRPr lang="en-US"/>
          </a:p>
        </p:txBody>
      </p:sp>
      <p:sp>
        <p:nvSpPr>
          <p:cNvPr id="20" name="Line 59"/>
          <p:cNvSpPr>
            <a:spLocks noChangeShapeType="1"/>
          </p:cNvSpPr>
          <p:nvPr/>
        </p:nvSpPr>
        <p:spPr bwMode="auto">
          <a:xfrm>
            <a:off x="2524125" y="5969000"/>
            <a:ext cx="609600" cy="0"/>
          </a:xfrm>
          <a:prstGeom prst="line">
            <a:avLst/>
          </a:prstGeom>
          <a:noFill/>
          <a:ln w="38100">
            <a:solidFill>
              <a:schemeClr val="tx1"/>
            </a:solidFill>
            <a:round/>
            <a:headEnd/>
            <a:tailEnd/>
          </a:ln>
        </p:spPr>
        <p:txBody>
          <a:bodyPr/>
          <a:lstStyle/>
          <a:p>
            <a:endParaRPr lang="en-US"/>
          </a:p>
        </p:txBody>
      </p:sp>
      <p:sp>
        <p:nvSpPr>
          <p:cNvPr id="21" name="Line 60"/>
          <p:cNvSpPr>
            <a:spLocks noChangeShapeType="1"/>
          </p:cNvSpPr>
          <p:nvPr/>
        </p:nvSpPr>
        <p:spPr bwMode="auto">
          <a:xfrm flipV="1">
            <a:off x="1514475" y="4138612"/>
            <a:ext cx="0" cy="1828800"/>
          </a:xfrm>
          <a:prstGeom prst="line">
            <a:avLst/>
          </a:prstGeom>
          <a:noFill/>
          <a:ln w="15875">
            <a:solidFill>
              <a:schemeClr val="tx1"/>
            </a:solidFill>
            <a:round/>
            <a:headEnd/>
            <a:tailEnd/>
          </a:ln>
        </p:spPr>
        <p:txBody>
          <a:bodyPr/>
          <a:lstStyle/>
          <a:p>
            <a:endParaRPr lang="en-US"/>
          </a:p>
        </p:txBody>
      </p:sp>
      <p:sp>
        <p:nvSpPr>
          <p:cNvPr id="22" name="Line 61"/>
          <p:cNvSpPr>
            <a:spLocks noChangeShapeType="1"/>
          </p:cNvSpPr>
          <p:nvPr/>
        </p:nvSpPr>
        <p:spPr bwMode="auto">
          <a:xfrm>
            <a:off x="1514475" y="4138612"/>
            <a:ext cx="320675" cy="0"/>
          </a:xfrm>
          <a:prstGeom prst="line">
            <a:avLst/>
          </a:prstGeom>
          <a:noFill/>
          <a:ln w="38100">
            <a:solidFill>
              <a:srgbClr val="FF3300"/>
            </a:solidFill>
            <a:round/>
            <a:headEnd/>
            <a:tailEnd/>
          </a:ln>
        </p:spPr>
        <p:txBody>
          <a:bodyPr/>
          <a:lstStyle/>
          <a:p>
            <a:endParaRPr lang="en-US"/>
          </a:p>
        </p:txBody>
      </p:sp>
      <p:sp>
        <p:nvSpPr>
          <p:cNvPr id="23" name="Line 62"/>
          <p:cNvSpPr>
            <a:spLocks noChangeShapeType="1"/>
          </p:cNvSpPr>
          <p:nvPr/>
        </p:nvSpPr>
        <p:spPr bwMode="auto">
          <a:xfrm flipV="1">
            <a:off x="1835150" y="4138612"/>
            <a:ext cx="0" cy="1828800"/>
          </a:xfrm>
          <a:prstGeom prst="line">
            <a:avLst/>
          </a:prstGeom>
          <a:noFill/>
          <a:ln w="15875">
            <a:solidFill>
              <a:schemeClr val="tx1"/>
            </a:solidFill>
            <a:round/>
            <a:headEnd/>
            <a:tailEnd/>
          </a:ln>
        </p:spPr>
        <p:txBody>
          <a:bodyPr/>
          <a:lstStyle/>
          <a:p>
            <a:endParaRPr lang="en-US"/>
          </a:p>
        </p:txBody>
      </p:sp>
      <p:sp>
        <p:nvSpPr>
          <p:cNvPr id="24" name="Line 63"/>
          <p:cNvSpPr>
            <a:spLocks noChangeShapeType="1"/>
          </p:cNvSpPr>
          <p:nvPr/>
        </p:nvSpPr>
        <p:spPr bwMode="auto">
          <a:xfrm>
            <a:off x="1835150" y="5967412"/>
            <a:ext cx="296863" cy="0"/>
          </a:xfrm>
          <a:prstGeom prst="line">
            <a:avLst/>
          </a:prstGeom>
          <a:noFill/>
          <a:ln w="38100">
            <a:solidFill>
              <a:schemeClr val="tx1"/>
            </a:solidFill>
            <a:round/>
            <a:headEnd/>
            <a:tailEnd/>
          </a:ln>
        </p:spPr>
        <p:txBody>
          <a:bodyPr/>
          <a:lstStyle/>
          <a:p>
            <a:endParaRPr lang="en-US"/>
          </a:p>
        </p:txBody>
      </p:sp>
      <p:sp>
        <p:nvSpPr>
          <p:cNvPr id="25" name="Line 64"/>
          <p:cNvSpPr>
            <a:spLocks noChangeShapeType="1"/>
          </p:cNvSpPr>
          <p:nvPr/>
        </p:nvSpPr>
        <p:spPr bwMode="auto">
          <a:xfrm flipV="1">
            <a:off x="2128838" y="4795837"/>
            <a:ext cx="0" cy="1171575"/>
          </a:xfrm>
          <a:prstGeom prst="line">
            <a:avLst/>
          </a:prstGeom>
          <a:noFill/>
          <a:ln w="15875">
            <a:solidFill>
              <a:schemeClr val="tx1"/>
            </a:solidFill>
            <a:round/>
            <a:headEnd/>
            <a:tailEnd/>
          </a:ln>
        </p:spPr>
        <p:txBody>
          <a:bodyPr/>
          <a:lstStyle/>
          <a:p>
            <a:endParaRPr lang="en-US"/>
          </a:p>
        </p:txBody>
      </p:sp>
      <p:sp>
        <p:nvSpPr>
          <p:cNvPr id="26" name="Line 65"/>
          <p:cNvSpPr>
            <a:spLocks noChangeShapeType="1"/>
          </p:cNvSpPr>
          <p:nvPr/>
        </p:nvSpPr>
        <p:spPr bwMode="auto">
          <a:xfrm>
            <a:off x="2132013" y="4795837"/>
            <a:ext cx="57150" cy="9525"/>
          </a:xfrm>
          <a:prstGeom prst="line">
            <a:avLst/>
          </a:prstGeom>
          <a:noFill/>
          <a:ln w="38100">
            <a:solidFill>
              <a:schemeClr val="accent4"/>
            </a:solidFill>
            <a:round/>
            <a:headEnd/>
            <a:tailEnd/>
          </a:ln>
        </p:spPr>
        <p:txBody>
          <a:bodyPr/>
          <a:lstStyle/>
          <a:p>
            <a:endParaRPr lang="en-US"/>
          </a:p>
        </p:txBody>
      </p:sp>
      <p:sp>
        <p:nvSpPr>
          <p:cNvPr id="27" name="Line 66"/>
          <p:cNvSpPr>
            <a:spLocks noChangeShapeType="1"/>
          </p:cNvSpPr>
          <p:nvPr/>
        </p:nvSpPr>
        <p:spPr bwMode="auto">
          <a:xfrm flipV="1">
            <a:off x="2198688" y="4138612"/>
            <a:ext cx="0" cy="657225"/>
          </a:xfrm>
          <a:prstGeom prst="line">
            <a:avLst/>
          </a:prstGeom>
          <a:noFill/>
          <a:ln w="15875">
            <a:solidFill>
              <a:schemeClr val="tx1"/>
            </a:solidFill>
            <a:round/>
            <a:headEnd/>
            <a:tailEnd/>
          </a:ln>
        </p:spPr>
        <p:txBody>
          <a:bodyPr/>
          <a:lstStyle/>
          <a:p>
            <a:endParaRPr lang="en-US"/>
          </a:p>
        </p:txBody>
      </p:sp>
      <p:sp>
        <p:nvSpPr>
          <p:cNvPr id="28" name="Line 67"/>
          <p:cNvSpPr>
            <a:spLocks noChangeShapeType="1"/>
          </p:cNvSpPr>
          <p:nvPr/>
        </p:nvSpPr>
        <p:spPr bwMode="auto">
          <a:xfrm>
            <a:off x="2193925" y="4138612"/>
            <a:ext cx="180975" cy="0"/>
          </a:xfrm>
          <a:prstGeom prst="line">
            <a:avLst/>
          </a:prstGeom>
          <a:noFill/>
          <a:ln w="38100">
            <a:solidFill>
              <a:srgbClr val="FF3300"/>
            </a:solidFill>
            <a:round/>
            <a:headEnd/>
            <a:tailEnd/>
          </a:ln>
        </p:spPr>
        <p:txBody>
          <a:bodyPr/>
          <a:lstStyle/>
          <a:p>
            <a:endParaRPr lang="en-US"/>
          </a:p>
        </p:txBody>
      </p:sp>
      <p:sp>
        <p:nvSpPr>
          <p:cNvPr id="29" name="Line 68"/>
          <p:cNvSpPr>
            <a:spLocks noChangeShapeType="1"/>
          </p:cNvSpPr>
          <p:nvPr/>
        </p:nvSpPr>
        <p:spPr bwMode="auto">
          <a:xfrm>
            <a:off x="2374900" y="4138612"/>
            <a:ext cx="0" cy="657225"/>
          </a:xfrm>
          <a:prstGeom prst="line">
            <a:avLst/>
          </a:prstGeom>
          <a:noFill/>
          <a:ln w="15875">
            <a:solidFill>
              <a:schemeClr val="tx1"/>
            </a:solidFill>
            <a:round/>
            <a:headEnd/>
            <a:tailEnd/>
          </a:ln>
        </p:spPr>
        <p:txBody>
          <a:bodyPr/>
          <a:lstStyle/>
          <a:p>
            <a:endParaRPr lang="en-US"/>
          </a:p>
        </p:txBody>
      </p:sp>
      <p:sp>
        <p:nvSpPr>
          <p:cNvPr id="30" name="Line 69"/>
          <p:cNvSpPr>
            <a:spLocks noChangeShapeType="1"/>
          </p:cNvSpPr>
          <p:nvPr/>
        </p:nvSpPr>
        <p:spPr bwMode="auto">
          <a:xfrm>
            <a:off x="2374900" y="4795837"/>
            <a:ext cx="149225" cy="0"/>
          </a:xfrm>
          <a:prstGeom prst="line">
            <a:avLst/>
          </a:prstGeom>
          <a:noFill/>
          <a:ln w="38100">
            <a:solidFill>
              <a:schemeClr val="accent4"/>
            </a:solidFill>
            <a:round/>
            <a:headEnd/>
            <a:tailEnd/>
          </a:ln>
        </p:spPr>
        <p:txBody>
          <a:bodyPr/>
          <a:lstStyle/>
          <a:p>
            <a:endParaRPr lang="en-US"/>
          </a:p>
        </p:txBody>
      </p:sp>
      <p:sp>
        <p:nvSpPr>
          <p:cNvPr id="31" name="Line 70"/>
          <p:cNvSpPr>
            <a:spLocks noChangeShapeType="1"/>
          </p:cNvSpPr>
          <p:nvPr/>
        </p:nvSpPr>
        <p:spPr bwMode="auto">
          <a:xfrm>
            <a:off x="2524125" y="4795837"/>
            <a:ext cx="0" cy="1171575"/>
          </a:xfrm>
          <a:prstGeom prst="line">
            <a:avLst/>
          </a:prstGeom>
          <a:noFill/>
          <a:ln w="15875">
            <a:solidFill>
              <a:schemeClr val="tx1"/>
            </a:solidFill>
            <a:round/>
            <a:headEnd/>
            <a:tailEnd/>
          </a:ln>
        </p:spPr>
        <p:txBody>
          <a:bodyPr/>
          <a:lstStyle/>
          <a:p>
            <a:endParaRPr lang="en-US"/>
          </a:p>
        </p:txBody>
      </p:sp>
      <p:sp>
        <p:nvSpPr>
          <p:cNvPr id="32" name="Line 71"/>
          <p:cNvSpPr>
            <a:spLocks noChangeShapeType="1"/>
          </p:cNvSpPr>
          <p:nvPr/>
        </p:nvSpPr>
        <p:spPr bwMode="auto">
          <a:xfrm flipV="1">
            <a:off x="3133725" y="4138612"/>
            <a:ext cx="0" cy="1828800"/>
          </a:xfrm>
          <a:prstGeom prst="line">
            <a:avLst/>
          </a:prstGeom>
          <a:noFill/>
          <a:ln w="15875">
            <a:solidFill>
              <a:schemeClr val="tx1"/>
            </a:solidFill>
            <a:round/>
            <a:headEnd/>
            <a:tailEnd/>
          </a:ln>
        </p:spPr>
        <p:txBody>
          <a:bodyPr/>
          <a:lstStyle/>
          <a:p>
            <a:endParaRPr lang="en-US"/>
          </a:p>
        </p:txBody>
      </p:sp>
      <p:sp>
        <p:nvSpPr>
          <p:cNvPr id="33" name="Line 72"/>
          <p:cNvSpPr>
            <a:spLocks noChangeShapeType="1"/>
          </p:cNvSpPr>
          <p:nvPr/>
        </p:nvSpPr>
        <p:spPr bwMode="auto">
          <a:xfrm>
            <a:off x="3133725" y="4138612"/>
            <a:ext cx="180975" cy="0"/>
          </a:xfrm>
          <a:prstGeom prst="line">
            <a:avLst/>
          </a:prstGeom>
          <a:noFill/>
          <a:ln w="38100">
            <a:solidFill>
              <a:srgbClr val="FF3300"/>
            </a:solidFill>
            <a:round/>
            <a:headEnd/>
            <a:tailEnd/>
          </a:ln>
        </p:spPr>
        <p:txBody>
          <a:bodyPr/>
          <a:lstStyle/>
          <a:p>
            <a:endParaRPr lang="en-US"/>
          </a:p>
        </p:txBody>
      </p:sp>
      <p:sp>
        <p:nvSpPr>
          <p:cNvPr id="34" name="Line 73"/>
          <p:cNvSpPr>
            <a:spLocks noChangeShapeType="1"/>
          </p:cNvSpPr>
          <p:nvPr/>
        </p:nvSpPr>
        <p:spPr bwMode="auto">
          <a:xfrm>
            <a:off x="3314700" y="4138612"/>
            <a:ext cx="0" cy="1828800"/>
          </a:xfrm>
          <a:prstGeom prst="line">
            <a:avLst/>
          </a:prstGeom>
          <a:noFill/>
          <a:ln w="15875">
            <a:solidFill>
              <a:schemeClr val="tx1"/>
            </a:solidFill>
            <a:round/>
            <a:headEnd/>
            <a:tailEnd/>
          </a:ln>
        </p:spPr>
        <p:txBody>
          <a:bodyPr/>
          <a:lstStyle/>
          <a:p>
            <a:endParaRPr lang="en-US"/>
          </a:p>
        </p:txBody>
      </p:sp>
      <p:sp>
        <p:nvSpPr>
          <p:cNvPr id="35" name="Line 74"/>
          <p:cNvSpPr>
            <a:spLocks noChangeShapeType="1"/>
          </p:cNvSpPr>
          <p:nvPr/>
        </p:nvSpPr>
        <p:spPr bwMode="auto">
          <a:xfrm flipV="1">
            <a:off x="3314700" y="5967412"/>
            <a:ext cx="190500" cy="1588"/>
          </a:xfrm>
          <a:prstGeom prst="line">
            <a:avLst/>
          </a:prstGeom>
          <a:noFill/>
          <a:ln w="38100">
            <a:solidFill>
              <a:schemeClr val="tx1"/>
            </a:solidFill>
            <a:round/>
            <a:headEnd/>
            <a:tailEnd/>
          </a:ln>
        </p:spPr>
        <p:txBody>
          <a:bodyPr/>
          <a:lstStyle/>
          <a:p>
            <a:endParaRPr lang="en-US"/>
          </a:p>
        </p:txBody>
      </p:sp>
      <p:sp>
        <p:nvSpPr>
          <p:cNvPr id="36" name="Line 75"/>
          <p:cNvSpPr>
            <a:spLocks noChangeShapeType="1"/>
          </p:cNvSpPr>
          <p:nvPr/>
        </p:nvSpPr>
        <p:spPr bwMode="auto">
          <a:xfrm flipV="1">
            <a:off x="3962400" y="4138612"/>
            <a:ext cx="0" cy="1828800"/>
          </a:xfrm>
          <a:prstGeom prst="line">
            <a:avLst/>
          </a:prstGeom>
          <a:noFill/>
          <a:ln w="15875">
            <a:solidFill>
              <a:schemeClr val="tx1"/>
            </a:solidFill>
            <a:round/>
            <a:headEnd/>
            <a:tailEnd/>
          </a:ln>
        </p:spPr>
        <p:txBody>
          <a:bodyPr/>
          <a:lstStyle/>
          <a:p>
            <a:endParaRPr lang="en-US"/>
          </a:p>
        </p:txBody>
      </p:sp>
      <p:sp>
        <p:nvSpPr>
          <p:cNvPr id="37" name="Line 76"/>
          <p:cNvSpPr>
            <a:spLocks noChangeShapeType="1"/>
          </p:cNvSpPr>
          <p:nvPr/>
        </p:nvSpPr>
        <p:spPr bwMode="auto">
          <a:xfrm>
            <a:off x="3962400" y="4138612"/>
            <a:ext cx="180975" cy="0"/>
          </a:xfrm>
          <a:prstGeom prst="line">
            <a:avLst/>
          </a:prstGeom>
          <a:noFill/>
          <a:ln w="38100">
            <a:solidFill>
              <a:srgbClr val="FF3300"/>
            </a:solidFill>
            <a:round/>
            <a:headEnd/>
            <a:tailEnd/>
          </a:ln>
        </p:spPr>
        <p:txBody>
          <a:bodyPr/>
          <a:lstStyle/>
          <a:p>
            <a:endParaRPr lang="en-US"/>
          </a:p>
        </p:txBody>
      </p:sp>
      <p:sp>
        <p:nvSpPr>
          <p:cNvPr id="38" name="Line 77"/>
          <p:cNvSpPr>
            <a:spLocks noChangeShapeType="1"/>
          </p:cNvSpPr>
          <p:nvPr/>
        </p:nvSpPr>
        <p:spPr bwMode="auto">
          <a:xfrm>
            <a:off x="4143375" y="4159250"/>
            <a:ext cx="0" cy="636587"/>
          </a:xfrm>
          <a:prstGeom prst="line">
            <a:avLst/>
          </a:prstGeom>
          <a:noFill/>
          <a:ln w="15875">
            <a:solidFill>
              <a:schemeClr val="tx1"/>
            </a:solidFill>
            <a:round/>
            <a:headEnd/>
            <a:tailEnd/>
          </a:ln>
        </p:spPr>
        <p:txBody>
          <a:bodyPr/>
          <a:lstStyle/>
          <a:p>
            <a:endParaRPr lang="en-US"/>
          </a:p>
        </p:txBody>
      </p:sp>
      <p:sp>
        <p:nvSpPr>
          <p:cNvPr id="39" name="Line 78"/>
          <p:cNvSpPr>
            <a:spLocks noChangeShapeType="1"/>
          </p:cNvSpPr>
          <p:nvPr/>
        </p:nvSpPr>
        <p:spPr bwMode="auto">
          <a:xfrm>
            <a:off x="4143375" y="4795837"/>
            <a:ext cx="285750" cy="0"/>
          </a:xfrm>
          <a:prstGeom prst="line">
            <a:avLst/>
          </a:prstGeom>
          <a:noFill/>
          <a:ln w="38100">
            <a:solidFill>
              <a:schemeClr val="accent4"/>
            </a:solidFill>
            <a:round/>
            <a:headEnd/>
            <a:tailEnd/>
          </a:ln>
        </p:spPr>
        <p:txBody>
          <a:bodyPr/>
          <a:lstStyle/>
          <a:p>
            <a:endParaRPr lang="en-US"/>
          </a:p>
        </p:txBody>
      </p:sp>
      <p:sp>
        <p:nvSpPr>
          <p:cNvPr id="40" name="Line 79"/>
          <p:cNvSpPr>
            <a:spLocks noChangeShapeType="1"/>
          </p:cNvSpPr>
          <p:nvPr/>
        </p:nvSpPr>
        <p:spPr bwMode="auto">
          <a:xfrm>
            <a:off x="4429125" y="4795837"/>
            <a:ext cx="0" cy="1171575"/>
          </a:xfrm>
          <a:prstGeom prst="line">
            <a:avLst/>
          </a:prstGeom>
          <a:noFill/>
          <a:ln w="15875">
            <a:solidFill>
              <a:schemeClr val="tx1"/>
            </a:solidFill>
            <a:round/>
            <a:headEnd/>
            <a:tailEnd/>
          </a:ln>
        </p:spPr>
        <p:txBody>
          <a:bodyPr/>
          <a:lstStyle/>
          <a:p>
            <a:endParaRPr lang="en-US"/>
          </a:p>
        </p:txBody>
      </p:sp>
      <p:sp>
        <p:nvSpPr>
          <p:cNvPr id="41" name="Line 80"/>
          <p:cNvSpPr>
            <a:spLocks noChangeShapeType="1"/>
          </p:cNvSpPr>
          <p:nvPr/>
        </p:nvSpPr>
        <p:spPr bwMode="auto">
          <a:xfrm>
            <a:off x="4429125" y="5969000"/>
            <a:ext cx="647700" cy="0"/>
          </a:xfrm>
          <a:prstGeom prst="line">
            <a:avLst/>
          </a:prstGeom>
          <a:noFill/>
          <a:ln w="38100">
            <a:solidFill>
              <a:schemeClr val="tx1"/>
            </a:solidFill>
            <a:round/>
            <a:headEnd/>
            <a:tailEnd/>
          </a:ln>
        </p:spPr>
        <p:txBody>
          <a:bodyPr/>
          <a:lstStyle/>
          <a:p>
            <a:endParaRPr lang="en-US"/>
          </a:p>
        </p:txBody>
      </p:sp>
      <p:sp>
        <p:nvSpPr>
          <p:cNvPr id="42" name="Line 81"/>
          <p:cNvSpPr>
            <a:spLocks noChangeShapeType="1"/>
          </p:cNvSpPr>
          <p:nvPr/>
        </p:nvSpPr>
        <p:spPr bwMode="auto">
          <a:xfrm>
            <a:off x="3495675" y="4786312"/>
            <a:ext cx="0" cy="1171575"/>
          </a:xfrm>
          <a:prstGeom prst="line">
            <a:avLst/>
          </a:prstGeom>
          <a:noFill/>
          <a:ln w="15875">
            <a:solidFill>
              <a:schemeClr val="tx1"/>
            </a:solidFill>
            <a:round/>
            <a:headEnd/>
            <a:tailEnd/>
          </a:ln>
        </p:spPr>
        <p:txBody>
          <a:bodyPr/>
          <a:lstStyle/>
          <a:p>
            <a:endParaRPr lang="en-US"/>
          </a:p>
        </p:txBody>
      </p:sp>
      <p:sp>
        <p:nvSpPr>
          <p:cNvPr id="43" name="Line 82"/>
          <p:cNvSpPr>
            <a:spLocks noChangeShapeType="1"/>
          </p:cNvSpPr>
          <p:nvPr/>
        </p:nvSpPr>
        <p:spPr bwMode="auto">
          <a:xfrm>
            <a:off x="3686175" y="4795837"/>
            <a:ext cx="0" cy="1171575"/>
          </a:xfrm>
          <a:prstGeom prst="line">
            <a:avLst/>
          </a:prstGeom>
          <a:noFill/>
          <a:ln w="15875">
            <a:solidFill>
              <a:schemeClr val="tx1"/>
            </a:solidFill>
            <a:round/>
            <a:headEnd/>
            <a:tailEnd/>
          </a:ln>
        </p:spPr>
        <p:txBody>
          <a:bodyPr/>
          <a:lstStyle/>
          <a:p>
            <a:endParaRPr lang="en-US"/>
          </a:p>
        </p:txBody>
      </p:sp>
      <p:sp>
        <p:nvSpPr>
          <p:cNvPr id="44" name="Line 83"/>
          <p:cNvSpPr>
            <a:spLocks noChangeShapeType="1"/>
          </p:cNvSpPr>
          <p:nvPr/>
        </p:nvSpPr>
        <p:spPr bwMode="auto">
          <a:xfrm flipV="1">
            <a:off x="3676650" y="5969000"/>
            <a:ext cx="304800" cy="0"/>
          </a:xfrm>
          <a:prstGeom prst="line">
            <a:avLst/>
          </a:prstGeom>
          <a:noFill/>
          <a:ln w="38100">
            <a:solidFill>
              <a:schemeClr val="tx1"/>
            </a:solidFill>
            <a:round/>
            <a:headEnd/>
            <a:tailEnd/>
          </a:ln>
        </p:spPr>
        <p:txBody>
          <a:bodyPr/>
          <a:lstStyle/>
          <a:p>
            <a:endParaRPr lang="en-US"/>
          </a:p>
        </p:txBody>
      </p:sp>
      <p:sp>
        <p:nvSpPr>
          <p:cNvPr id="45" name="Line 84"/>
          <p:cNvSpPr>
            <a:spLocks noChangeShapeType="1"/>
          </p:cNvSpPr>
          <p:nvPr/>
        </p:nvSpPr>
        <p:spPr bwMode="auto">
          <a:xfrm>
            <a:off x="3500438" y="4795837"/>
            <a:ext cx="182562" cy="0"/>
          </a:xfrm>
          <a:prstGeom prst="line">
            <a:avLst/>
          </a:prstGeom>
          <a:noFill/>
          <a:ln w="38100">
            <a:solidFill>
              <a:schemeClr val="accent4"/>
            </a:solidFill>
            <a:round/>
            <a:headEnd/>
            <a:tailEnd/>
          </a:ln>
        </p:spPr>
        <p:txBody>
          <a:bodyPr/>
          <a:lstStyle/>
          <a:p>
            <a:endParaRPr lang="en-US"/>
          </a:p>
        </p:txBody>
      </p:sp>
      <p:sp>
        <p:nvSpPr>
          <p:cNvPr id="46" name="Line 43"/>
          <p:cNvSpPr>
            <a:spLocks noChangeShapeType="1"/>
          </p:cNvSpPr>
          <p:nvPr/>
        </p:nvSpPr>
        <p:spPr bwMode="auto">
          <a:xfrm>
            <a:off x="450850" y="4157662"/>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47" name="Line 44"/>
          <p:cNvSpPr>
            <a:spLocks noChangeShapeType="1"/>
          </p:cNvSpPr>
          <p:nvPr/>
        </p:nvSpPr>
        <p:spPr bwMode="auto">
          <a:xfrm>
            <a:off x="450850" y="4821237"/>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48" name="Line 45"/>
          <p:cNvSpPr>
            <a:spLocks noChangeShapeType="1"/>
          </p:cNvSpPr>
          <p:nvPr/>
        </p:nvSpPr>
        <p:spPr bwMode="auto">
          <a:xfrm>
            <a:off x="450850" y="5986462"/>
            <a:ext cx="4724400" cy="0"/>
          </a:xfrm>
          <a:prstGeom prst="line">
            <a:avLst/>
          </a:prstGeom>
          <a:noFill/>
          <a:ln w="12700">
            <a:solidFill>
              <a:schemeClr val="tx1"/>
            </a:solidFill>
            <a:prstDash val="sysDot"/>
            <a:round/>
            <a:headEnd/>
            <a:tailEnd/>
          </a:ln>
        </p:spPr>
        <p:txBody>
          <a:bodyPr wrap="none" anchor="ctr" anchorCtr="1"/>
          <a:lstStyle/>
          <a:p>
            <a:endParaRPr lang="en-US"/>
          </a:p>
        </p:txBody>
      </p:sp>
      <p:sp>
        <p:nvSpPr>
          <p:cNvPr id="2" name="Segnaposto numero diapositiva 1"/>
          <p:cNvSpPr>
            <a:spLocks noGrp="1"/>
          </p:cNvSpPr>
          <p:nvPr>
            <p:ph type="sldNum" sz="quarter" idx="12"/>
          </p:nvPr>
        </p:nvSpPr>
        <p:spPr/>
        <p:txBody>
          <a:bodyPr/>
          <a:lstStyle/>
          <a:p>
            <a:fld id="{4E582210-5FCA-4178-AB04-4337EADA3D81}" type="slidenum">
              <a:rPr lang="en-US" smtClean="0"/>
              <a:pPr/>
              <a:t>52</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8992293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bwMode="auto">
          <a:xfrm>
            <a:off x="152400" y="1600200"/>
            <a:ext cx="8686800" cy="1828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 name="Rounded Rectangle 7"/>
          <p:cNvSpPr/>
          <p:nvPr/>
        </p:nvSpPr>
        <p:spPr bwMode="auto">
          <a:xfrm>
            <a:off x="152400" y="3581400"/>
            <a:ext cx="8686800" cy="18288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341" name="Rectangle 3"/>
          <p:cNvSpPr>
            <a:spLocks noGrp="1" noChangeArrowheads="1"/>
          </p:cNvSpPr>
          <p:nvPr>
            <p:ph idx="1"/>
          </p:nvPr>
        </p:nvSpPr>
        <p:spPr>
          <a:xfrm>
            <a:off x="304800" y="914400"/>
            <a:ext cx="8153400" cy="4918075"/>
          </a:xfrm>
        </p:spPr>
        <p:txBody>
          <a:bodyPr>
            <a:normAutofit/>
          </a:bodyPr>
          <a:lstStyle/>
          <a:p>
            <a:pPr>
              <a:spcBef>
                <a:spcPct val="35000"/>
              </a:spcBef>
              <a:buFont typeface="Wingdings" pitchFamily="2" charset="2"/>
              <a:buNone/>
            </a:pPr>
            <a:r>
              <a:rPr lang="en-GB" sz="2000" dirty="0" smtClean="0"/>
              <a:t>Interrupt handling is automatic. No instruction overhead.</a:t>
            </a:r>
            <a:br>
              <a:rPr lang="en-GB" sz="2000" dirty="0" smtClean="0"/>
            </a:br>
            <a:endParaRPr lang="en-GB" sz="2000" dirty="0" smtClean="0"/>
          </a:p>
          <a:p>
            <a:pPr>
              <a:spcBef>
                <a:spcPct val="35000"/>
              </a:spcBef>
              <a:buNone/>
            </a:pPr>
            <a:r>
              <a:rPr lang="en-GB" sz="2000" dirty="0" smtClean="0"/>
              <a:t>Entry</a:t>
            </a:r>
          </a:p>
          <a:p>
            <a:pPr lvl="1">
              <a:spcBef>
                <a:spcPct val="35000"/>
              </a:spcBef>
            </a:pPr>
            <a:r>
              <a:rPr lang="en-US" sz="1800" b="0" dirty="0" smtClean="0"/>
              <a:t>Automatically pushes registers R0–R3, R12, LR, PSR, and PC onto the stack </a:t>
            </a:r>
          </a:p>
          <a:p>
            <a:pPr lvl="1">
              <a:spcBef>
                <a:spcPct val="35000"/>
              </a:spcBef>
            </a:pPr>
            <a:r>
              <a:rPr lang="en-GB" sz="1800" b="0" dirty="0" smtClean="0"/>
              <a:t>In parallel, ISR is pre-fetched on the instruction bus. ISR ready to start executing as soon as stack PUSH complete</a:t>
            </a:r>
            <a:br>
              <a:rPr lang="en-GB" sz="1800" b="0" dirty="0" smtClean="0"/>
            </a:br>
            <a:endParaRPr lang="en-GB" sz="1800" b="0" dirty="0" smtClean="0"/>
          </a:p>
          <a:p>
            <a:pPr>
              <a:spcBef>
                <a:spcPct val="35000"/>
              </a:spcBef>
              <a:buNone/>
            </a:pPr>
            <a:r>
              <a:rPr lang="en-GB" sz="2000" dirty="0" smtClean="0"/>
              <a:t>Exit</a:t>
            </a:r>
          </a:p>
          <a:p>
            <a:pPr lvl="1">
              <a:spcBef>
                <a:spcPct val="35000"/>
              </a:spcBef>
            </a:pPr>
            <a:r>
              <a:rPr lang="en-GB" sz="1800" b="0" dirty="0" smtClean="0"/>
              <a:t>Processor state is automatically restored from the stack</a:t>
            </a:r>
          </a:p>
          <a:p>
            <a:pPr lvl="1">
              <a:spcBef>
                <a:spcPct val="35000"/>
              </a:spcBef>
            </a:pPr>
            <a:r>
              <a:rPr lang="en-GB" sz="1800" b="0" dirty="0" smtClean="0"/>
              <a:t>In parallel, interrupted instruction is pre-fetched ready for execution upon completion of stack POP</a:t>
            </a:r>
          </a:p>
        </p:txBody>
      </p:sp>
      <p:sp>
        <p:nvSpPr>
          <p:cNvPr id="10" name="Title 9"/>
          <p:cNvSpPr>
            <a:spLocks noGrp="1"/>
          </p:cNvSpPr>
          <p:nvPr>
            <p:ph type="title"/>
          </p:nvPr>
        </p:nvSpPr>
        <p:spPr/>
        <p:txBody>
          <a:bodyPr/>
          <a:lstStyle/>
          <a:p>
            <a:r>
              <a:rPr lang="en-US" dirty="0" smtClean="0">
                <a:solidFill>
                  <a:srgbClr val="FF0000"/>
                </a:solidFill>
              </a:rPr>
              <a:t>Cortex-M4</a:t>
            </a:r>
            <a:r>
              <a:rPr lang="en-US" baseline="30000" dirty="0" smtClean="0">
                <a:solidFill>
                  <a:srgbClr val="FF0000"/>
                </a:solidFill>
              </a:rPr>
              <a:t>®</a:t>
            </a:r>
            <a:r>
              <a:rPr lang="en-US" dirty="0" smtClean="0">
                <a:solidFill>
                  <a:srgbClr val="FF0000"/>
                </a:solidFill>
              </a:rPr>
              <a:t> Interrupt Handling</a:t>
            </a:r>
            <a:endParaRPr lang="en-US" dirty="0">
              <a:solidFill>
                <a:srgbClr val="FF0000"/>
              </a:solidFill>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53</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04317097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fr-FR" dirty="0">
                <a:solidFill>
                  <a:srgbClr val="FF0000"/>
                </a:solidFill>
              </a:rPr>
              <a:t>Cortex-M4</a:t>
            </a:r>
            <a:r>
              <a:rPr lang="fr-FR" baseline="30000" dirty="0">
                <a:solidFill>
                  <a:srgbClr val="FF0000"/>
                </a:solidFill>
              </a:rPr>
              <a:t>®</a:t>
            </a:r>
            <a:r>
              <a:rPr lang="fr-FR" dirty="0">
                <a:solidFill>
                  <a:srgbClr val="FF0000"/>
                </a:solidFill>
              </a:rPr>
              <a:t> Exception Types</a:t>
            </a:r>
            <a:endParaRPr lang="en-US" dirty="0">
              <a:solidFill>
                <a:srgbClr val="FF0000"/>
              </a:solidFill>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54</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graphicFrame>
        <p:nvGraphicFramePr>
          <p:cNvPr id="12" name="Group 97"/>
          <p:cNvGraphicFramePr>
            <a:graphicFrameLocks/>
          </p:cNvGraphicFramePr>
          <p:nvPr/>
        </p:nvGraphicFramePr>
        <p:xfrm>
          <a:off x="228600" y="1085022"/>
          <a:ext cx="8686800" cy="4706178"/>
        </p:xfrm>
        <a:graphic>
          <a:graphicData uri="http://schemas.openxmlformats.org/drawingml/2006/table">
            <a:tbl>
              <a:tblPr/>
              <a:tblGrid>
                <a:gridCol w="1371600"/>
                <a:gridCol w="1491009"/>
                <a:gridCol w="1480791"/>
                <a:gridCol w="1219200"/>
                <a:gridCol w="3124200"/>
              </a:tblGrid>
              <a:tr h="287338">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dirty="0" err="1" smtClean="0">
                          <a:ln>
                            <a:noFill/>
                          </a:ln>
                          <a:solidFill>
                            <a:schemeClr val="bg1"/>
                          </a:solidFill>
                          <a:effectLst/>
                          <a:latin typeface="Arial" pitchFamily="34" charset="0"/>
                        </a:rPr>
                        <a:t>Vector</a:t>
                      </a:r>
                      <a:r>
                        <a:rPr kumimoji="0" lang="fr-FR" sz="1600" b="0" i="0" u="none" strike="noStrike" cap="none" normalizeH="0" baseline="0" dirty="0" smtClean="0">
                          <a:ln>
                            <a:noFill/>
                          </a:ln>
                          <a:solidFill>
                            <a:schemeClr val="bg1"/>
                          </a:solidFill>
                          <a:effectLst/>
                          <a:latin typeface="Arial" pitchFamily="34" charset="0"/>
                        </a:rPr>
                        <a:t/>
                      </a:r>
                      <a:br>
                        <a:rPr kumimoji="0" lang="fr-FR" sz="1600" b="0" i="0" u="none" strike="noStrike" cap="none" normalizeH="0" baseline="0" dirty="0" smtClean="0">
                          <a:ln>
                            <a:noFill/>
                          </a:ln>
                          <a:solidFill>
                            <a:schemeClr val="bg1"/>
                          </a:solidFill>
                          <a:effectLst/>
                          <a:latin typeface="Arial" pitchFamily="34" charset="0"/>
                        </a:rPr>
                      </a:br>
                      <a:r>
                        <a:rPr kumimoji="0" lang="fr-FR" sz="1600" b="0" i="0" u="none" strike="noStrike" cap="none" normalizeH="0" baseline="0" dirty="0" err="1" smtClean="0">
                          <a:ln>
                            <a:noFill/>
                          </a:ln>
                          <a:solidFill>
                            <a:schemeClr val="bg1"/>
                          </a:solidFill>
                          <a:effectLst/>
                          <a:latin typeface="Arial" pitchFamily="34" charset="0"/>
                        </a:rPr>
                        <a:t>Number</a:t>
                      </a:r>
                      <a:endParaRPr kumimoji="0" lang="en-US" sz="1600" b="0" i="0" u="none" strike="noStrike" cap="none" normalizeH="0" baseline="0" dirty="0" smtClean="0">
                        <a:ln>
                          <a:noFill/>
                        </a:ln>
                        <a:solidFill>
                          <a:schemeClr val="bg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Exception Type</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Priority</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Vector address</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600" b="0" i="0" u="none" strike="noStrike" cap="none" normalizeH="0" baseline="0" smtClean="0">
                          <a:ln>
                            <a:noFill/>
                          </a:ln>
                          <a:solidFill>
                            <a:schemeClr val="bg1"/>
                          </a:solidFill>
                          <a:effectLst/>
                          <a:latin typeface="Arial" pitchFamily="34" charset="0"/>
                        </a:rPr>
                        <a:t>Descriptions</a:t>
                      </a:r>
                      <a:endParaRPr kumimoji="0" lang="en-US" sz="1600" b="0" i="0" u="none" strike="noStrike" cap="none" normalizeH="0" baseline="0" smtClean="0">
                        <a:ln>
                          <a:noFill/>
                        </a:ln>
                        <a:solidFill>
                          <a:schemeClr val="bg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-3</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2</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NMI</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-2</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Non-Maskable Interrupt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3</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Hard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0x0C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Error during exception processing</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4</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Memory Management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0x10</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MPU violation</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5</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Bus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Bus error (Prefetch or data abort)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6</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Usage Fault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0x18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Exceptions due to program errors</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7-10</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Reserved</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0x1C - 0x28</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11</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SVCall</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0x2C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SVC instruction</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12</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Debug Monitor</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0x30</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Exception for </a:t>
                      </a:r>
                      <a:r>
                        <a:rPr kumimoji="0" lang="fr-FR" sz="1400" b="1" i="0" u="none" strike="noStrike" cap="none" normalizeH="0" baseline="0" dirty="0" err="1" smtClean="0">
                          <a:ln>
                            <a:noFill/>
                          </a:ln>
                          <a:solidFill>
                            <a:schemeClr val="tx1"/>
                          </a:solidFill>
                          <a:effectLst/>
                          <a:latin typeface="Arial" pitchFamily="34" charset="0"/>
                        </a:rPr>
                        <a:t>debug</a:t>
                      </a:r>
                      <a:r>
                        <a:rPr kumimoji="0" lang="fr-FR" sz="1400" b="1" i="0" u="none" strike="noStrike" cap="none" normalizeH="0" baseline="0" dirty="0" smtClean="0">
                          <a:ln>
                            <a:noFill/>
                          </a:ln>
                          <a:solidFill>
                            <a:schemeClr val="tx1"/>
                          </a:solidFill>
                          <a:effectLst/>
                          <a:latin typeface="Arial" pitchFamily="34" charset="0"/>
                        </a:rPr>
                        <a:t> </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13</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Reserved</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0x34</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1625">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14</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PendSV</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0x38</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15</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SysTick</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0x3C</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System Tick Timer</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4163">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16 and above</a:t>
                      </a:r>
                      <a:endParaRPr kumimoji="0" lang="en-US" sz="1400" b="1"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err="1" smtClean="0">
                          <a:ln>
                            <a:noFill/>
                          </a:ln>
                          <a:solidFill>
                            <a:schemeClr val="tx1"/>
                          </a:solidFill>
                          <a:effectLst/>
                          <a:latin typeface="Arial" pitchFamily="34" charset="0"/>
                        </a:rPr>
                        <a:t>Interrupts</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smtClean="0">
                          <a:ln>
                            <a:noFill/>
                          </a:ln>
                          <a:solidFill>
                            <a:schemeClr val="tx1"/>
                          </a:solidFill>
                          <a:effectLst/>
                          <a:latin typeface="Arial" pitchFamily="34" charset="0"/>
                        </a:rPr>
                        <a:t>Programmable</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smtClean="0">
                          <a:ln>
                            <a:noFill/>
                          </a:ln>
                          <a:solidFill>
                            <a:schemeClr val="tx1"/>
                          </a:solidFill>
                          <a:effectLst/>
                          <a:latin typeface="Arial" pitchFamily="34" charset="0"/>
                        </a:rPr>
                        <a:t>0x40</a:t>
                      </a:r>
                      <a:endParaRPr kumimoji="0" lang="en-US" sz="1400" b="1"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795338"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fr-FR" sz="1400" b="1" i="0" u="none" strike="noStrike" cap="none" normalizeH="0" baseline="0" dirty="0" err="1" smtClean="0">
                          <a:ln>
                            <a:noFill/>
                          </a:ln>
                          <a:solidFill>
                            <a:schemeClr val="tx1"/>
                          </a:solidFill>
                          <a:effectLst/>
                          <a:latin typeface="Arial" pitchFamily="34" charset="0"/>
                        </a:rPr>
                        <a:t>External</a:t>
                      </a:r>
                      <a:r>
                        <a:rPr kumimoji="0" lang="fr-FR" sz="1400" b="1" i="0" u="none" strike="noStrike" cap="none" normalizeH="0" baseline="0" dirty="0" smtClean="0">
                          <a:ln>
                            <a:noFill/>
                          </a:ln>
                          <a:solidFill>
                            <a:schemeClr val="tx1"/>
                          </a:solidFill>
                          <a:effectLst/>
                          <a:latin typeface="Arial" pitchFamily="34" charset="0"/>
                        </a:rPr>
                        <a:t> </a:t>
                      </a:r>
                      <a:r>
                        <a:rPr kumimoji="0" lang="fr-FR" sz="1400" b="1" i="0" u="none" strike="noStrike" cap="none" normalizeH="0" baseline="0" dirty="0" err="1" smtClean="0">
                          <a:ln>
                            <a:noFill/>
                          </a:ln>
                          <a:solidFill>
                            <a:schemeClr val="tx1"/>
                          </a:solidFill>
                          <a:effectLst/>
                          <a:latin typeface="Arial" pitchFamily="34" charset="0"/>
                        </a:rPr>
                        <a:t>interrupts</a:t>
                      </a:r>
                      <a:r>
                        <a:rPr kumimoji="0" lang="fr-FR" sz="1400" b="1" i="0" u="none" strike="noStrike" cap="none" normalizeH="0" baseline="0" dirty="0" smtClean="0">
                          <a:ln>
                            <a:noFill/>
                          </a:ln>
                          <a:solidFill>
                            <a:schemeClr val="tx1"/>
                          </a:solidFill>
                          <a:effectLst/>
                          <a:latin typeface="Arial" pitchFamily="34" charset="0"/>
                        </a:rPr>
                        <a:t> (</a:t>
                      </a:r>
                      <a:r>
                        <a:rPr kumimoji="0" lang="fr-FR" sz="1400" b="1" i="0" u="none" strike="noStrike" cap="none" normalizeH="0" baseline="0" dirty="0" err="1" smtClean="0">
                          <a:ln>
                            <a:noFill/>
                          </a:ln>
                          <a:solidFill>
                            <a:schemeClr val="tx1"/>
                          </a:solidFill>
                          <a:effectLst/>
                          <a:latin typeface="Arial" pitchFamily="34" charset="0"/>
                        </a:rPr>
                        <a:t>Peripherals</a:t>
                      </a:r>
                      <a:r>
                        <a:rPr kumimoji="0" lang="fr-FR" sz="1400" b="1" i="0" u="none" strike="noStrike" cap="none" normalizeH="0" baseline="0" dirty="0" smtClean="0">
                          <a:ln>
                            <a:noFill/>
                          </a:ln>
                          <a:solidFill>
                            <a:schemeClr val="tx1"/>
                          </a:solidFill>
                          <a:effectLst/>
                          <a:latin typeface="Arial" pitchFamily="34" charset="0"/>
                        </a:rPr>
                        <a:t>)</a:t>
                      </a:r>
                      <a:endParaRPr kumimoji="0" lang="en-US" sz="1400" b="1"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9915197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15-2012 5-17-21 PM.png"/>
          <p:cNvPicPr>
            <a:picLocks noChangeAspect="1"/>
          </p:cNvPicPr>
          <p:nvPr/>
        </p:nvPicPr>
        <p:blipFill>
          <a:blip r:embed="rId3" cstate="print"/>
          <a:stretch>
            <a:fillRect/>
          </a:stretch>
        </p:blipFill>
        <p:spPr>
          <a:xfrm>
            <a:off x="4495800" y="838200"/>
            <a:ext cx="4200000" cy="5495238"/>
          </a:xfrm>
          <a:prstGeom prst="rect">
            <a:avLst/>
          </a:prstGeom>
        </p:spPr>
      </p:pic>
      <p:sp>
        <p:nvSpPr>
          <p:cNvPr id="7" name="Rounded Rectangle 6"/>
          <p:cNvSpPr/>
          <p:nvPr/>
        </p:nvSpPr>
        <p:spPr bwMode="auto">
          <a:xfrm>
            <a:off x="228600" y="1219200"/>
            <a:ext cx="4495800" cy="46482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9155" name="Rectangle 2"/>
          <p:cNvSpPr>
            <a:spLocks noGrp="1" noChangeArrowheads="1"/>
          </p:cNvSpPr>
          <p:nvPr>
            <p:ph type="title"/>
          </p:nvPr>
        </p:nvSpPr>
        <p:spPr/>
        <p:txBody>
          <a:bodyPr/>
          <a:lstStyle/>
          <a:p>
            <a:r>
              <a:rPr lang="fr-FR" dirty="0" smtClean="0">
                <a:solidFill>
                  <a:srgbClr val="FF0000"/>
                </a:solidFill>
              </a:rPr>
              <a:t>Cortex-M4</a:t>
            </a:r>
            <a:r>
              <a:rPr lang="fr-FR" baseline="30000" dirty="0" smtClean="0">
                <a:solidFill>
                  <a:srgbClr val="FF0000"/>
                </a:solidFill>
              </a:rPr>
              <a:t>®</a:t>
            </a:r>
            <a:r>
              <a:rPr lang="fr-FR" dirty="0" smtClean="0">
                <a:solidFill>
                  <a:srgbClr val="FF0000"/>
                </a:solidFill>
              </a:rPr>
              <a:t> </a:t>
            </a:r>
            <a:r>
              <a:rPr lang="fr-FR" dirty="0" err="1" smtClean="0">
                <a:solidFill>
                  <a:srgbClr val="FF0000"/>
                </a:solidFill>
              </a:rPr>
              <a:t>Vector</a:t>
            </a:r>
            <a:r>
              <a:rPr lang="fr-FR" dirty="0" smtClean="0">
                <a:solidFill>
                  <a:srgbClr val="FF0000"/>
                </a:solidFill>
              </a:rPr>
              <a:t> Table</a:t>
            </a:r>
            <a:endParaRPr lang="en-US" dirty="0" smtClean="0">
              <a:solidFill>
                <a:srgbClr val="FF0000"/>
              </a:solidFill>
            </a:endParaRPr>
          </a:p>
        </p:txBody>
      </p:sp>
      <p:sp>
        <p:nvSpPr>
          <p:cNvPr id="49156" name="Rectangle 3"/>
          <p:cNvSpPr>
            <a:spLocks noGrp="1" noChangeArrowheads="1"/>
          </p:cNvSpPr>
          <p:nvPr>
            <p:ph type="body" idx="4294967295"/>
          </p:nvPr>
        </p:nvSpPr>
        <p:spPr>
          <a:xfrm>
            <a:off x="304800" y="1530350"/>
            <a:ext cx="4267200" cy="4260850"/>
          </a:xfrm>
        </p:spPr>
        <p:txBody>
          <a:bodyPr>
            <a:normAutofit fontScale="62500" lnSpcReduction="20000"/>
          </a:bodyPr>
          <a:lstStyle/>
          <a:p>
            <a:pPr>
              <a:lnSpc>
                <a:spcPct val="110000"/>
              </a:lnSpc>
            </a:pPr>
            <a:r>
              <a:rPr lang="en-US" sz="2600" b="0" dirty="0" smtClean="0"/>
              <a:t>After reset, vector table is located at address 0</a:t>
            </a:r>
          </a:p>
          <a:p>
            <a:pPr>
              <a:lnSpc>
                <a:spcPct val="110000"/>
              </a:lnSpc>
            </a:pPr>
            <a:endParaRPr lang="en-US" sz="2600" b="0" dirty="0" smtClean="0"/>
          </a:p>
          <a:p>
            <a:pPr>
              <a:lnSpc>
                <a:spcPct val="110000"/>
              </a:lnSpc>
            </a:pPr>
            <a:r>
              <a:rPr lang="en-US" sz="2600" b="0" dirty="0" smtClean="0"/>
              <a:t>Each entry contains the address of the function to be executed</a:t>
            </a:r>
          </a:p>
          <a:p>
            <a:pPr>
              <a:lnSpc>
                <a:spcPct val="110000"/>
              </a:lnSpc>
            </a:pPr>
            <a:endParaRPr lang="en-US" sz="2600" b="0" dirty="0" smtClean="0"/>
          </a:p>
          <a:p>
            <a:pPr>
              <a:lnSpc>
                <a:spcPct val="110000"/>
              </a:lnSpc>
            </a:pPr>
            <a:r>
              <a:rPr lang="en-US" sz="2600" b="0" dirty="0" smtClean="0"/>
              <a:t>The value in address 0x00 is used as starting address of the Main Stack Pointer (MSP)</a:t>
            </a:r>
          </a:p>
          <a:p>
            <a:pPr>
              <a:lnSpc>
                <a:spcPct val="110000"/>
              </a:lnSpc>
            </a:pPr>
            <a:endParaRPr lang="en-US" sz="2600" b="0" dirty="0" smtClean="0"/>
          </a:p>
          <a:p>
            <a:pPr>
              <a:lnSpc>
                <a:spcPct val="110000"/>
              </a:lnSpc>
            </a:pPr>
            <a:r>
              <a:rPr lang="en-US" sz="2600" b="0" dirty="0" smtClean="0"/>
              <a:t>Vector table can be relocated by writing to the VTABLE register </a:t>
            </a:r>
            <a:br>
              <a:rPr lang="en-US" sz="2600" b="0" dirty="0" smtClean="0"/>
            </a:br>
            <a:r>
              <a:rPr lang="en-US" sz="2600" b="0" dirty="0" smtClean="0"/>
              <a:t>(must be aligned on a 1KB boundary)</a:t>
            </a:r>
          </a:p>
          <a:p>
            <a:pPr>
              <a:lnSpc>
                <a:spcPct val="110000"/>
              </a:lnSpc>
            </a:pPr>
            <a:endParaRPr lang="en-US" sz="2600" b="0" dirty="0" smtClean="0"/>
          </a:p>
          <a:p>
            <a:pPr>
              <a:lnSpc>
                <a:spcPct val="110000"/>
              </a:lnSpc>
            </a:pPr>
            <a:r>
              <a:rPr lang="en-US" sz="2600" b="0" dirty="0" smtClean="0"/>
              <a:t>Open </a:t>
            </a:r>
            <a:r>
              <a:rPr lang="en-US" sz="2600" b="0" dirty="0" err="1" smtClean="0"/>
              <a:t>startup_ccs.c</a:t>
            </a:r>
            <a:r>
              <a:rPr lang="en-US" sz="2600" b="0" dirty="0" smtClean="0"/>
              <a:t> to see vector table coding</a:t>
            </a: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55</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37667604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4661649"/>
            <a:ext cx="1159685" cy="345238"/>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56</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dirty="0" smtClean="0"/>
              <a:t>Embedded Systems: </a:t>
            </a:r>
            <a:r>
              <a:rPr lang="en-US" dirty="0" err="1" smtClean="0"/>
              <a:t>Tiva</a:t>
            </a:r>
            <a:r>
              <a:rPr lang="en-US" dirty="0" smtClean="0"/>
              <a:t> TM4C123G </a:t>
            </a:r>
            <a:r>
              <a:rPr lang="en-US" dirty="0" err="1" smtClean="0"/>
              <a:t>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31285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28600" y="1066800"/>
            <a:ext cx="8686800" cy="5029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3010" name="Rectangle 2"/>
          <p:cNvSpPr>
            <a:spLocks noGrp="1" noChangeArrowheads="1"/>
          </p:cNvSpPr>
          <p:nvPr>
            <p:ph type="title"/>
          </p:nvPr>
        </p:nvSpPr>
        <p:spPr>
          <a:xfrm>
            <a:off x="231775" y="0"/>
            <a:ext cx="8458200" cy="814387"/>
          </a:xfrm>
        </p:spPr>
        <p:txBody>
          <a:bodyPr/>
          <a:lstStyle/>
          <a:p>
            <a:pPr eaLnBrk="1" hangingPunct="1"/>
            <a:r>
              <a:rPr lang="en-US" dirty="0" smtClean="0">
                <a:solidFill>
                  <a:srgbClr val="FF0000"/>
                </a:solidFill>
              </a:rPr>
              <a:t>General Purpose Timer Module</a:t>
            </a:r>
          </a:p>
        </p:txBody>
      </p:sp>
      <p:sp>
        <p:nvSpPr>
          <p:cNvPr id="69" name="TextBox 68"/>
          <p:cNvSpPr txBox="1"/>
          <p:nvPr/>
        </p:nvSpPr>
        <p:spPr>
          <a:xfrm>
            <a:off x="533400" y="1219200"/>
            <a:ext cx="8458200" cy="4755148"/>
          </a:xfrm>
          <a:prstGeom prst="rect">
            <a:avLst/>
          </a:prstGeom>
          <a:noFill/>
        </p:spPr>
        <p:txBody>
          <a:bodyPr wrap="square">
            <a:spAutoFit/>
          </a:bodyPr>
          <a:lstStyle/>
          <a:p>
            <a:pPr algn="l">
              <a:buClr>
                <a:schemeClr val="tx2"/>
              </a:buClr>
              <a:buSzPct val="75000"/>
              <a:buFont typeface="Wingdings" pitchFamily="2" charset="2"/>
              <a:buChar char="u"/>
            </a:pPr>
            <a:r>
              <a:rPr lang="en-US" dirty="0" smtClean="0">
                <a:latin typeface="+mn-lt"/>
              </a:rPr>
              <a:t> Six 16/32-bit and Six 32/64-bit general purpose timers</a:t>
            </a:r>
          </a:p>
          <a:p>
            <a:pPr algn="l">
              <a:buClr>
                <a:schemeClr val="tx2"/>
              </a:buClr>
              <a:buSzPct val="75000"/>
              <a:buFont typeface="Wingdings" pitchFamily="2" charset="2"/>
              <a:buChar char="u"/>
            </a:pPr>
            <a:r>
              <a:rPr lang="en-US" smtClean="0">
                <a:latin typeface="+mn-lt"/>
              </a:rPr>
              <a:t> Twelve </a:t>
            </a:r>
            <a:r>
              <a:rPr lang="en-US" dirty="0" smtClean="0">
                <a:latin typeface="+mn-lt"/>
              </a:rPr>
              <a:t>16/32-bit and Twelve 32/64-bit capture/compare/PWM pins</a:t>
            </a: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Timer </a:t>
            </a:r>
            <a:r>
              <a:rPr lang="en-US" dirty="0">
                <a:latin typeface="+mn-lt"/>
              </a:rPr>
              <a:t>modes:</a:t>
            </a:r>
          </a:p>
          <a:p>
            <a:pPr marL="574675" lvl="1" indent="-233363" algn="l">
              <a:lnSpc>
                <a:spcPct val="90000"/>
              </a:lnSpc>
              <a:spcBef>
                <a:spcPct val="20000"/>
              </a:spcBef>
              <a:buClr>
                <a:schemeClr val="tx2"/>
              </a:buClr>
              <a:buSzPct val="75000"/>
              <a:buFont typeface="Arial" pitchFamily="34" charset="0"/>
              <a:buChar char="•"/>
              <a:defRPr/>
            </a:pPr>
            <a:r>
              <a:rPr lang="en-US" sz="1600" b="0" dirty="0"/>
              <a:t>One-shot</a:t>
            </a:r>
          </a:p>
          <a:p>
            <a:pPr marL="574675" lvl="1" indent="-233363" algn="l">
              <a:lnSpc>
                <a:spcPct val="90000"/>
              </a:lnSpc>
              <a:spcBef>
                <a:spcPct val="20000"/>
              </a:spcBef>
              <a:buClr>
                <a:schemeClr val="tx2"/>
              </a:buClr>
              <a:buSzPct val="75000"/>
              <a:buFont typeface="Arial" pitchFamily="34" charset="0"/>
              <a:buChar char="•"/>
              <a:defRPr/>
            </a:pPr>
            <a:r>
              <a:rPr lang="en-US" sz="1600" b="0" dirty="0"/>
              <a:t>Periodic</a:t>
            </a:r>
          </a:p>
          <a:p>
            <a:pPr marL="574675" lvl="1" indent="-233363" algn="l">
              <a:lnSpc>
                <a:spcPct val="90000"/>
              </a:lnSpc>
              <a:spcBef>
                <a:spcPct val="20000"/>
              </a:spcBef>
              <a:buClr>
                <a:schemeClr val="tx2"/>
              </a:buClr>
              <a:buSzPct val="75000"/>
              <a:buFont typeface="Arial" pitchFamily="34" charset="0"/>
              <a:buChar char="•"/>
              <a:defRPr/>
            </a:pPr>
            <a:r>
              <a:rPr lang="en-US" sz="1600" b="0" dirty="0"/>
              <a:t>Input edge </a:t>
            </a:r>
            <a:r>
              <a:rPr lang="en-US" sz="1600" b="0" dirty="0" smtClean="0"/>
              <a:t>count or time capture with 16-bit </a:t>
            </a:r>
            <a:r>
              <a:rPr lang="en-US" sz="1600" b="0" dirty="0" err="1" smtClean="0"/>
              <a:t>prescaler</a:t>
            </a:r>
            <a:endParaRPr lang="en-US" sz="1600" b="0" dirty="0" smtClean="0"/>
          </a:p>
          <a:p>
            <a:pPr marL="574675" lvl="1" indent="-233363" algn="l">
              <a:lnSpc>
                <a:spcPct val="90000"/>
              </a:lnSpc>
              <a:spcBef>
                <a:spcPct val="20000"/>
              </a:spcBef>
              <a:buClr>
                <a:schemeClr val="tx2"/>
              </a:buClr>
              <a:buSzPct val="75000"/>
              <a:buFont typeface="Arial" pitchFamily="34" charset="0"/>
              <a:buChar char="•"/>
              <a:defRPr/>
            </a:pPr>
            <a:r>
              <a:rPr lang="en-US" sz="1600" b="0" dirty="0" smtClean="0"/>
              <a:t>PWM generation (separated only)</a:t>
            </a:r>
          </a:p>
          <a:p>
            <a:pPr marL="574675" lvl="1" indent="-233363" algn="l">
              <a:lnSpc>
                <a:spcPct val="90000"/>
              </a:lnSpc>
              <a:spcBef>
                <a:spcPct val="20000"/>
              </a:spcBef>
              <a:buClr>
                <a:schemeClr val="tx2"/>
              </a:buClr>
              <a:buSzPct val="75000"/>
              <a:buFont typeface="Arial" pitchFamily="34" charset="0"/>
              <a:buChar char="•"/>
              <a:defRPr/>
            </a:pPr>
            <a:r>
              <a:rPr lang="en-US" sz="1600" b="0" dirty="0" smtClean="0"/>
              <a:t>Real-Time Clock (concatenated only)</a:t>
            </a:r>
            <a:endParaRPr lang="en-US" sz="1600" b="0" dirty="0"/>
          </a:p>
          <a:p>
            <a:pPr marL="227013" indent="-227013" algn="l">
              <a:lnSpc>
                <a:spcPct val="90000"/>
              </a:lnSpc>
              <a:spcBef>
                <a:spcPct val="65000"/>
              </a:spcBef>
              <a:buClr>
                <a:schemeClr val="tx2"/>
              </a:buClr>
              <a:buSzPct val="75000"/>
              <a:buFont typeface="Wingdings" pitchFamily="2" charset="2"/>
              <a:buChar char="u"/>
              <a:defRPr/>
            </a:pPr>
            <a:r>
              <a:rPr lang="en-US" dirty="0">
                <a:latin typeface="+mn-lt"/>
              </a:rPr>
              <a:t>Count up or </a:t>
            </a:r>
            <a:r>
              <a:rPr lang="en-US" dirty="0" smtClean="0">
                <a:latin typeface="+mn-lt"/>
              </a:rPr>
              <a:t>down</a:t>
            </a: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Simple PWM (no </a:t>
            </a:r>
            <a:r>
              <a:rPr lang="en-US" dirty="0" err="1" smtClean="0">
                <a:latin typeface="+mn-lt"/>
              </a:rPr>
              <a:t>deadband</a:t>
            </a:r>
            <a:r>
              <a:rPr lang="en-US" dirty="0" smtClean="0">
                <a:latin typeface="+mn-lt"/>
              </a:rPr>
              <a:t> generation)</a:t>
            </a:r>
            <a:endParaRPr lang="en-US" dirty="0">
              <a:latin typeface="+mn-lt"/>
            </a:endParaRPr>
          </a:p>
          <a:p>
            <a:pPr marL="227013" indent="-227013" algn="l">
              <a:lnSpc>
                <a:spcPct val="90000"/>
              </a:lnSpc>
              <a:spcBef>
                <a:spcPct val="65000"/>
              </a:spcBef>
              <a:buClr>
                <a:schemeClr val="tx2"/>
              </a:buClr>
              <a:buSzPct val="75000"/>
              <a:buFont typeface="Wingdings" pitchFamily="2" charset="2"/>
              <a:buChar char="u"/>
              <a:defRPr/>
            </a:pPr>
            <a:r>
              <a:rPr lang="en-US" dirty="0" smtClean="0">
                <a:latin typeface="+mn-lt"/>
              </a:rPr>
              <a:t>Support </a:t>
            </a:r>
            <a:r>
              <a:rPr lang="en-US" dirty="0">
                <a:latin typeface="+mn-lt"/>
              </a:rPr>
              <a:t>for timer synchronization, daisy-chains, and stalling during debugging</a:t>
            </a:r>
          </a:p>
          <a:p>
            <a:pPr marL="227013" indent="-227013" algn="l">
              <a:lnSpc>
                <a:spcPct val="90000"/>
              </a:lnSpc>
              <a:spcBef>
                <a:spcPct val="65000"/>
              </a:spcBef>
              <a:buClr>
                <a:schemeClr val="tx2"/>
              </a:buClr>
              <a:buSzPct val="75000"/>
              <a:buFont typeface="Wingdings" pitchFamily="2" charset="2"/>
              <a:buChar char="u"/>
              <a:defRPr/>
            </a:pPr>
            <a:r>
              <a:rPr lang="en-US" dirty="0">
                <a:latin typeface="+mn-lt"/>
              </a:rPr>
              <a:t>May trigger ADC </a:t>
            </a:r>
            <a:r>
              <a:rPr lang="en-US" dirty="0" smtClean="0">
                <a:latin typeface="+mn-lt"/>
              </a:rPr>
              <a:t>samples or DMA </a:t>
            </a:r>
            <a:r>
              <a:rPr lang="en-US" dirty="0">
                <a:latin typeface="+mn-lt"/>
              </a:rPr>
              <a:t>transfers</a:t>
            </a:r>
          </a:p>
        </p:txBody>
      </p:sp>
      <p:pic>
        <p:nvPicPr>
          <p:cNvPr id="1026" name="Picture 2" descr="C:\Documents and Settings\a0192895\Local Settings\Temporary Internet Files\Content.IE5\DHOE71CC\MP900448709[1].jpg"/>
          <p:cNvPicPr>
            <a:picLocks noChangeAspect="1" noChangeArrowheads="1"/>
          </p:cNvPicPr>
          <p:nvPr/>
        </p:nvPicPr>
        <p:blipFill>
          <a:blip r:embed="rId3" cstate="print"/>
          <a:srcRect/>
          <a:stretch>
            <a:fillRect/>
          </a:stretch>
        </p:blipFill>
        <p:spPr bwMode="auto">
          <a:xfrm>
            <a:off x="6324600" y="2667000"/>
            <a:ext cx="2438400" cy="1828800"/>
          </a:xfrm>
          <a:prstGeom prst="rect">
            <a:avLst/>
          </a:prstGeom>
          <a:noFill/>
        </p:spPr>
      </p:pic>
      <p:sp>
        <p:nvSpPr>
          <p:cNvPr id="2" name="Segnaposto numero diapositiva 1"/>
          <p:cNvSpPr>
            <a:spLocks noGrp="1"/>
          </p:cNvSpPr>
          <p:nvPr>
            <p:ph type="sldNum" sz="quarter" idx="12"/>
          </p:nvPr>
        </p:nvSpPr>
        <p:spPr/>
        <p:txBody>
          <a:bodyPr/>
          <a:lstStyle/>
          <a:p>
            <a:fld id="{4E582210-5FCA-4178-AB04-4337EADA3D81}" type="slidenum">
              <a:rPr lang="en-US" smtClean="0"/>
              <a:pPr/>
              <a:t>57</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42082703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5002303"/>
            <a:ext cx="1159685" cy="345238"/>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58</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66631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ounded Rectangle 115"/>
          <p:cNvSpPr/>
          <p:nvPr/>
        </p:nvSpPr>
        <p:spPr bwMode="auto">
          <a:xfrm>
            <a:off x="5105400" y="1143000"/>
            <a:ext cx="3886200" cy="4953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292" name="Rectangle 2"/>
          <p:cNvSpPr>
            <a:spLocks noGrp="1" noChangeArrowheads="1"/>
          </p:cNvSpPr>
          <p:nvPr>
            <p:ph type="title"/>
          </p:nvPr>
        </p:nvSpPr>
        <p:spPr>
          <a:xfrm>
            <a:off x="231775" y="0"/>
            <a:ext cx="8797925" cy="814387"/>
          </a:xfrm>
        </p:spPr>
        <p:txBody>
          <a:bodyPr/>
          <a:lstStyle/>
          <a:p>
            <a:pPr eaLnBrk="1" hangingPunct="1"/>
            <a:r>
              <a:rPr lang="en-US" dirty="0" smtClean="0">
                <a:solidFill>
                  <a:srgbClr val="FF0000"/>
                </a:solidFill>
              </a:rPr>
              <a:t>Analog-to-Digital Converter</a:t>
            </a:r>
          </a:p>
        </p:txBody>
      </p:sp>
      <p:sp>
        <p:nvSpPr>
          <p:cNvPr id="12293" name="Rectangle 3"/>
          <p:cNvSpPr>
            <a:spLocks noGrp="1" noChangeArrowheads="1"/>
          </p:cNvSpPr>
          <p:nvPr>
            <p:ph idx="1"/>
          </p:nvPr>
        </p:nvSpPr>
        <p:spPr>
          <a:xfrm>
            <a:off x="333375" y="1185863"/>
            <a:ext cx="4764088" cy="3148012"/>
          </a:xfrm>
        </p:spPr>
        <p:txBody>
          <a:bodyPr/>
          <a:lstStyle/>
          <a:p>
            <a:pPr eaLnBrk="1" hangingPunct="1"/>
            <a:r>
              <a:rPr lang="en-US" sz="1600" dirty="0" err="1" smtClean="0"/>
              <a:t>Tiva</a:t>
            </a:r>
            <a:r>
              <a:rPr lang="en-US" sz="1600" dirty="0" smtClean="0"/>
              <a:t> TM4C MCUs feature two ADC modules (ADC0 and ADC1) that can be used to convert continuous analog voltages to discrete digital values</a:t>
            </a:r>
          </a:p>
          <a:p>
            <a:pPr eaLnBrk="1" hangingPunct="1"/>
            <a:r>
              <a:rPr lang="en-US" sz="1600" dirty="0" smtClean="0"/>
              <a:t>Each ADC module has 12-bit resolution</a:t>
            </a:r>
          </a:p>
          <a:p>
            <a:pPr eaLnBrk="1" hangingPunct="1"/>
            <a:r>
              <a:rPr lang="en-US" sz="1600" dirty="0" smtClean="0"/>
              <a:t>Each ADC module operates independently and can:</a:t>
            </a:r>
          </a:p>
          <a:p>
            <a:pPr lvl="1" eaLnBrk="1" hangingPunct="1">
              <a:buFont typeface="Arial" pitchFamily="34" charset="0"/>
              <a:buChar char="•"/>
            </a:pPr>
            <a:r>
              <a:rPr lang="en-US" sz="1400" dirty="0" smtClean="0"/>
              <a:t>Execute different sample sequences</a:t>
            </a:r>
          </a:p>
          <a:p>
            <a:pPr lvl="1" eaLnBrk="1" hangingPunct="1">
              <a:buFont typeface="Arial" pitchFamily="34" charset="0"/>
              <a:buChar char="•"/>
            </a:pPr>
            <a:r>
              <a:rPr lang="en-US" sz="1400" dirty="0" smtClean="0"/>
              <a:t>Sample any of the shared analog input channels</a:t>
            </a:r>
          </a:p>
          <a:p>
            <a:pPr lvl="1" eaLnBrk="1" hangingPunct="1">
              <a:buFont typeface="Arial" pitchFamily="34" charset="0"/>
              <a:buChar char="•"/>
            </a:pPr>
            <a:r>
              <a:rPr lang="en-US" sz="1400" dirty="0" smtClean="0"/>
              <a:t>Generate interrupts &amp; triggers</a:t>
            </a:r>
          </a:p>
          <a:p>
            <a:pPr lvl="1" eaLnBrk="1" hangingPunct="1"/>
            <a:endParaRPr lang="en-US" sz="1400" dirty="0" smtClean="0"/>
          </a:p>
          <a:p>
            <a:pPr eaLnBrk="1" hangingPunct="1"/>
            <a:endParaRPr lang="en-US" sz="1600" dirty="0" smtClean="0"/>
          </a:p>
          <a:p>
            <a:pPr eaLnBrk="1" hangingPunct="1"/>
            <a:endParaRPr lang="en-US" sz="1600" dirty="0" smtClean="0"/>
          </a:p>
        </p:txBody>
      </p:sp>
      <p:cxnSp>
        <p:nvCxnSpPr>
          <p:cNvPr id="69" name="Straight Connector 68"/>
          <p:cNvCxnSpPr/>
          <p:nvPr/>
        </p:nvCxnSpPr>
        <p:spPr bwMode="auto">
          <a:xfrm rot="10800000">
            <a:off x="6159500" y="1763713"/>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Isosceles Triangle 58"/>
          <p:cNvSpPr/>
          <p:nvPr/>
        </p:nvSpPr>
        <p:spPr bwMode="auto">
          <a:xfrm rot="5400000" flipV="1">
            <a:off x="6278563" y="1538288"/>
            <a:ext cx="801687" cy="465137"/>
          </a:xfrm>
          <a:prstGeom prst="triangle">
            <a:avLst>
              <a:gd name="adj" fmla="val 49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cxnSp>
        <p:nvCxnSpPr>
          <p:cNvPr id="71" name="Straight Connector 70"/>
          <p:cNvCxnSpPr/>
          <p:nvPr/>
        </p:nvCxnSpPr>
        <p:spPr bwMode="auto">
          <a:xfrm rot="10800000">
            <a:off x="7546975" y="1758950"/>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3" name="Rectangle 112"/>
          <p:cNvSpPr/>
          <p:nvPr/>
        </p:nvSpPr>
        <p:spPr bwMode="auto">
          <a:xfrm>
            <a:off x="6911975" y="1373188"/>
            <a:ext cx="754063" cy="798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14" name="Freeform 113"/>
          <p:cNvSpPr/>
          <p:nvPr/>
        </p:nvSpPr>
        <p:spPr bwMode="auto">
          <a:xfrm>
            <a:off x="5578475" y="1671638"/>
            <a:ext cx="457200" cy="225425"/>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grpSp>
        <p:nvGrpSpPr>
          <p:cNvPr id="2" name="Group 140"/>
          <p:cNvGrpSpPr>
            <a:grpSpLocks/>
          </p:cNvGrpSpPr>
          <p:nvPr/>
        </p:nvGrpSpPr>
        <p:grpSpPr bwMode="auto">
          <a:xfrm>
            <a:off x="8013700" y="1587500"/>
            <a:ext cx="512763" cy="249238"/>
            <a:chOff x="5803902" y="4398170"/>
            <a:chExt cx="2858389" cy="1235870"/>
          </a:xfrm>
        </p:grpSpPr>
        <p:cxnSp>
          <p:nvCxnSpPr>
            <p:cNvPr id="142" name="Straight Connector 141"/>
            <p:cNvCxnSpPr/>
            <p:nvPr/>
          </p:nvCxnSpPr>
          <p:spPr bwMode="auto">
            <a:xfrm rot="5400000" flipV="1">
              <a:off x="6532420" y="4535930"/>
              <a:ext cx="259766"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Group 121"/>
            <p:cNvGrpSpPr>
              <a:grpSpLocks/>
            </p:cNvGrpSpPr>
            <p:nvPr/>
          </p:nvGrpSpPr>
          <p:grpSpPr bwMode="auto">
            <a:xfrm>
              <a:off x="5803902" y="4398170"/>
              <a:ext cx="2858389" cy="1235870"/>
              <a:chOff x="5803902" y="4398170"/>
              <a:chExt cx="2858389" cy="1235870"/>
            </a:xfrm>
          </p:grpSpPr>
          <p:cxnSp>
            <p:nvCxnSpPr>
              <p:cNvPr id="144" name="Straight Connector 143"/>
              <p:cNvCxnSpPr/>
              <p:nvPr/>
            </p:nvCxnSpPr>
            <p:spPr bwMode="auto">
              <a:xfrm rot="16200000" flipH="1">
                <a:off x="5826832" y="5373780"/>
                <a:ext cx="511667" cy="8847"/>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flipV="1">
                <a:off x="5803902" y="561829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auto">
              <a:xfrm flipV="1">
                <a:off x="6095938"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bwMode="auto">
              <a:xfrm flipV="1">
                <a:off x="6379122" y="465006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bwMode="auto">
              <a:xfrm flipV="1">
                <a:off x="6671152"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bwMode="auto">
              <a:xfrm flipV="1">
                <a:off x="6954336"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bwMode="auto">
              <a:xfrm flipV="1">
                <a:off x="7237520" y="489409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bwMode="auto">
              <a:xfrm flipV="1">
                <a:off x="7520704"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bwMode="auto">
              <a:xfrm flipV="1">
                <a:off x="7812740"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bwMode="auto">
              <a:xfrm flipV="1">
                <a:off x="8095923"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bwMode="auto">
              <a:xfrm flipV="1">
                <a:off x="8379107"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bwMode="auto">
              <a:xfrm rot="16200000" flipH="1">
                <a:off x="6972839" y="4654004"/>
                <a:ext cx="51166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bwMode="auto">
              <a:xfrm rot="16200000" flipH="1">
                <a:off x="6119351" y="4894094"/>
                <a:ext cx="51953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bwMode="auto">
              <a:xfrm rot="5400000" flipV="1">
                <a:off x="7374102" y="5016105"/>
                <a:ext cx="275509"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bwMode="auto">
              <a:xfrm rot="5400000" flipV="1">
                <a:off x="7667111"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bwMode="auto">
              <a:xfrm rot="5400000" flipV="1">
                <a:off x="8224626"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2302" name="TextBox 60"/>
          <p:cNvSpPr txBox="1">
            <a:spLocks noChangeArrowheads="1"/>
          </p:cNvSpPr>
          <p:nvPr/>
        </p:nvSpPr>
        <p:spPr bwMode="auto">
          <a:xfrm>
            <a:off x="6816725" y="1635125"/>
            <a:ext cx="604838" cy="261938"/>
          </a:xfrm>
          <a:prstGeom prst="rect">
            <a:avLst/>
          </a:prstGeom>
          <a:solidFill>
            <a:schemeClr val="accent4"/>
          </a:solidFill>
          <a:ln w="9525">
            <a:noFill/>
            <a:miter lim="800000"/>
            <a:headEnd/>
            <a:tailEnd/>
          </a:ln>
        </p:spPr>
        <p:txBody>
          <a:bodyPr>
            <a:spAutoFit/>
          </a:bodyPr>
          <a:lstStyle/>
          <a:p>
            <a:pPr algn="ctr"/>
            <a:r>
              <a:rPr lang="en-US" sz="1100"/>
              <a:t>ADC</a:t>
            </a:r>
          </a:p>
        </p:txBody>
      </p:sp>
      <p:sp>
        <p:nvSpPr>
          <p:cNvPr id="12303" name="TextBox 60"/>
          <p:cNvSpPr txBox="1">
            <a:spLocks noChangeArrowheads="1"/>
          </p:cNvSpPr>
          <p:nvPr/>
        </p:nvSpPr>
        <p:spPr bwMode="auto">
          <a:xfrm>
            <a:off x="6016625" y="1819275"/>
            <a:ext cx="604838" cy="261938"/>
          </a:xfrm>
          <a:prstGeom prst="rect">
            <a:avLst/>
          </a:prstGeom>
          <a:noFill/>
          <a:ln w="9525">
            <a:noFill/>
            <a:miter lim="800000"/>
            <a:headEnd/>
            <a:tailEnd/>
          </a:ln>
        </p:spPr>
        <p:txBody>
          <a:bodyPr>
            <a:spAutoFit/>
          </a:bodyPr>
          <a:lstStyle/>
          <a:p>
            <a:pPr algn="ctr"/>
            <a:r>
              <a:rPr lang="en-US" sz="1100"/>
              <a:t>V</a:t>
            </a:r>
            <a:r>
              <a:rPr lang="en-US" sz="1100" baseline="-25000"/>
              <a:t>IN</a:t>
            </a:r>
            <a:endParaRPr lang="en-US" sz="1100"/>
          </a:p>
        </p:txBody>
      </p:sp>
      <p:sp>
        <p:nvSpPr>
          <p:cNvPr id="12304" name="TextBox 60"/>
          <p:cNvSpPr txBox="1">
            <a:spLocks noChangeArrowheads="1"/>
          </p:cNvSpPr>
          <p:nvPr/>
        </p:nvSpPr>
        <p:spPr bwMode="auto">
          <a:xfrm>
            <a:off x="7586663" y="1819275"/>
            <a:ext cx="733425" cy="261938"/>
          </a:xfrm>
          <a:prstGeom prst="rect">
            <a:avLst/>
          </a:prstGeom>
          <a:noFill/>
          <a:ln w="9525">
            <a:noFill/>
            <a:miter lim="800000"/>
            <a:headEnd/>
            <a:tailEnd/>
          </a:ln>
        </p:spPr>
        <p:txBody>
          <a:bodyPr>
            <a:spAutoFit/>
          </a:bodyPr>
          <a:lstStyle/>
          <a:p>
            <a:pPr algn="ctr"/>
            <a:r>
              <a:rPr lang="en-US" sz="1100"/>
              <a:t>V</a:t>
            </a:r>
            <a:r>
              <a:rPr lang="en-US" sz="1100" baseline="-25000"/>
              <a:t>OUT</a:t>
            </a:r>
            <a:endParaRPr lang="en-US" sz="1100"/>
          </a:p>
        </p:txBody>
      </p:sp>
      <p:cxnSp>
        <p:nvCxnSpPr>
          <p:cNvPr id="92" name="Straight Connector 91"/>
          <p:cNvCxnSpPr/>
          <p:nvPr/>
        </p:nvCxnSpPr>
        <p:spPr bwMode="auto">
          <a:xfrm>
            <a:off x="1220788" y="4549775"/>
            <a:ext cx="1096962"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auto">
          <a:xfrm>
            <a:off x="1676400" y="5368925"/>
            <a:ext cx="639763"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bwMode="auto">
          <a:xfrm>
            <a:off x="1954213" y="4864100"/>
            <a:ext cx="366712"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bwMode="auto">
          <a:xfrm>
            <a:off x="1225550" y="5692775"/>
            <a:ext cx="1096963"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bwMode="auto">
          <a:xfrm rot="5400000">
            <a:off x="1539875" y="5272088"/>
            <a:ext cx="831850" cy="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bwMode="auto">
          <a:xfrm rot="5400000">
            <a:off x="1276350" y="4959351"/>
            <a:ext cx="822325" cy="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auto">
          <a:xfrm>
            <a:off x="3097213" y="4721225"/>
            <a:ext cx="731837"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3097213" y="5545138"/>
            <a:ext cx="731837" cy="0"/>
          </a:xfrm>
          <a:prstGeom prst="line">
            <a:avLst/>
          </a:prstGeom>
          <a:ln w="19050">
            <a:solidFill>
              <a:schemeClr val="bg1">
                <a:lumMod val="50000"/>
              </a:schemeClr>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2378" name="TextBox 60"/>
          <p:cNvSpPr txBox="1">
            <a:spLocks noChangeArrowheads="1"/>
          </p:cNvSpPr>
          <p:nvPr/>
        </p:nvSpPr>
        <p:spPr bwMode="auto">
          <a:xfrm>
            <a:off x="457200" y="4414838"/>
            <a:ext cx="887413" cy="461962"/>
          </a:xfrm>
          <a:prstGeom prst="rect">
            <a:avLst/>
          </a:prstGeom>
          <a:noFill/>
          <a:ln w="9525">
            <a:noFill/>
            <a:miter lim="800000"/>
            <a:headEnd/>
            <a:tailEnd/>
          </a:ln>
        </p:spPr>
        <p:txBody>
          <a:bodyPr>
            <a:spAutoFit/>
          </a:bodyPr>
          <a:lstStyle/>
          <a:p>
            <a:r>
              <a:rPr lang="en-US" sz="1200" b="1" dirty="0"/>
              <a:t>Input Channels</a:t>
            </a:r>
          </a:p>
        </p:txBody>
      </p:sp>
      <p:sp>
        <p:nvSpPr>
          <p:cNvPr id="12379" name="TextBox 60"/>
          <p:cNvSpPr txBox="1">
            <a:spLocks noChangeArrowheads="1"/>
          </p:cNvSpPr>
          <p:nvPr/>
        </p:nvSpPr>
        <p:spPr bwMode="auto">
          <a:xfrm>
            <a:off x="304800" y="5591175"/>
            <a:ext cx="979488" cy="276225"/>
          </a:xfrm>
          <a:prstGeom prst="rect">
            <a:avLst/>
          </a:prstGeom>
          <a:noFill/>
          <a:ln w="9525">
            <a:noFill/>
            <a:miter lim="800000"/>
            <a:headEnd/>
            <a:tailEnd/>
          </a:ln>
        </p:spPr>
        <p:txBody>
          <a:bodyPr>
            <a:spAutoFit/>
          </a:bodyPr>
          <a:lstStyle/>
          <a:p>
            <a:r>
              <a:rPr lang="en-US" sz="1200" b="1" dirty="0"/>
              <a:t>Triggers</a:t>
            </a:r>
          </a:p>
        </p:txBody>
      </p:sp>
      <p:sp>
        <p:nvSpPr>
          <p:cNvPr id="12380" name="TextBox 60"/>
          <p:cNvSpPr txBox="1">
            <a:spLocks noChangeArrowheads="1"/>
          </p:cNvSpPr>
          <p:nvPr/>
        </p:nvSpPr>
        <p:spPr bwMode="auto">
          <a:xfrm>
            <a:off x="3603625" y="4467225"/>
            <a:ext cx="979488" cy="461962"/>
          </a:xfrm>
          <a:prstGeom prst="rect">
            <a:avLst/>
          </a:prstGeom>
          <a:noFill/>
          <a:ln w="9525">
            <a:noFill/>
            <a:miter lim="800000"/>
            <a:headEnd/>
            <a:tailEnd/>
          </a:ln>
        </p:spPr>
        <p:txBody>
          <a:bodyPr>
            <a:spAutoFit/>
          </a:bodyPr>
          <a:lstStyle/>
          <a:p>
            <a:pPr algn="r"/>
            <a:r>
              <a:rPr lang="en-US" sz="1200" b="1" dirty="0"/>
              <a:t>Interrupts/ Triggers</a:t>
            </a:r>
          </a:p>
        </p:txBody>
      </p:sp>
      <p:sp>
        <p:nvSpPr>
          <p:cNvPr id="12381" name="TextBox 60"/>
          <p:cNvSpPr txBox="1">
            <a:spLocks noChangeArrowheads="1"/>
          </p:cNvSpPr>
          <p:nvPr/>
        </p:nvSpPr>
        <p:spPr bwMode="auto">
          <a:xfrm>
            <a:off x="3603625" y="5300662"/>
            <a:ext cx="979488" cy="461963"/>
          </a:xfrm>
          <a:prstGeom prst="rect">
            <a:avLst/>
          </a:prstGeom>
          <a:noFill/>
          <a:ln w="9525">
            <a:noFill/>
            <a:miter lim="800000"/>
            <a:headEnd/>
            <a:tailEnd/>
          </a:ln>
        </p:spPr>
        <p:txBody>
          <a:bodyPr>
            <a:spAutoFit/>
          </a:bodyPr>
          <a:lstStyle/>
          <a:p>
            <a:pPr algn="r"/>
            <a:r>
              <a:rPr lang="en-US" sz="1200" b="1"/>
              <a:t>Interrupts/ Triggers</a:t>
            </a:r>
          </a:p>
        </p:txBody>
      </p:sp>
      <p:sp>
        <p:nvSpPr>
          <p:cNvPr id="120" name="Oval 119"/>
          <p:cNvSpPr/>
          <p:nvPr/>
        </p:nvSpPr>
        <p:spPr bwMode="auto">
          <a:xfrm>
            <a:off x="1649413" y="4511675"/>
            <a:ext cx="71437" cy="66675"/>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1" name="Oval 120"/>
          <p:cNvSpPr/>
          <p:nvPr/>
        </p:nvSpPr>
        <p:spPr bwMode="auto">
          <a:xfrm>
            <a:off x="1920875" y="5656263"/>
            <a:ext cx="71438" cy="66675"/>
          </a:xfrm>
          <a:prstGeom prst="ellips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122" name="Straight Connector 121"/>
          <p:cNvCxnSpPr/>
          <p:nvPr/>
        </p:nvCxnSpPr>
        <p:spPr bwMode="auto">
          <a:xfrm rot="5400000">
            <a:off x="1432719" y="4509294"/>
            <a:ext cx="109538" cy="63500"/>
          </a:xfrm>
          <a:prstGeom prst="line">
            <a:avLst/>
          </a:prstGeom>
          <a:ln w="19050">
            <a:solidFill>
              <a:schemeClr val="bg1">
                <a:lumMod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2385" name="TextBox 60"/>
          <p:cNvSpPr txBox="1">
            <a:spLocks noChangeArrowheads="1"/>
          </p:cNvSpPr>
          <p:nvPr/>
        </p:nvSpPr>
        <p:spPr bwMode="auto">
          <a:xfrm>
            <a:off x="1333500" y="4267200"/>
            <a:ext cx="385763" cy="240066"/>
          </a:xfrm>
          <a:prstGeom prst="rect">
            <a:avLst/>
          </a:prstGeom>
          <a:noFill/>
          <a:ln w="9525">
            <a:noFill/>
            <a:miter lim="800000"/>
            <a:headEnd/>
            <a:tailEnd/>
          </a:ln>
        </p:spPr>
        <p:txBody>
          <a:bodyPr>
            <a:spAutoFit/>
          </a:bodyPr>
          <a:lstStyle/>
          <a:p>
            <a:r>
              <a:rPr lang="en-US" sz="1200" dirty="0" smtClean="0"/>
              <a:t>12</a:t>
            </a:r>
            <a:endParaRPr lang="en-US" sz="1200" b="1" dirty="0"/>
          </a:p>
        </p:txBody>
      </p:sp>
      <p:cxnSp>
        <p:nvCxnSpPr>
          <p:cNvPr id="25" name="Straight Connector 24"/>
          <p:cNvCxnSpPr/>
          <p:nvPr/>
        </p:nvCxnSpPr>
        <p:spPr bwMode="auto">
          <a:xfrm rot="5400000">
            <a:off x="5061743" y="3421857"/>
            <a:ext cx="1484313" cy="0"/>
          </a:xfrm>
          <a:prstGeom prst="line">
            <a:avLst/>
          </a:prstGeom>
          <a:ln w="158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a:off x="5657850" y="4006850"/>
            <a:ext cx="3205163" cy="0"/>
          </a:xfrm>
          <a:prstGeom prst="line">
            <a:avLst/>
          </a:prstGeom>
          <a:ln w="158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rot="5400000">
            <a:off x="5064919" y="5042694"/>
            <a:ext cx="1484312" cy="0"/>
          </a:xfrm>
          <a:prstGeom prst="line">
            <a:avLst/>
          </a:prstGeom>
          <a:ln w="15875">
            <a:solidFill>
              <a:schemeClr val="bg1">
                <a:lumMod val="5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a:off x="5661025" y="5627688"/>
            <a:ext cx="3205163" cy="0"/>
          </a:xfrm>
          <a:prstGeom prst="line">
            <a:avLst/>
          </a:prstGeom>
          <a:ln w="15875">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a:off x="5661025" y="5395913"/>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a:off x="4535487"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312" name="TextBox 60"/>
          <p:cNvSpPr txBox="1">
            <a:spLocks noChangeArrowheads="1"/>
          </p:cNvSpPr>
          <p:nvPr/>
        </p:nvSpPr>
        <p:spPr bwMode="auto">
          <a:xfrm rot="-5400000">
            <a:off x="5033169" y="3075782"/>
            <a:ext cx="604837" cy="260350"/>
          </a:xfrm>
          <a:prstGeom prst="rect">
            <a:avLst/>
          </a:prstGeom>
          <a:noFill/>
          <a:ln w="9525">
            <a:noFill/>
            <a:miter lim="800000"/>
            <a:headEnd/>
            <a:tailEnd/>
          </a:ln>
        </p:spPr>
        <p:txBody>
          <a:bodyPr>
            <a:spAutoFit/>
          </a:bodyPr>
          <a:lstStyle/>
          <a:p>
            <a:pPr algn="ctr"/>
            <a:r>
              <a:rPr lang="en-US" sz="1100" i="1"/>
              <a:t>V</a:t>
            </a:r>
            <a:r>
              <a:rPr lang="en-US" sz="1100" i="1" baseline="-25000"/>
              <a:t>IN</a:t>
            </a:r>
            <a:endParaRPr lang="en-US" sz="1100" i="1"/>
          </a:p>
        </p:txBody>
      </p:sp>
      <p:sp>
        <p:nvSpPr>
          <p:cNvPr id="12313" name="TextBox 61"/>
          <p:cNvSpPr txBox="1">
            <a:spLocks noChangeArrowheads="1"/>
          </p:cNvSpPr>
          <p:nvPr/>
        </p:nvSpPr>
        <p:spPr bwMode="auto">
          <a:xfrm rot="-5400000">
            <a:off x="4934744" y="4760119"/>
            <a:ext cx="733425" cy="261937"/>
          </a:xfrm>
          <a:prstGeom prst="rect">
            <a:avLst/>
          </a:prstGeom>
          <a:noFill/>
          <a:ln w="9525">
            <a:noFill/>
            <a:miter lim="800000"/>
            <a:headEnd/>
            <a:tailEnd/>
          </a:ln>
        </p:spPr>
        <p:txBody>
          <a:bodyPr>
            <a:spAutoFit/>
          </a:bodyPr>
          <a:lstStyle/>
          <a:p>
            <a:pPr algn="ctr"/>
            <a:r>
              <a:rPr lang="en-US" sz="1100" i="1"/>
              <a:t>V</a:t>
            </a:r>
            <a:r>
              <a:rPr lang="en-US" sz="1100" i="1" baseline="-25000"/>
              <a:t>OUT</a:t>
            </a:r>
            <a:endParaRPr lang="en-US" sz="1100" i="1"/>
          </a:p>
        </p:txBody>
      </p:sp>
      <p:sp>
        <p:nvSpPr>
          <p:cNvPr id="12314" name="TextBox 65"/>
          <p:cNvSpPr txBox="1">
            <a:spLocks noChangeArrowheads="1"/>
          </p:cNvSpPr>
          <p:nvPr/>
        </p:nvSpPr>
        <p:spPr bwMode="auto">
          <a:xfrm>
            <a:off x="5095875" y="5507038"/>
            <a:ext cx="644525" cy="261937"/>
          </a:xfrm>
          <a:prstGeom prst="rect">
            <a:avLst/>
          </a:prstGeom>
          <a:noFill/>
          <a:ln w="9525">
            <a:noFill/>
            <a:miter lim="800000"/>
            <a:headEnd/>
            <a:tailEnd/>
          </a:ln>
        </p:spPr>
        <p:txBody>
          <a:bodyPr>
            <a:spAutoFit/>
          </a:bodyPr>
          <a:lstStyle/>
          <a:p>
            <a:pPr algn="r"/>
            <a:r>
              <a:rPr lang="en-US" sz="1100"/>
              <a:t>000</a:t>
            </a:r>
          </a:p>
        </p:txBody>
      </p:sp>
      <p:sp>
        <p:nvSpPr>
          <p:cNvPr id="61" name="Freeform 60"/>
          <p:cNvSpPr/>
          <p:nvPr/>
        </p:nvSpPr>
        <p:spPr bwMode="auto">
          <a:xfrm>
            <a:off x="5918200" y="2752725"/>
            <a:ext cx="2679700" cy="1143000"/>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cxnSp>
        <p:nvCxnSpPr>
          <p:cNvPr id="62" name="Straight Connector 61"/>
          <p:cNvCxnSpPr/>
          <p:nvPr/>
        </p:nvCxnSpPr>
        <p:spPr bwMode="auto">
          <a:xfrm rot="5400000">
            <a:off x="482441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rot="5400000">
            <a:off x="511016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rot="5400000">
            <a:off x="5399087"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rot="5400000">
            <a:off x="568325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rot="5400000">
            <a:off x="596900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bwMode="auto">
          <a:xfrm rot="5400000">
            <a:off x="6254750"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rot="5400000">
            <a:off x="6538912"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rot="5400000">
            <a:off x="6823075" y="4221163"/>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bwMode="auto">
          <a:xfrm>
            <a:off x="5661025" y="5138738"/>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5661025" y="4900613"/>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a:off x="5661025" y="4657725"/>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a:off x="5661025" y="4419600"/>
            <a:ext cx="3205163" cy="0"/>
          </a:xfrm>
          <a:prstGeom prst="line">
            <a:avLst/>
          </a:prstGeom>
          <a:ln w="3175">
            <a:solidFill>
              <a:schemeClr val="bg1">
                <a:lumMod val="50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rot="5400000">
            <a:off x="7105650" y="4211638"/>
            <a:ext cx="3108325" cy="0"/>
          </a:xfrm>
          <a:prstGeom prst="line">
            <a:avLst/>
          </a:prstGeom>
          <a:ln w="3175">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139"/>
          <p:cNvGrpSpPr>
            <a:grpSpLocks/>
          </p:cNvGrpSpPr>
          <p:nvPr/>
        </p:nvGrpSpPr>
        <p:grpSpPr bwMode="auto">
          <a:xfrm>
            <a:off x="5803900" y="4397375"/>
            <a:ext cx="2859088" cy="1236663"/>
            <a:chOff x="5803902" y="4398170"/>
            <a:chExt cx="2858389" cy="1235870"/>
          </a:xfrm>
        </p:grpSpPr>
        <p:cxnSp>
          <p:nvCxnSpPr>
            <p:cNvPr id="102" name="Straight Connector 101"/>
            <p:cNvCxnSpPr/>
            <p:nvPr/>
          </p:nvCxnSpPr>
          <p:spPr bwMode="auto">
            <a:xfrm rot="5400000" flipV="1">
              <a:off x="6531646" y="4535401"/>
              <a:ext cx="264942"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 name="Group 121"/>
            <p:cNvGrpSpPr>
              <a:grpSpLocks/>
            </p:cNvGrpSpPr>
            <p:nvPr/>
          </p:nvGrpSpPr>
          <p:grpSpPr bwMode="auto">
            <a:xfrm>
              <a:off x="5803902" y="4398170"/>
              <a:ext cx="2858389" cy="1235870"/>
              <a:chOff x="5803902" y="4398170"/>
              <a:chExt cx="2858389" cy="1235870"/>
            </a:xfrm>
          </p:grpSpPr>
          <p:cxnSp>
            <p:nvCxnSpPr>
              <p:cNvPr id="44" name="Straight Connector 43"/>
              <p:cNvCxnSpPr/>
              <p:nvPr/>
            </p:nvCxnSpPr>
            <p:spPr bwMode="auto">
              <a:xfrm rot="16200000" flipH="1">
                <a:off x="5828604" y="5377822"/>
                <a:ext cx="509261"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bwMode="auto">
              <a:xfrm flipV="1">
                <a:off x="5803902" y="5619761"/>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bwMode="auto">
              <a:xfrm flipV="1">
                <a:off x="6092756" y="5137471"/>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bwMode="auto">
              <a:xfrm flipV="1">
                <a:off x="6381611" y="465200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bwMode="auto">
              <a:xfrm flipV="1">
                <a:off x="6667291" y="4417208"/>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flipV="1">
                <a:off x="6952971" y="4417208"/>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bwMode="auto">
              <a:xfrm flipV="1">
                <a:off x="7238651" y="4893152"/>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bwMode="auto">
              <a:xfrm flipV="1">
                <a:off x="7524331" y="5140644"/>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flipV="1">
                <a:off x="7810011" y="540082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bwMode="auto">
              <a:xfrm flipV="1">
                <a:off x="8095692" y="5400827"/>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bwMode="auto">
              <a:xfrm flipV="1">
                <a:off x="8378197" y="5135885"/>
                <a:ext cx="28409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rot="16200000" flipH="1">
                <a:off x="6976085" y="4651213"/>
                <a:ext cx="509261"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bwMode="auto">
              <a:xfrm rot="16200000" flipH="1">
                <a:off x="6118254" y="4893152"/>
                <a:ext cx="520366" cy="3174"/>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bwMode="auto">
              <a:xfrm rot="5400000" flipV="1">
                <a:off x="7377578" y="5017691"/>
                <a:ext cx="274462"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bwMode="auto">
              <a:xfrm rot="5400000" flipV="1">
                <a:off x="7664055" y="5270735"/>
                <a:ext cx="291913"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rot="5400000" flipV="1">
                <a:off x="8227480" y="5267562"/>
                <a:ext cx="291913"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12330" name="TextBox 65"/>
          <p:cNvSpPr txBox="1">
            <a:spLocks noChangeArrowheads="1"/>
          </p:cNvSpPr>
          <p:nvPr/>
        </p:nvSpPr>
        <p:spPr bwMode="auto">
          <a:xfrm>
            <a:off x="5095875" y="5273675"/>
            <a:ext cx="644525" cy="261938"/>
          </a:xfrm>
          <a:prstGeom prst="rect">
            <a:avLst/>
          </a:prstGeom>
          <a:noFill/>
          <a:ln w="9525">
            <a:noFill/>
            <a:miter lim="800000"/>
            <a:headEnd/>
            <a:tailEnd/>
          </a:ln>
        </p:spPr>
        <p:txBody>
          <a:bodyPr>
            <a:spAutoFit/>
          </a:bodyPr>
          <a:lstStyle/>
          <a:p>
            <a:pPr algn="r"/>
            <a:r>
              <a:rPr lang="en-US" sz="1100"/>
              <a:t>001</a:t>
            </a:r>
          </a:p>
        </p:txBody>
      </p:sp>
      <p:sp>
        <p:nvSpPr>
          <p:cNvPr id="12331" name="TextBox 65"/>
          <p:cNvSpPr txBox="1">
            <a:spLocks noChangeArrowheads="1"/>
          </p:cNvSpPr>
          <p:nvPr/>
        </p:nvSpPr>
        <p:spPr bwMode="auto">
          <a:xfrm>
            <a:off x="5264150" y="4773613"/>
            <a:ext cx="476250" cy="261937"/>
          </a:xfrm>
          <a:prstGeom prst="rect">
            <a:avLst/>
          </a:prstGeom>
          <a:noFill/>
          <a:ln w="9525">
            <a:noFill/>
            <a:miter lim="800000"/>
            <a:headEnd/>
            <a:tailEnd/>
          </a:ln>
        </p:spPr>
        <p:txBody>
          <a:bodyPr>
            <a:spAutoFit/>
          </a:bodyPr>
          <a:lstStyle/>
          <a:p>
            <a:pPr algn="r"/>
            <a:r>
              <a:rPr lang="en-US" sz="1100"/>
              <a:t>011</a:t>
            </a:r>
          </a:p>
        </p:txBody>
      </p:sp>
      <p:sp>
        <p:nvSpPr>
          <p:cNvPr id="12332" name="TextBox 65"/>
          <p:cNvSpPr txBox="1">
            <a:spLocks noChangeArrowheads="1"/>
          </p:cNvSpPr>
          <p:nvPr/>
        </p:nvSpPr>
        <p:spPr bwMode="auto">
          <a:xfrm>
            <a:off x="5095875" y="5008563"/>
            <a:ext cx="644525" cy="261937"/>
          </a:xfrm>
          <a:prstGeom prst="rect">
            <a:avLst/>
          </a:prstGeom>
          <a:noFill/>
          <a:ln w="9525">
            <a:noFill/>
            <a:miter lim="800000"/>
            <a:headEnd/>
            <a:tailEnd/>
          </a:ln>
        </p:spPr>
        <p:txBody>
          <a:bodyPr>
            <a:spAutoFit/>
          </a:bodyPr>
          <a:lstStyle/>
          <a:p>
            <a:pPr algn="r"/>
            <a:r>
              <a:rPr lang="en-US" sz="1100"/>
              <a:t>010</a:t>
            </a:r>
          </a:p>
        </p:txBody>
      </p:sp>
      <p:sp>
        <p:nvSpPr>
          <p:cNvPr id="12333" name="TextBox 65"/>
          <p:cNvSpPr txBox="1">
            <a:spLocks noChangeArrowheads="1"/>
          </p:cNvSpPr>
          <p:nvPr/>
        </p:nvSpPr>
        <p:spPr bwMode="auto">
          <a:xfrm>
            <a:off x="5095875" y="4535488"/>
            <a:ext cx="644525" cy="261937"/>
          </a:xfrm>
          <a:prstGeom prst="rect">
            <a:avLst/>
          </a:prstGeom>
          <a:noFill/>
          <a:ln w="9525">
            <a:noFill/>
            <a:miter lim="800000"/>
            <a:headEnd/>
            <a:tailEnd/>
          </a:ln>
        </p:spPr>
        <p:txBody>
          <a:bodyPr>
            <a:spAutoFit/>
          </a:bodyPr>
          <a:lstStyle/>
          <a:p>
            <a:pPr algn="r"/>
            <a:r>
              <a:rPr lang="en-US" sz="1100"/>
              <a:t>100</a:t>
            </a:r>
          </a:p>
        </p:txBody>
      </p:sp>
      <p:sp>
        <p:nvSpPr>
          <p:cNvPr id="12334" name="TextBox 65"/>
          <p:cNvSpPr txBox="1">
            <a:spLocks noChangeArrowheads="1"/>
          </p:cNvSpPr>
          <p:nvPr/>
        </p:nvSpPr>
        <p:spPr bwMode="auto">
          <a:xfrm>
            <a:off x="5095875" y="4292600"/>
            <a:ext cx="644525" cy="261938"/>
          </a:xfrm>
          <a:prstGeom prst="rect">
            <a:avLst/>
          </a:prstGeom>
          <a:noFill/>
          <a:ln w="9525">
            <a:noFill/>
            <a:miter lim="800000"/>
            <a:headEnd/>
            <a:tailEnd/>
          </a:ln>
        </p:spPr>
        <p:txBody>
          <a:bodyPr>
            <a:spAutoFit/>
          </a:bodyPr>
          <a:lstStyle/>
          <a:p>
            <a:pPr algn="r"/>
            <a:r>
              <a:rPr lang="en-US" sz="1100"/>
              <a:t>101</a:t>
            </a:r>
          </a:p>
        </p:txBody>
      </p:sp>
      <p:sp>
        <p:nvSpPr>
          <p:cNvPr id="12335" name="TextBox 60"/>
          <p:cNvSpPr txBox="1">
            <a:spLocks noChangeArrowheads="1"/>
          </p:cNvSpPr>
          <p:nvPr/>
        </p:nvSpPr>
        <p:spPr bwMode="auto">
          <a:xfrm>
            <a:off x="8539163" y="3959225"/>
            <a:ext cx="604837" cy="261938"/>
          </a:xfrm>
          <a:prstGeom prst="rect">
            <a:avLst/>
          </a:prstGeom>
          <a:noFill/>
          <a:ln w="9525">
            <a:noFill/>
            <a:miter lim="800000"/>
            <a:headEnd/>
            <a:tailEnd/>
          </a:ln>
        </p:spPr>
        <p:txBody>
          <a:bodyPr>
            <a:spAutoFit/>
          </a:bodyPr>
          <a:lstStyle/>
          <a:p>
            <a:pPr algn="ctr"/>
            <a:r>
              <a:rPr lang="en-US" sz="1100" i="1"/>
              <a:t>t</a:t>
            </a:r>
          </a:p>
        </p:txBody>
      </p:sp>
      <p:sp>
        <p:nvSpPr>
          <p:cNvPr id="12336" name="TextBox 60"/>
          <p:cNvSpPr txBox="1">
            <a:spLocks noChangeArrowheads="1"/>
          </p:cNvSpPr>
          <p:nvPr/>
        </p:nvSpPr>
        <p:spPr bwMode="auto">
          <a:xfrm>
            <a:off x="8539163" y="5605463"/>
            <a:ext cx="604837" cy="260350"/>
          </a:xfrm>
          <a:prstGeom prst="rect">
            <a:avLst/>
          </a:prstGeom>
          <a:noFill/>
          <a:ln w="9525">
            <a:noFill/>
            <a:miter lim="800000"/>
            <a:headEnd/>
            <a:tailEnd/>
          </a:ln>
        </p:spPr>
        <p:txBody>
          <a:bodyPr>
            <a:spAutoFit/>
          </a:bodyPr>
          <a:lstStyle/>
          <a:p>
            <a:pPr algn="ctr"/>
            <a:r>
              <a:rPr lang="en-US" sz="1100" i="1"/>
              <a:t>t</a:t>
            </a:r>
          </a:p>
        </p:txBody>
      </p:sp>
      <p:sp>
        <p:nvSpPr>
          <p:cNvPr id="127" name="Oval 126"/>
          <p:cNvSpPr/>
          <p:nvPr/>
        </p:nvSpPr>
        <p:spPr bwMode="auto">
          <a:xfrm flipH="1">
            <a:off x="6064250" y="3498850"/>
            <a:ext cx="46038"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28" name="Oval 127"/>
          <p:cNvSpPr/>
          <p:nvPr/>
        </p:nvSpPr>
        <p:spPr bwMode="auto">
          <a:xfrm flipH="1">
            <a:off x="6359525" y="3022600"/>
            <a:ext cx="46038"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29" name="Oval 128"/>
          <p:cNvSpPr/>
          <p:nvPr/>
        </p:nvSpPr>
        <p:spPr bwMode="auto">
          <a:xfrm flipH="1">
            <a:off x="6648450" y="2770188"/>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0" name="Oval 129"/>
          <p:cNvSpPr/>
          <p:nvPr/>
        </p:nvSpPr>
        <p:spPr bwMode="auto">
          <a:xfrm flipH="1">
            <a:off x="6924675" y="2792413"/>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1" name="Oval 130"/>
          <p:cNvSpPr/>
          <p:nvPr/>
        </p:nvSpPr>
        <p:spPr bwMode="auto">
          <a:xfrm flipH="1">
            <a:off x="7212013" y="3092450"/>
            <a:ext cx="46037"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2" name="Oval 131"/>
          <p:cNvSpPr/>
          <p:nvPr/>
        </p:nvSpPr>
        <p:spPr bwMode="auto">
          <a:xfrm flipH="1">
            <a:off x="7497763" y="3468688"/>
            <a:ext cx="46037"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3" name="Oval 132"/>
          <p:cNvSpPr/>
          <p:nvPr/>
        </p:nvSpPr>
        <p:spPr bwMode="auto">
          <a:xfrm flipH="1">
            <a:off x="7786688" y="3754438"/>
            <a:ext cx="44450"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4" name="Oval 133"/>
          <p:cNvSpPr/>
          <p:nvPr/>
        </p:nvSpPr>
        <p:spPr bwMode="auto">
          <a:xfrm flipH="1">
            <a:off x="8069263" y="3749675"/>
            <a:ext cx="46037" cy="46038"/>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35" name="Oval 134"/>
          <p:cNvSpPr/>
          <p:nvPr/>
        </p:nvSpPr>
        <p:spPr bwMode="auto">
          <a:xfrm flipH="1">
            <a:off x="8355013" y="3560763"/>
            <a:ext cx="46037" cy="46037"/>
          </a:xfrm>
          <a:prstGeom prst="ellipse">
            <a:avLst/>
          </a:prstGeom>
          <a:solidFill>
            <a:schemeClr val="tx2"/>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74" name="Rectangle 173"/>
          <p:cNvSpPr/>
          <p:nvPr/>
        </p:nvSpPr>
        <p:spPr bwMode="auto">
          <a:xfrm>
            <a:off x="2317750" y="5245100"/>
            <a:ext cx="971550" cy="590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369" name="TextBox 60"/>
          <p:cNvSpPr txBox="1">
            <a:spLocks noChangeArrowheads="1"/>
          </p:cNvSpPr>
          <p:nvPr/>
        </p:nvSpPr>
        <p:spPr bwMode="auto">
          <a:xfrm>
            <a:off x="2486025" y="5384800"/>
            <a:ext cx="604838" cy="277812"/>
          </a:xfrm>
          <a:prstGeom prst="rect">
            <a:avLst/>
          </a:prstGeom>
          <a:noFill/>
          <a:ln w="9525">
            <a:noFill/>
            <a:miter lim="800000"/>
            <a:headEnd/>
            <a:tailEnd/>
          </a:ln>
        </p:spPr>
        <p:txBody>
          <a:bodyPr>
            <a:spAutoFit/>
          </a:bodyPr>
          <a:lstStyle/>
          <a:p>
            <a:pPr algn="ctr"/>
            <a:r>
              <a:rPr lang="en-US" sz="1200" b="1"/>
              <a:t>ADC1</a:t>
            </a:r>
          </a:p>
        </p:txBody>
      </p:sp>
      <p:sp>
        <p:nvSpPr>
          <p:cNvPr id="169" name="Rectangle 168"/>
          <p:cNvSpPr/>
          <p:nvPr/>
        </p:nvSpPr>
        <p:spPr bwMode="auto">
          <a:xfrm>
            <a:off x="2317750" y="4425950"/>
            <a:ext cx="971550" cy="590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367" name="TextBox 60"/>
          <p:cNvSpPr txBox="1">
            <a:spLocks noChangeArrowheads="1"/>
          </p:cNvSpPr>
          <p:nvPr/>
        </p:nvSpPr>
        <p:spPr bwMode="auto">
          <a:xfrm>
            <a:off x="2486025" y="4565650"/>
            <a:ext cx="604838" cy="277812"/>
          </a:xfrm>
          <a:prstGeom prst="rect">
            <a:avLst/>
          </a:prstGeom>
          <a:noFill/>
          <a:ln w="9525">
            <a:noFill/>
            <a:miter lim="800000"/>
            <a:headEnd/>
            <a:tailEnd/>
          </a:ln>
        </p:spPr>
        <p:txBody>
          <a:bodyPr>
            <a:spAutoFit/>
          </a:bodyPr>
          <a:lstStyle/>
          <a:p>
            <a:pPr algn="ctr"/>
            <a:r>
              <a:rPr lang="en-US" sz="1200" b="1"/>
              <a:t>ADC0</a:t>
            </a:r>
          </a:p>
        </p:txBody>
      </p:sp>
      <p:sp>
        <p:nvSpPr>
          <p:cNvPr id="4" name="Segnaposto numero diapositiva 3"/>
          <p:cNvSpPr>
            <a:spLocks noGrp="1"/>
          </p:cNvSpPr>
          <p:nvPr>
            <p:ph type="sldNum" sz="quarter" idx="12"/>
          </p:nvPr>
        </p:nvSpPr>
        <p:spPr/>
        <p:txBody>
          <a:bodyPr/>
          <a:lstStyle/>
          <a:p>
            <a:fld id="{4E582210-5FCA-4178-AB04-4337EADA3D81}" type="slidenum">
              <a:rPr lang="en-US" smtClean="0"/>
              <a:pPr/>
              <a:t>59</a:t>
            </a:fld>
            <a:endParaRPr lang="en-US"/>
          </a:p>
        </p:txBody>
      </p:sp>
      <p:sp>
        <p:nvSpPr>
          <p:cNvPr id="7" name="Segnaposto piè di pagina 6"/>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91500552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bwMode="auto">
          <a:xfrm>
            <a:off x="304800" y="1066800"/>
            <a:ext cx="5562600" cy="52578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1746" name="Title 1"/>
          <p:cNvSpPr>
            <a:spLocks noGrp="1"/>
          </p:cNvSpPr>
          <p:nvPr>
            <p:ph type="title"/>
          </p:nvPr>
        </p:nvSpPr>
        <p:spPr/>
        <p:txBody>
          <a:bodyPr>
            <a:noAutofit/>
          </a:bodyPr>
          <a:lstStyle/>
          <a:p>
            <a:r>
              <a:rPr lang="en-US" dirty="0">
                <a:solidFill>
                  <a:srgbClr val="FF0000"/>
                </a:solidFill>
              </a:rPr>
              <a:t>TM4C123GH6PM Memory</a:t>
            </a:r>
            <a:endParaRPr lang="en-US" dirty="0" smtClean="0">
              <a:solidFill>
                <a:srgbClr val="FF0000"/>
              </a:solidFill>
            </a:endParaRPr>
          </a:p>
        </p:txBody>
      </p:sp>
      <p:sp>
        <p:nvSpPr>
          <p:cNvPr id="31747" name="Content Placeholder 2"/>
          <p:cNvSpPr>
            <a:spLocks noGrp="1"/>
          </p:cNvSpPr>
          <p:nvPr>
            <p:ph idx="1"/>
          </p:nvPr>
        </p:nvSpPr>
        <p:spPr>
          <a:xfrm>
            <a:off x="381000" y="1447800"/>
            <a:ext cx="5715000" cy="4800600"/>
          </a:xfrm>
        </p:spPr>
        <p:txBody>
          <a:bodyPr>
            <a:noAutofit/>
          </a:bodyPr>
          <a:lstStyle/>
          <a:p>
            <a:pPr eaLnBrk="1" hangingPunct="1">
              <a:buNone/>
            </a:pPr>
            <a:r>
              <a:rPr lang="en-US" sz="1800" b="1" dirty="0" smtClean="0"/>
              <a:t>256KB Flash memory</a:t>
            </a:r>
          </a:p>
          <a:p>
            <a:pPr lvl="1"/>
            <a:r>
              <a:rPr lang="en-US" sz="1400" dirty="0" smtClean="0"/>
              <a:t>Single-cycle to 40MHz</a:t>
            </a:r>
          </a:p>
          <a:p>
            <a:pPr lvl="1"/>
            <a:r>
              <a:rPr lang="en-US" sz="1400" dirty="0" smtClean="0"/>
              <a:t>Pre-fetch buffer and speculative branch improves performance above 40 MHz</a:t>
            </a:r>
          </a:p>
          <a:p>
            <a:pPr eaLnBrk="1" hangingPunct="1">
              <a:buNone/>
            </a:pPr>
            <a:r>
              <a:rPr lang="en-US" sz="1800" b="1" dirty="0" smtClean="0"/>
              <a:t>32KB single-cycle SRAM with bit-banding</a:t>
            </a:r>
          </a:p>
          <a:p>
            <a:pPr eaLnBrk="1" hangingPunct="1">
              <a:buNone/>
            </a:pPr>
            <a:r>
              <a:rPr lang="en-US" sz="1800" b="1" dirty="0" smtClean="0"/>
              <a:t>Internal ROM loaded with TivaWare software</a:t>
            </a:r>
          </a:p>
          <a:p>
            <a:pPr lvl="1" eaLnBrk="1" hangingPunct="1"/>
            <a:r>
              <a:rPr lang="en-US" sz="1400" dirty="0" smtClean="0"/>
              <a:t>Peripheral Driver Library</a:t>
            </a:r>
          </a:p>
          <a:p>
            <a:pPr lvl="1" eaLnBrk="1" hangingPunct="1"/>
            <a:r>
              <a:rPr lang="en-US" sz="1400" dirty="0" smtClean="0"/>
              <a:t>Boot Loader</a:t>
            </a:r>
          </a:p>
          <a:p>
            <a:pPr lvl="1" eaLnBrk="1" hangingPunct="1"/>
            <a:r>
              <a:rPr lang="en-US" sz="1400" dirty="0" smtClean="0"/>
              <a:t>Advanced Encryption Standard (AES) cryptography tables</a:t>
            </a:r>
          </a:p>
          <a:p>
            <a:pPr lvl="1" eaLnBrk="1" hangingPunct="1"/>
            <a:r>
              <a:rPr lang="en-US" sz="1400" dirty="0" smtClean="0"/>
              <a:t>Cyclic Redundancy Check (CRC) error </a:t>
            </a:r>
            <a:br>
              <a:rPr lang="en-US" sz="1400" dirty="0" smtClean="0"/>
            </a:br>
            <a:r>
              <a:rPr lang="en-US" sz="1400" dirty="0" smtClean="0"/>
              <a:t>detection functionality</a:t>
            </a:r>
          </a:p>
          <a:p>
            <a:pPr eaLnBrk="1" hangingPunct="1">
              <a:buNone/>
            </a:pPr>
            <a:r>
              <a:rPr lang="en-US" sz="1800" b="1" dirty="0" smtClean="0"/>
              <a:t>2KB EEPROM (fast, saves board space)</a:t>
            </a:r>
          </a:p>
          <a:p>
            <a:pPr lvl="1" eaLnBrk="1" hangingPunct="1"/>
            <a:r>
              <a:rPr lang="en-US" sz="1400" dirty="0" smtClean="0"/>
              <a:t>Wear-leveled 500K program/erase cycles</a:t>
            </a:r>
          </a:p>
          <a:p>
            <a:pPr lvl="1" eaLnBrk="1" hangingPunct="1"/>
            <a:r>
              <a:rPr lang="en-US" sz="1400" dirty="0" smtClean="0"/>
              <a:t>Thirty-two 16-word blocks</a:t>
            </a:r>
          </a:p>
          <a:p>
            <a:pPr lvl="1" eaLnBrk="1" hangingPunct="1"/>
            <a:r>
              <a:rPr lang="en-US" sz="1400" dirty="0" smtClean="0"/>
              <a:t>Can be bulk or block erased</a:t>
            </a:r>
          </a:p>
          <a:p>
            <a:pPr lvl="1" eaLnBrk="1" hangingPunct="1"/>
            <a:r>
              <a:rPr lang="en-US" sz="1400" dirty="0" smtClean="0"/>
              <a:t>10 year data retention</a:t>
            </a:r>
          </a:p>
          <a:p>
            <a:pPr lvl="1" eaLnBrk="1" hangingPunct="1"/>
            <a:r>
              <a:rPr lang="en-US" sz="1400" dirty="0" smtClean="0"/>
              <a:t>4 clock cycle read time</a:t>
            </a:r>
          </a:p>
        </p:txBody>
      </p:sp>
      <p:sp>
        <p:nvSpPr>
          <p:cNvPr id="16" name="Rounded Rectangle 15"/>
          <p:cNvSpPr/>
          <p:nvPr/>
        </p:nvSpPr>
        <p:spPr bwMode="auto">
          <a:xfrm>
            <a:off x="5638800" y="3352800"/>
            <a:ext cx="3200400" cy="3810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0x00000000 Flash</a:t>
            </a:r>
          </a:p>
        </p:txBody>
      </p:sp>
      <p:sp>
        <p:nvSpPr>
          <p:cNvPr id="17" name="Rounded Rectangle 16"/>
          <p:cNvSpPr/>
          <p:nvPr/>
        </p:nvSpPr>
        <p:spPr bwMode="auto">
          <a:xfrm>
            <a:off x="5638800" y="3733800"/>
            <a:ext cx="3200400" cy="3810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0x01000000 ROM</a:t>
            </a:r>
          </a:p>
        </p:txBody>
      </p:sp>
      <p:sp>
        <p:nvSpPr>
          <p:cNvPr id="18" name="Rounded Rectangle 17"/>
          <p:cNvSpPr/>
          <p:nvPr/>
        </p:nvSpPr>
        <p:spPr bwMode="auto">
          <a:xfrm>
            <a:off x="5638800" y="4114800"/>
            <a:ext cx="3200400" cy="381000"/>
          </a:xfrm>
          <a:prstGeom prst="roundRect">
            <a:avLst/>
          </a:prstGeom>
          <a:solidFill>
            <a:schemeClr val="accent4">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0x20000000 SRAM</a:t>
            </a:r>
          </a:p>
        </p:txBody>
      </p:sp>
      <p:sp>
        <p:nvSpPr>
          <p:cNvPr id="19" name="Rounded Rectangle 18"/>
          <p:cNvSpPr/>
          <p:nvPr/>
        </p:nvSpPr>
        <p:spPr bwMode="auto">
          <a:xfrm>
            <a:off x="5638800" y="4495800"/>
            <a:ext cx="3200400" cy="381000"/>
          </a:xfrm>
          <a:prstGeom prst="roundRect">
            <a:avLst/>
          </a:prstGeom>
          <a:solidFill>
            <a:schemeClr val="accent4">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0x22000000 Bit-banded SRAM</a:t>
            </a:r>
          </a:p>
        </p:txBody>
      </p:sp>
      <p:sp>
        <p:nvSpPr>
          <p:cNvPr id="20" name="Rounded Rectangle 19"/>
          <p:cNvSpPr/>
          <p:nvPr/>
        </p:nvSpPr>
        <p:spPr bwMode="auto">
          <a:xfrm>
            <a:off x="5638800" y="4876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0x40000000 Peripherals &amp; EEPROM</a:t>
            </a:r>
          </a:p>
        </p:txBody>
      </p:sp>
      <p:sp>
        <p:nvSpPr>
          <p:cNvPr id="21" name="Rounded Rectangle 20"/>
          <p:cNvSpPr/>
          <p:nvPr/>
        </p:nvSpPr>
        <p:spPr bwMode="auto">
          <a:xfrm>
            <a:off x="5638800" y="5257800"/>
            <a:ext cx="3200400" cy="381000"/>
          </a:xfrm>
          <a:prstGeom prst="roundRect">
            <a:avLst/>
          </a:prstGeom>
          <a:solidFill>
            <a:schemeClr val="accent4"/>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0x42000000 Bit-banded Peripherals</a:t>
            </a:r>
          </a:p>
        </p:txBody>
      </p:sp>
      <p:sp>
        <p:nvSpPr>
          <p:cNvPr id="22" name="Rounded Rectangle 21"/>
          <p:cNvSpPr/>
          <p:nvPr/>
        </p:nvSpPr>
        <p:spPr bwMode="auto">
          <a:xfrm>
            <a:off x="5638800" y="5638800"/>
            <a:ext cx="3200400" cy="381000"/>
          </a:xfrm>
          <a:prstGeom prst="roundRect">
            <a:avLst/>
          </a:prstGeom>
          <a:solidFill>
            <a:schemeClr val="accent6"/>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600" b="0" i="0" u="none" strike="noStrike" cap="none" normalizeH="0" baseline="0" dirty="0" smtClean="0">
                <a:ln>
                  <a:noFill/>
                </a:ln>
                <a:solidFill>
                  <a:schemeClr val="dk1"/>
                </a:solidFill>
                <a:effectLst/>
                <a:latin typeface="Arial Narrow" pitchFamily="34" charset="0"/>
              </a:rPr>
              <a:t>0xE0000000 Instrumentation, ETM, etc.</a:t>
            </a:r>
          </a:p>
        </p:txBody>
      </p:sp>
      <p:pic>
        <p:nvPicPr>
          <p:cNvPr id="13"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1705" y="10668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6</a:t>
            </a:fld>
            <a:endParaRPr lang="en-US"/>
          </a:p>
        </p:txBody>
      </p:sp>
      <p:sp>
        <p:nvSpPr>
          <p:cNvPr id="15"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ounded Rectangle 39"/>
          <p:cNvSpPr/>
          <p:nvPr/>
        </p:nvSpPr>
        <p:spPr bwMode="auto">
          <a:xfrm>
            <a:off x="457200" y="1143000"/>
            <a:ext cx="8229600" cy="39624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338" name="Title 1"/>
          <p:cNvSpPr>
            <a:spLocks noGrp="1"/>
          </p:cNvSpPr>
          <p:nvPr>
            <p:ph type="title"/>
          </p:nvPr>
        </p:nvSpPr>
        <p:spPr/>
        <p:txBody>
          <a:bodyPr/>
          <a:lstStyle/>
          <a:p>
            <a:r>
              <a:rPr lang="en-US" dirty="0" smtClean="0">
                <a:solidFill>
                  <a:srgbClr val="FF0000"/>
                </a:solidFill>
              </a:rPr>
              <a:t>TM4C123GH6PM ADC Features</a:t>
            </a:r>
          </a:p>
        </p:txBody>
      </p:sp>
      <p:sp>
        <p:nvSpPr>
          <p:cNvPr id="9" name="Rectangle 3"/>
          <p:cNvSpPr txBox="1">
            <a:spLocks noChangeArrowheads="1"/>
          </p:cNvSpPr>
          <p:nvPr/>
        </p:nvSpPr>
        <p:spPr bwMode="auto">
          <a:xfrm>
            <a:off x="533400" y="1295400"/>
            <a:ext cx="4191000" cy="3316287"/>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smtClean="0">
                <a:latin typeface="+mn-lt"/>
              </a:rPr>
              <a:t>Two 12-bit 1MSPS ADCs</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smtClean="0">
                <a:latin typeface="+mn-lt"/>
              </a:rPr>
              <a:t>12 </a:t>
            </a:r>
            <a:r>
              <a:rPr lang="en-US" sz="1600" kern="0" dirty="0">
                <a:latin typeface="+mn-lt"/>
              </a:rPr>
              <a:t>shared analog input channels</a:t>
            </a:r>
          </a:p>
          <a:p>
            <a:pPr marL="227013" indent="-227013" algn="l">
              <a:spcBef>
                <a:spcPct val="65000"/>
              </a:spcBef>
              <a:buClr>
                <a:schemeClr val="tx2"/>
              </a:buClr>
              <a:buSzPct val="75000"/>
              <a:buFont typeface="Wingdings" pitchFamily="2" charset="2"/>
              <a:buChar char="u"/>
              <a:defRPr/>
            </a:pPr>
            <a:r>
              <a:rPr lang="en-US" sz="1600" kern="0" dirty="0">
                <a:latin typeface="+mn-lt"/>
              </a:rPr>
              <a:t>Single ended &amp; differential input configurations</a:t>
            </a:r>
          </a:p>
          <a:p>
            <a:pPr marL="227013" indent="-227013" algn="l">
              <a:spcBef>
                <a:spcPct val="65000"/>
              </a:spcBef>
              <a:buClr>
                <a:schemeClr val="tx2"/>
              </a:buClr>
              <a:buSzPct val="75000"/>
              <a:buFont typeface="Wingdings" pitchFamily="2" charset="2"/>
              <a:buChar char="u"/>
              <a:defRPr/>
            </a:pPr>
            <a:r>
              <a:rPr lang="en-US" sz="1600" kern="0" dirty="0">
                <a:latin typeface="+mn-lt"/>
              </a:rPr>
              <a:t>On-chip </a:t>
            </a:r>
            <a:r>
              <a:rPr lang="en-US" sz="1600" kern="0" dirty="0" smtClean="0">
                <a:latin typeface="+mn-lt"/>
              </a:rPr>
              <a:t>temperature </a:t>
            </a:r>
            <a:r>
              <a:rPr lang="en-US" sz="1600" kern="0" dirty="0">
                <a:latin typeface="+mn-lt"/>
              </a:rPr>
              <a:t>sensor</a:t>
            </a:r>
          </a:p>
          <a:p>
            <a:pPr marL="227013" indent="-227013" algn="l">
              <a:spcBef>
                <a:spcPct val="65000"/>
              </a:spcBef>
              <a:buClr>
                <a:schemeClr val="tx2"/>
              </a:buClr>
              <a:buSzPct val="75000"/>
              <a:buFont typeface="Wingdings" pitchFamily="2" charset="2"/>
              <a:buChar char="u"/>
              <a:defRPr/>
            </a:pPr>
            <a:r>
              <a:rPr lang="en-US" sz="1600" kern="0" dirty="0">
                <a:latin typeface="+mn-lt"/>
              </a:rPr>
              <a:t>Maximum sample rate of one million samples/second (1MSPS). </a:t>
            </a:r>
          </a:p>
          <a:p>
            <a:pPr marL="227013" indent="-227013" algn="l">
              <a:spcBef>
                <a:spcPct val="65000"/>
              </a:spcBef>
              <a:buClr>
                <a:schemeClr val="tx2"/>
              </a:buClr>
              <a:buSzPct val="75000"/>
              <a:buFont typeface="Wingdings" pitchFamily="2" charset="2"/>
              <a:buChar char="u"/>
              <a:defRPr/>
            </a:pPr>
            <a:r>
              <a:rPr lang="en-US" sz="1600" kern="0" dirty="0" smtClean="0"/>
              <a:t>Fixed references (VDDA/GNDA) due to pin-count limitations</a:t>
            </a:r>
            <a:endParaRPr lang="en-US" sz="1600" kern="0" dirty="0"/>
          </a:p>
          <a:p>
            <a:pPr marL="227013" indent="-227013" algn="l">
              <a:spcBef>
                <a:spcPct val="65000"/>
              </a:spcBef>
              <a:buClr>
                <a:schemeClr val="tx2"/>
              </a:buClr>
              <a:buSzPct val="75000"/>
              <a:buFont typeface="Wingdings" pitchFamily="2" charset="2"/>
              <a:buChar char="u"/>
              <a:defRPr/>
            </a:pPr>
            <a:r>
              <a:rPr lang="en-US" sz="1600" kern="0" dirty="0">
                <a:latin typeface="+mn-lt"/>
              </a:rPr>
              <a:t>4 programmable sample conversion sequencers </a:t>
            </a:r>
            <a:r>
              <a:rPr lang="en-US" sz="1600" kern="0" dirty="0" smtClean="0">
                <a:latin typeface="+mn-lt"/>
              </a:rPr>
              <a:t>per ADC</a:t>
            </a:r>
          </a:p>
          <a:p>
            <a:pPr marL="227013" indent="-227013" algn="l">
              <a:spcBef>
                <a:spcPct val="65000"/>
              </a:spcBef>
              <a:buClr>
                <a:schemeClr val="tx2"/>
              </a:buClr>
              <a:buSzPct val="75000"/>
              <a:buFont typeface="Wingdings" pitchFamily="2" charset="2"/>
              <a:buChar char="u"/>
              <a:defRPr/>
            </a:pPr>
            <a:r>
              <a:rPr lang="en-US" sz="1600" kern="0" dirty="0" smtClean="0"/>
              <a:t>Separate analog power &amp; ground pins</a:t>
            </a:r>
          </a:p>
          <a:p>
            <a:pPr marL="227013" indent="-227013" algn="l">
              <a:spcBef>
                <a:spcPct val="65000"/>
              </a:spcBef>
              <a:buClr>
                <a:schemeClr val="tx2"/>
              </a:buClr>
              <a:buSzPct val="75000"/>
              <a:buFont typeface="Wingdings" pitchFamily="2" charset="2"/>
              <a:buChar char="u"/>
              <a:defRPr/>
            </a:pPr>
            <a:endParaRPr lang="en-US" sz="1600" kern="0" dirty="0">
              <a:latin typeface="+mn-lt"/>
            </a:endParaRPr>
          </a:p>
          <a:p>
            <a:pPr marL="227013" indent="-227013">
              <a:spcBef>
                <a:spcPct val="65000"/>
              </a:spcBef>
              <a:buFontTx/>
              <a:buChar char="•"/>
              <a:defRPr/>
            </a:pPr>
            <a:endParaRPr lang="en-US" sz="1600" kern="0" dirty="0">
              <a:latin typeface="+mn-lt"/>
            </a:endParaRPr>
          </a:p>
          <a:p>
            <a:pPr marL="227013" indent="-227013">
              <a:spcBef>
                <a:spcPct val="65000"/>
              </a:spcBef>
              <a:buFontTx/>
              <a:buChar char="•"/>
              <a:defRPr/>
            </a:pPr>
            <a:endParaRPr lang="en-US" sz="1600" kern="0" dirty="0"/>
          </a:p>
        </p:txBody>
      </p:sp>
      <p:sp>
        <p:nvSpPr>
          <p:cNvPr id="12" name="Rectangle 3"/>
          <p:cNvSpPr txBox="1">
            <a:spLocks noChangeArrowheads="1"/>
          </p:cNvSpPr>
          <p:nvPr/>
        </p:nvSpPr>
        <p:spPr bwMode="auto">
          <a:xfrm>
            <a:off x="4714875" y="1295400"/>
            <a:ext cx="4105275" cy="3233737"/>
          </a:xfrm>
          <a:prstGeom prst="rect">
            <a:avLst/>
          </a:prstGeom>
          <a:noFill/>
          <a:ln w="9525" algn="ctr">
            <a:noFill/>
            <a:miter lim="800000"/>
            <a:headEnd/>
            <a:tailEnd/>
          </a:ln>
        </p:spPr>
        <p:txBody>
          <a:bodyPr/>
          <a:lstStyle/>
          <a:p>
            <a:pPr marL="227013" indent="-227013" algn="l">
              <a:spcBef>
                <a:spcPct val="65000"/>
              </a:spcBef>
              <a:buClr>
                <a:schemeClr val="tx2"/>
              </a:buClr>
              <a:buSzPct val="75000"/>
              <a:buFont typeface="Wingdings" pitchFamily="2" charset="2"/>
              <a:buChar char="u"/>
              <a:defRPr/>
            </a:pPr>
            <a:r>
              <a:rPr lang="en-US" sz="1600" kern="0" dirty="0">
                <a:latin typeface="Arial" pitchFamily="34" charset="0"/>
              </a:rPr>
              <a:t>Flexible trigger control</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Controller/ software</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Timers</a:t>
            </a: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Analog </a:t>
            </a:r>
            <a:r>
              <a:rPr lang="en-US" sz="1400" kern="0" dirty="0" smtClean="0">
                <a:latin typeface="Arial" pitchFamily="34" charset="0"/>
              </a:rPr>
              <a:t>comparators</a:t>
            </a:r>
            <a:endParaRPr lang="en-US" sz="1400" kern="0" dirty="0">
              <a:latin typeface="Arial" pitchFamily="34" charset="0"/>
            </a:endParaRPr>
          </a:p>
          <a:p>
            <a:pPr marL="574675" lvl="1" indent="-233363" algn="l">
              <a:spcBef>
                <a:spcPct val="20000"/>
              </a:spcBef>
              <a:buClr>
                <a:schemeClr val="tx2"/>
              </a:buClr>
              <a:buSzPct val="75000"/>
              <a:buFont typeface="Arial" pitchFamily="34" charset="0"/>
              <a:buChar char="•"/>
              <a:defRPr/>
            </a:pPr>
            <a:r>
              <a:rPr lang="en-US" sz="1400" kern="0" dirty="0">
                <a:latin typeface="Arial" pitchFamily="34" charset="0"/>
              </a:rPr>
              <a:t>GPIO</a:t>
            </a:r>
          </a:p>
          <a:p>
            <a:pPr marL="227013" indent="-227013" algn="l">
              <a:spcBef>
                <a:spcPct val="65000"/>
              </a:spcBef>
              <a:buClr>
                <a:schemeClr val="tx2"/>
              </a:buClr>
              <a:buSzPct val="75000"/>
              <a:buFont typeface="Wingdings" pitchFamily="2" charset="2"/>
              <a:buChar char="u"/>
              <a:defRPr/>
            </a:pPr>
            <a:r>
              <a:rPr lang="en-US" sz="1600" kern="0" dirty="0" smtClean="0">
                <a:latin typeface="+mn-lt"/>
              </a:rPr>
              <a:t>2x to 64x hardware averaging</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a:latin typeface="+mn-lt"/>
              </a:rPr>
              <a:t>8 Digital </a:t>
            </a:r>
            <a:r>
              <a:rPr lang="en-US" sz="1600" kern="0" dirty="0" smtClean="0">
                <a:latin typeface="+mn-lt"/>
              </a:rPr>
              <a:t>comparators / </a:t>
            </a:r>
            <a:r>
              <a:rPr lang="en-US" sz="1600" kern="0" dirty="0">
                <a:latin typeface="+mn-lt"/>
              </a:rPr>
              <a:t>per </a:t>
            </a:r>
            <a:r>
              <a:rPr lang="en-US" sz="1600" kern="0" dirty="0" smtClean="0">
                <a:latin typeface="+mn-lt"/>
              </a:rPr>
              <a:t>ADC</a:t>
            </a:r>
          </a:p>
          <a:p>
            <a:pPr marL="227013" indent="-227013" algn="l">
              <a:spcBef>
                <a:spcPct val="65000"/>
              </a:spcBef>
              <a:buClr>
                <a:schemeClr val="tx2"/>
              </a:buClr>
              <a:buSzPct val="75000"/>
              <a:buFont typeface="Wingdings" pitchFamily="2" charset="2"/>
              <a:buChar char="u"/>
              <a:defRPr/>
            </a:pPr>
            <a:r>
              <a:rPr lang="en-US" sz="1600" kern="0" dirty="0" smtClean="0">
                <a:latin typeface="+mn-lt"/>
              </a:rPr>
              <a:t>2 Analog comparators</a:t>
            </a:r>
            <a:endParaRPr lang="en-US" sz="1600" kern="0" dirty="0">
              <a:latin typeface="+mn-lt"/>
            </a:endParaRPr>
          </a:p>
          <a:p>
            <a:pPr marL="227013" indent="-227013" algn="l">
              <a:spcBef>
                <a:spcPct val="65000"/>
              </a:spcBef>
              <a:buClr>
                <a:schemeClr val="tx2"/>
              </a:buClr>
              <a:buSzPct val="75000"/>
              <a:buFont typeface="Wingdings" pitchFamily="2" charset="2"/>
              <a:buChar char="u"/>
              <a:defRPr/>
            </a:pPr>
            <a:r>
              <a:rPr lang="en-US" sz="1600" kern="0" dirty="0" smtClean="0"/>
              <a:t>Optional </a:t>
            </a:r>
            <a:r>
              <a:rPr lang="en-US" sz="1600" kern="0" dirty="0"/>
              <a:t>phase shift in sample </a:t>
            </a:r>
            <a:r>
              <a:rPr lang="en-US" sz="1600" kern="0" dirty="0" smtClean="0"/>
              <a:t>time,</a:t>
            </a:r>
            <a:br>
              <a:rPr lang="en-US" sz="1600" kern="0" dirty="0" smtClean="0"/>
            </a:br>
            <a:r>
              <a:rPr lang="en-US" sz="1600" kern="0" dirty="0" smtClean="0"/>
              <a:t>between ADC modules … </a:t>
            </a:r>
            <a:r>
              <a:rPr lang="en-US" sz="1600" kern="0" dirty="0"/>
              <a:t>programmable from 22.5</a:t>
            </a:r>
            <a:r>
              <a:rPr lang="en-US" sz="1600" kern="0" dirty="0">
                <a:latin typeface="Arial" pitchFamily="34" charset="0"/>
              </a:rPr>
              <a:t> °</a:t>
            </a:r>
            <a:r>
              <a:rPr lang="en-US" sz="1600" kern="0" dirty="0"/>
              <a:t> to 337.5</a:t>
            </a:r>
            <a:r>
              <a:rPr lang="en-US" sz="1600" kern="0" dirty="0" smtClean="0"/>
              <a:t>°</a:t>
            </a:r>
          </a:p>
        </p:txBody>
      </p:sp>
      <p:cxnSp>
        <p:nvCxnSpPr>
          <p:cNvPr id="13" name="Straight Connector 12"/>
          <p:cNvCxnSpPr/>
          <p:nvPr/>
        </p:nvCxnSpPr>
        <p:spPr bwMode="auto">
          <a:xfrm rot="10800000">
            <a:off x="3590925" y="5764213"/>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Isosceles Triangle 13"/>
          <p:cNvSpPr/>
          <p:nvPr/>
        </p:nvSpPr>
        <p:spPr bwMode="auto">
          <a:xfrm rot="5400000" flipV="1">
            <a:off x="3709988" y="5538788"/>
            <a:ext cx="801687" cy="465137"/>
          </a:xfrm>
          <a:prstGeom prst="triangle">
            <a:avLst>
              <a:gd name="adj" fmla="val 49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cxnSp>
        <p:nvCxnSpPr>
          <p:cNvPr id="15" name="Straight Connector 14"/>
          <p:cNvCxnSpPr/>
          <p:nvPr/>
        </p:nvCxnSpPr>
        <p:spPr bwMode="auto">
          <a:xfrm rot="10800000">
            <a:off x="4978400" y="5759450"/>
            <a:ext cx="446088" cy="0"/>
          </a:xfrm>
          <a:prstGeom prst="line">
            <a:avLst/>
          </a:prstGeom>
          <a:ln w="222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auto">
          <a:xfrm>
            <a:off x="4343400" y="5373688"/>
            <a:ext cx="754063" cy="7985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00" dirty="0"/>
          </a:p>
        </p:txBody>
      </p:sp>
      <p:sp>
        <p:nvSpPr>
          <p:cNvPr id="17" name="Freeform 16"/>
          <p:cNvSpPr/>
          <p:nvPr/>
        </p:nvSpPr>
        <p:spPr bwMode="auto">
          <a:xfrm>
            <a:off x="3009900" y="5672138"/>
            <a:ext cx="457200" cy="225425"/>
          </a:xfrm>
          <a:custGeom>
            <a:avLst/>
            <a:gdLst>
              <a:gd name="connsiteX0" fmla="*/ 0 w 2679700"/>
              <a:gd name="connsiteY0" fmla="*/ 1095375 h 1143000"/>
              <a:gd name="connsiteX1" fmla="*/ 876300 w 2679700"/>
              <a:gd name="connsiteY1" fmla="*/ 9525 h 1143000"/>
              <a:gd name="connsiteX2" fmla="*/ 1930400 w 2679700"/>
              <a:gd name="connsiteY2" fmla="*/ 1038225 h 1143000"/>
              <a:gd name="connsiteX3" fmla="*/ 2679700 w 2679700"/>
              <a:gd name="connsiteY3" fmla="*/ 638175 h 1143000"/>
            </a:gdLst>
            <a:ahLst/>
            <a:cxnLst>
              <a:cxn ang="0">
                <a:pos x="connsiteX0" y="connsiteY0"/>
              </a:cxn>
              <a:cxn ang="0">
                <a:pos x="connsiteX1" y="connsiteY1"/>
              </a:cxn>
              <a:cxn ang="0">
                <a:pos x="connsiteX2" y="connsiteY2"/>
              </a:cxn>
              <a:cxn ang="0">
                <a:pos x="connsiteX3" y="connsiteY3"/>
              </a:cxn>
            </a:cxnLst>
            <a:rect l="l" t="t" r="r" b="b"/>
            <a:pathLst>
              <a:path w="2679700" h="1143000">
                <a:moveTo>
                  <a:pt x="0" y="1095375"/>
                </a:moveTo>
                <a:cubicBezTo>
                  <a:pt x="277283" y="557212"/>
                  <a:pt x="554567" y="19050"/>
                  <a:pt x="876300" y="9525"/>
                </a:cubicBezTo>
                <a:cubicBezTo>
                  <a:pt x="1198033" y="0"/>
                  <a:pt x="1629833" y="933450"/>
                  <a:pt x="1930400" y="1038225"/>
                </a:cubicBezTo>
                <a:cubicBezTo>
                  <a:pt x="2230967" y="1143000"/>
                  <a:pt x="2547408" y="723900"/>
                  <a:pt x="2679700" y="638175"/>
                </a:cubicBezTo>
              </a:path>
            </a:pathLst>
          </a:custGeom>
          <a:ln w="28575">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1100" dirty="0"/>
          </a:p>
        </p:txBody>
      </p:sp>
      <p:grpSp>
        <p:nvGrpSpPr>
          <p:cNvPr id="18" name="Group 140"/>
          <p:cNvGrpSpPr>
            <a:grpSpLocks/>
          </p:cNvGrpSpPr>
          <p:nvPr/>
        </p:nvGrpSpPr>
        <p:grpSpPr bwMode="auto">
          <a:xfrm>
            <a:off x="5445125" y="5588000"/>
            <a:ext cx="512763" cy="249238"/>
            <a:chOff x="5803902" y="4398170"/>
            <a:chExt cx="2858389" cy="1235870"/>
          </a:xfrm>
        </p:grpSpPr>
        <p:cxnSp>
          <p:nvCxnSpPr>
            <p:cNvPr id="19" name="Straight Connector 18"/>
            <p:cNvCxnSpPr/>
            <p:nvPr/>
          </p:nvCxnSpPr>
          <p:spPr bwMode="auto">
            <a:xfrm rot="5400000" flipV="1">
              <a:off x="6532420" y="4535930"/>
              <a:ext cx="259766"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 name="Group 121"/>
            <p:cNvGrpSpPr>
              <a:grpSpLocks/>
            </p:cNvGrpSpPr>
            <p:nvPr/>
          </p:nvGrpSpPr>
          <p:grpSpPr bwMode="auto">
            <a:xfrm>
              <a:off x="5803902" y="4398170"/>
              <a:ext cx="2858389" cy="1235870"/>
              <a:chOff x="5803902" y="4398170"/>
              <a:chExt cx="2858389" cy="1235870"/>
            </a:xfrm>
          </p:grpSpPr>
          <p:cxnSp>
            <p:nvCxnSpPr>
              <p:cNvPr id="21" name="Straight Connector 20"/>
              <p:cNvCxnSpPr/>
              <p:nvPr/>
            </p:nvCxnSpPr>
            <p:spPr bwMode="auto">
              <a:xfrm rot="16200000" flipH="1">
                <a:off x="5826832" y="5373780"/>
                <a:ext cx="511667" cy="8847"/>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bwMode="auto">
              <a:xfrm flipV="1">
                <a:off x="5803902" y="561829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bwMode="auto">
              <a:xfrm flipV="1">
                <a:off x="6095938"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bwMode="auto">
              <a:xfrm flipV="1">
                <a:off x="6379122" y="465006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flipV="1">
                <a:off x="6671152"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flipV="1">
                <a:off x="6954336" y="441391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flipV="1">
                <a:off x="7237520" y="4894094"/>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bwMode="auto">
              <a:xfrm flipV="1">
                <a:off x="7520704"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bwMode="auto">
              <a:xfrm flipV="1">
                <a:off x="7812740"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bwMode="auto">
              <a:xfrm flipV="1">
                <a:off x="8095923" y="5397887"/>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bwMode="auto">
              <a:xfrm flipV="1">
                <a:off x="8379107" y="5138116"/>
                <a:ext cx="283184"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bwMode="auto">
              <a:xfrm rot="16200000" flipH="1">
                <a:off x="6972839" y="4654004"/>
                <a:ext cx="51166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rot="16200000" flipH="1">
                <a:off x="6119351" y="4894094"/>
                <a:ext cx="519537"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bwMode="auto">
              <a:xfrm rot="5400000" flipV="1">
                <a:off x="7374102" y="5016105"/>
                <a:ext cx="275509"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rot="5400000" flipV="1">
                <a:off x="7667111"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bwMode="auto">
              <a:xfrm rot="5400000" flipV="1">
                <a:off x="8224626" y="5268002"/>
                <a:ext cx="291258" cy="0"/>
              </a:xfrm>
              <a:prstGeom prst="line">
                <a:avLst/>
              </a:prstGeom>
              <a:ln w="317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grpSp>
      <p:sp>
        <p:nvSpPr>
          <p:cNvPr id="37" name="TextBox 60"/>
          <p:cNvSpPr txBox="1">
            <a:spLocks noChangeArrowheads="1"/>
          </p:cNvSpPr>
          <p:nvPr/>
        </p:nvSpPr>
        <p:spPr bwMode="auto">
          <a:xfrm>
            <a:off x="4248150" y="5635625"/>
            <a:ext cx="604838" cy="261938"/>
          </a:xfrm>
          <a:prstGeom prst="rect">
            <a:avLst/>
          </a:prstGeom>
          <a:solidFill>
            <a:schemeClr val="accent4"/>
          </a:solidFill>
          <a:ln w="9525">
            <a:noFill/>
            <a:miter lim="800000"/>
            <a:headEnd/>
            <a:tailEnd/>
          </a:ln>
        </p:spPr>
        <p:txBody>
          <a:bodyPr>
            <a:spAutoFit/>
          </a:bodyPr>
          <a:lstStyle/>
          <a:p>
            <a:pPr algn="ctr"/>
            <a:r>
              <a:rPr lang="en-US" sz="1100"/>
              <a:t>ADC</a:t>
            </a:r>
          </a:p>
        </p:txBody>
      </p:sp>
      <p:sp>
        <p:nvSpPr>
          <p:cNvPr id="38" name="TextBox 60"/>
          <p:cNvSpPr txBox="1">
            <a:spLocks noChangeArrowheads="1"/>
          </p:cNvSpPr>
          <p:nvPr/>
        </p:nvSpPr>
        <p:spPr bwMode="auto">
          <a:xfrm>
            <a:off x="3448050" y="5819775"/>
            <a:ext cx="604838" cy="261938"/>
          </a:xfrm>
          <a:prstGeom prst="rect">
            <a:avLst/>
          </a:prstGeom>
          <a:noFill/>
          <a:ln w="9525">
            <a:noFill/>
            <a:miter lim="800000"/>
            <a:headEnd/>
            <a:tailEnd/>
          </a:ln>
        </p:spPr>
        <p:txBody>
          <a:bodyPr>
            <a:spAutoFit/>
          </a:bodyPr>
          <a:lstStyle/>
          <a:p>
            <a:pPr algn="ctr"/>
            <a:r>
              <a:rPr lang="en-US" sz="1100"/>
              <a:t>V</a:t>
            </a:r>
            <a:r>
              <a:rPr lang="en-US" sz="1100" baseline="-25000"/>
              <a:t>IN</a:t>
            </a:r>
            <a:endParaRPr lang="en-US" sz="1100"/>
          </a:p>
        </p:txBody>
      </p:sp>
      <p:sp>
        <p:nvSpPr>
          <p:cNvPr id="39" name="TextBox 60"/>
          <p:cNvSpPr txBox="1">
            <a:spLocks noChangeArrowheads="1"/>
          </p:cNvSpPr>
          <p:nvPr/>
        </p:nvSpPr>
        <p:spPr bwMode="auto">
          <a:xfrm>
            <a:off x="5018088" y="5819775"/>
            <a:ext cx="733425" cy="261938"/>
          </a:xfrm>
          <a:prstGeom prst="rect">
            <a:avLst/>
          </a:prstGeom>
          <a:noFill/>
          <a:ln w="9525">
            <a:noFill/>
            <a:miter lim="800000"/>
            <a:headEnd/>
            <a:tailEnd/>
          </a:ln>
        </p:spPr>
        <p:txBody>
          <a:bodyPr>
            <a:spAutoFit/>
          </a:bodyPr>
          <a:lstStyle/>
          <a:p>
            <a:pPr algn="ctr"/>
            <a:r>
              <a:rPr lang="en-US" sz="1100"/>
              <a:t>V</a:t>
            </a:r>
            <a:r>
              <a:rPr lang="en-US" sz="1100" baseline="-25000"/>
              <a:t>OUT</a:t>
            </a:r>
            <a:endParaRPr lang="en-US" sz="1100"/>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60</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6941542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228600" y="1066800"/>
            <a:ext cx="8610600" cy="42672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483" name="Rectangle 2"/>
          <p:cNvSpPr>
            <a:spLocks noGrp="1" noChangeArrowheads="1"/>
          </p:cNvSpPr>
          <p:nvPr>
            <p:ph type="title"/>
          </p:nvPr>
        </p:nvSpPr>
        <p:spPr>
          <a:xfrm>
            <a:off x="231775" y="0"/>
            <a:ext cx="8797925" cy="814387"/>
          </a:xfrm>
        </p:spPr>
        <p:txBody>
          <a:bodyPr/>
          <a:lstStyle/>
          <a:p>
            <a:pPr eaLnBrk="1" hangingPunct="1"/>
            <a:r>
              <a:rPr lang="en-US" dirty="0" smtClean="0">
                <a:solidFill>
                  <a:srgbClr val="FF0000"/>
                </a:solidFill>
              </a:rPr>
              <a:t>ADC Sample Sequencers</a:t>
            </a:r>
          </a:p>
        </p:txBody>
      </p:sp>
      <p:sp>
        <p:nvSpPr>
          <p:cNvPr id="20484" name="Rectangle 3"/>
          <p:cNvSpPr>
            <a:spLocks noGrp="1" noChangeArrowheads="1"/>
          </p:cNvSpPr>
          <p:nvPr>
            <p:ph idx="1"/>
          </p:nvPr>
        </p:nvSpPr>
        <p:spPr>
          <a:xfrm>
            <a:off x="333375" y="1338263"/>
            <a:ext cx="8429625" cy="3995737"/>
          </a:xfrm>
        </p:spPr>
        <p:txBody>
          <a:bodyPr/>
          <a:lstStyle/>
          <a:p>
            <a:pPr eaLnBrk="1" hangingPunct="1"/>
            <a:r>
              <a:rPr lang="en-US" sz="1600" b="0" dirty="0" err="1" smtClean="0"/>
              <a:t>Tiva</a:t>
            </a:r>
            <a:r>
              <a:rPr lang="en-US" sz="1600" b="0" dirty="0" smtClean="0"/>
              <a:t> TM4C ADC’s collect and sample data using programmable sequencers.</a:t>
            </a:r>
          </a:p>
          <a:p>
            <a:pPr eaLnBrk="1" hangingPunct="1"/>
            <a:r>
              <a:rPr lang="en-US" sz="1600" b="0" dirty="0" smtClean="0"/>
              <a:t>Each sample sequence is a fully programmable series of consecutive (back-to-back) samples that allows the ADC module to collect data from multiple input sources without having to be re-configured.</a:t>
            </a:r>
          </a:p>
          <a:p>
            <a:pPr eaLnBrk="1" hangingPunct="1"/>
            <a:r>
              <a:rPr lang="en-US" sz="1600" b="0" dirty="0" smtClean="0"/>
              <a:t>Each ADC module has 4 sample sequencers that control sampling and data capture.</a:t>
            </a:r>
          </a:p>
          <a:p>
            <a:pPr eaLnBrk="1" hangingPunct="1"/>
            <a:r>
              <a:rPr lang="en-US" sz="1600" b="0" dirty="0" smtClean="0"/>
              <a:t>All sample sequencers are identical except for the number of samples they can capture and the depth of their FIFO.</a:t>
            </a:r>
          </a:p>
          <a:p>
            <a:pPr eaLnBrk="1" hangingPunct="1"/>
            <a:r>
              <a:rPr lang="en-US" sz="1600" b="0" dirty="0" smtClean="0"/>
              <a:t>To configure a sample sequencer, the following information is required:</a:t>
            </a:r>
          </a:p>
          <a:p>
            <a:pPr lvl="1" eaLnBrk="1" hangingPunct="1">
              <a:buFont typeface="Arial" pitchFamily="34" charset="0"/>
              <a:buChar char="•"/>
            </a:pPr>
            <a:r>
              <a:rPr lang="en-US" sz="1400" b="0" dirty="0" smtClean="0"/>
              <a:t>Input source for each sample</a:t>
            </a:r>
          </a:p>
          <a:p>
            <a:pPr lvl="1" eaLnBrk="1" hangingPunct="1">
              <a:buFont typeface="Arial" pitchFamily="34" charset="0"/>
              <a:buChar char="•"/>
            </a:pPr>
            <a:r>
              <a:rPr lang="en-US" sz="1400" b="0" dirty="0" smtClean="0"/>
              <a:t>Mode (single-ended, or differential) for each sample</a:t>
            </a:r>
          </a:p>
          <a:p>
            <a:pPr lvl="1" eaLnBrk="1" hangingPunct="1">
              <a:buFont typeface="Arial" pitchFamily="34" charset="0"/>
              <a:buChar char="•"/>
            </a:pPr>
            <a:r>
              <a:rPr lang="en-US" sz="1400" b="0" dirty="0" smtClean="0"/>
              <a:t>Interrupt generation on sample completion for each sample</a:t>
            </a:r>
          </a:p>
          <a:p>
            <a:pPr lvl="1" eaLnBrk="1" hangingPunct="1">
              <a:buFont typeface="Arial" pitchFamily="34" charset="0"/>
              <a:buChar char="•"/>
            </a:pPr>
            <a:r>
              <a:rPr lang="en-US" sz="1400" b="0" dirty="0" smtClean="0"/>
              <a:t>Indicator for the last sample in the sequence</a:t>
            </a:r>
          </a:p>
          <a:p>
            <a:r>
              <a:rPr lang="en-US" sz="1600" b="0" dirty="0" smtClean="0"/>
              <a:t>Each sample sequencer can transfer data </a:t>
            </a:r>
            <a:br>
              <a:rPr lang="en-US" sz="1600" b="0" dirty="0" smtClean="0"/>
            </a:br>
            <a:r>
              <a:rPr lang="en-US" sz="1600" b="0" dirty="0" smtClean="0"/>
              <a:t>independently through a dedicated </a:t>
            </a:r>
            <a:r>
              <a:rPr lang="el-GR" sz="1600" b="0" dirty="0" smtClean="0"/>
              <a:t>μ</a:t>
            </a:r>
            <a:r>
              <a:rPr lang="en-US" sz="1600" b="0" dirty="0" smtClean="0"/>
              <a:t>DMA channel.</a:t>
            </a:r>
            <a:endParaRPr lang="en-US" sz="1600" kern="0" dirty="0" smtClean="0"/>
          </a:p>
          <a:p>
            <a:endParaRPr lang="en-US" sz="1800" b="0" dirty="0" smtClean="0"/>
          </a:p>
          <a:p>
            <a:pPr eaLnBrk="1" hangingPunct="1"/>
            <a:endParaRPr lang="en-US" sz="1400" dirty="0" smtClean="0"/>
          </a:p>
          <a:p>
            <a:pPr lvl="1" eaLnBrk="1" hangingPunct="1"/>
            <a:endParaRPr lang="en-US" sz="1400" dirty="0" smtClean="0"/>
          </a:p>
          <a:p>
            <a:pPr eaLnBrk="1" hangingPunct="1"/>
            <a:endParaRPr lang="en-US" sz="1600" dirty="0" smtClean="0"/>
          </a:p>
          <a:p>
            <a:pPr eaLnBrk="1" hangingPunct="1"/>
            <a:endParaRPr lang="en-US" sz="1600" dirty="0" smtClean="0"/>
          </a:p>
          <a:p>
            <a:pPr eaLnBrk="1" hangingPunct="1"/>
            <a:endParaRPr lang="en-US" sz="1600" dirty="0" smtClean="0"/>
          </a:p>
        </p:txBody>
      </p:sp>
      <p:graphicFrame>
        <p:nvGraphicFramePr>
          <p:cNvPr id="118" name="Table 117"/>
          <p:cNvGraphicFramePr>
            <a:graphicFrameLocks noGrp="1"/>
          </p:cNvGraphicFramePr>
          <p:nvPr/>
        </p:nvGraphicFramePr>
        <p:xfrm>
          <a:off x="5486400" y="4572000"/>
          <a:ext cx="3429000" cy="1600200"/>
        </p:xfrm>
        <a:graphic>
          <a:graphicData uri="http://schemas.openxmlformats.org/drawingml/2006/table">
            <a:tbl>
              <a:tblPr/>
              <a:tblGrid>
                <a:gridCol w="1143000"/>
                <a:gridCol w="1143000"/>
                <a:gridCol w="1143000"/>
              </a:tblGrid>
              <a:tr h="504568">
                <a:tc>
                  <a:txBody>
                    <a:bodyPr/>
                    <a:lstStyle/>
                    <a:p>
                      <a:pPr algn="ctr" fontAlgn="ctr"/>
                      <a:r>
                        <a:rPr lang="en-US" sz="1500" b="1" i="0" u="none" strike="noStrike" dirty="0">
                          <a:solidFill>
                            <a:srgbClr val="FFFFFF"/>
                          </a:solidFill>
                          <a:latin typeface="Calibri"/>
                        </a:rPr>
                        <a:t>Sequencer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500" b="1" i="0" u="none" strike="noStrike" dirty="0">
                          <a:solidFill>
                            <a:srgbClr val="FFFFFF"/>
                          </a:solidFill>
                          <a:latin typeface="Calibri"/>
                        </a:rPr>
                        <a:t>Number of Samples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500" b="1" i="0" u="none" strike="noStrike" dirty="0">
                          <a:solidFill>
                            <a:srgbClr val="FFFFFF"/>
                          </a:solidFill>
                          <a:latin typeface="Calibri"/>
                        </a:rPr>
                        <a:t>Depth of FIFO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r h="273908">
                <a:tc>
                  <a:txBody>
                    <a:bodyPr/>
                    <a:lstStyle/>
                    <a:p>
                      <a:pPr algn="ctr" fontAlgn="ctr"/>
                      <a:r>
                        <a:rPr lang="en-US" sz="1600" b="0" i="0" u="none" strike="noStrike" dirty="0" smtClean="0">
                          <a:solidFill>
                            <a:srgbClr val="000000"/>
                          </a:solidFill>
                          <a:latin typeface="Calibri"/>
                        </a:rPr>
                        <a:t>SS 3</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2</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1</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smtClean="0">
                          <a:solidFill>
                            <a:srgbClr val="000000"/>
                          </a:solidFill>
                          <a:latin typeface="Calibri"/>
                        </a:rPr>
                        <a:t>4</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73908">
                <a:tc>
                  <a:txBody>
                    <a:bodyPr/>
                    <a:lstStyle/>
                    <a:p>
                      <a:pPr algn="ctr" fontAlgn="ctr"/>
                      <a:r>
                        <a:rPr lang="en-US" sz="1600" b="0" i="0" u="none" strike="noStrike" dirty="0" smtClean="0">
                          <a:solidFill>
                            <a:srgbClr val="000000"/>
                          </a:solidFill>
                          <a:latin typeface="Calibri"/>
                        </a:rPr>
                        <a:t>SS 0</a:t>
                      </a:r>
                      <a:endParaRPr lang="en-US" sz="1600" b="0" i="0" u="none" strike="noStrike" dirty="0">
                        <a:solidFill>
                          <a:srgbClr val="000000"/>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n-US" sz="1600" b="0" i="0" u="none" strike="noStrike" dirty="0">
                          <a:solidFill>
                            <a:srgbClr val="000000"/>
                          </a:solidFill>
                          <a:latin typeface="Calibri"/>
                        </a:rPr>
                        <a:t>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bl>
          </a:graphicData>
        </a:graphic>
      </p:graphicFrame>
      <p:sp>
        <p:nvSpPr>
          <p:cNvPr id="2" name="Segnaposto numero diapositiva 1"/>
          <p:cNvSpPr>
            <a:spLocks noGrp="1"/>
          </p:cNvSpPr>
          <p:nvPr>
            <p:ph type="sldNum" sz="quarter" idx="12"/>
          </p:nvPr>
        </p:nvSpPr>
        <p:spPr/>
        <p:txBody>
          <a:bodyPr/>
          <a:lstStyle/>
          <a:p>
            <a:fld id="{4E582210-5FCA-4178-AB04-4337EADA3D81}" type="slidenum">
              <a:rPr lang="en-US" smtClean="0"/>
              <a:pPr/>
              <a:t>61</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2432310474"/>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152400" y="1060132"/>
            <a:ext cx="7543800" cy="4678204"/>
          </a:xfrm>
          <a:prstGeom prst="rect">
            <a:avLst/>
          </a:prstGeom>
          <a:noFill/>
          <a:ln w="25400" algn="ctr">
            <a:noFill/>
            <a:miter lim="800000"/>
            <a:headEnd/>
            <a:tailEnd/>
          </a:ln>
        </p:spPr>
        <p:txBody>
          <a:bodyPr wrap="square">
            <a:spAutoFit/>
          </a:bodyPr>
          <a:lstStyle/>
          <a:p>
            <a:pPr marL="268288" indent="-268288" algn="l">
              <a:lnSpc>
                <a:spcPct val="60000"/>
              </a:lnSpc>
              <a:buFont typeface="+mj-lt"/>
              <a:buAutoNum type="arabicPeriod"/>
            </a:pPr>
            <a:r>
              <a:rPr lang="en-US" b="0" dirty="0">
                <a:solidFill>
                  <a:srgbClr val="000000"/>
                </a:solidFill>
              </a:rPr>
              <a:t>Introduction (</a:t>
            </a:r>
            <a:r>
              <a:rPr lang="en-US" b="0" dirty="0" smtClean="0">
                <a:solidFill>
                  <a:srgbClr val="000000"/>
                </a:solidFill>
              </a:rPr>
              <a:t>ARM</a:t>
            </a:r>
            <a:r>
              <a:rPr lang="en-US" b="0" baseline="30000" dirty="0" smtClean="0">
                <a:solidFill>
                  <a:srgbClr val="000000"/>
                </a:solidFill>
              </a:rPr>
              <a:t>®</a:t>
            </a:r>
            <a:r>
              <a:rPr lang="en-US" b="0" dirty="0" smtClean="0">
                <a:solidFill>
                  <a:srgbClr val="000000"/>
                </a:solidFill>
              </a:rPr>
              <a:t> Cortex™-M4F, Memory and Peripherals)</a:t>
            </a:r>
            <a:endParaRPr lang="en-US" b="0" dirty="0">
              <a:solidFill>
                <a:srgbClr val="000000"/>
              </a:solidFill>
            </a:endParaRPr>
          </a:p>
          <a:p>
            <a:pPr marL="268288" indent="-268288" algn="l">
              <a:lnSpc>
                <a:spcPct val="60000"/>
              </a:lnSpc>
              <a:buFont typeface="+mj-lt"/>
              <a:buAutoNum type="arabicPeriod"/>
            </a:pPr>
            <a:r>
              <a:rPr lang="en-US" b="0" dirty="0">
                <a:solidFill>
                  <a:srgbClr val="000000"/>
                </a:solidFill>
              </a:rPr>
              <a:t>Development </a:t>
            </a:r>
            <a:r>
              <a:rPr lang="en-US" b="0" dirty="0" smtClean="0">
                <a:solidFill>
                  <a:srgbClr val="000000"/>
                </a:solidFill>
              </a:rPr>
              <a:t>Tools</a:t>
            </a:r>
          </a:p>
          <a:p>
            <a:pPr marL="268288" indent="-268288" algn="l">
              <a:lnSpc>
                <a:spcPct val="60000"/>
              </a:lnSpc>
              <a:buFont typeface="+mj-lt"/>
              <a:buAutoNum type="arabicPeriod"/>
            </a:pPr>
            <a:r>
              <a:rPr lang="en-US" b="0" dirty="0" smtClean="0">
                <a:solidFill>
                  <a:srgbClr val="000000"/>
                </a:solidFill>
              </a:rPr>
              <a:t>Hardware and Software Setup</a:t>
            </a:r>
          </a:p>
          <a:p>
            <a:pPr marL="268288" indent="-268288" algn="l">
              <a:lnSpc>
                <a:spcPct val="60000"/>
              </a:lnSpc>
              <a:buFont typeface="+mj-lt"/>
              <a:buAutoNum type="arabicPeriod"/>
            </a:pPr>
            <a:r>
              <a:rPr lang="en-US" b="0" dirty="0" smtClean="0">
                <a:solidFill>
                  <a:srgbClr val="000000"/>
                </a:solidFill>
              </a:rPr>
              <a:t>Code Composer Studio</a:t>
            </a:r>
          </a:p>
          <a:p>
            <a:pPr marL="268288" indent="-268288" algn="l">
              <a:lnSpc>
                <a:spcPct val="60000"/>
              </a:lnSpc>
              <a:buFont typeface="+mj-lt"/>
              <a:buAutoNum type="arabicPeriod"/>
            </a:pPr>
            <a:r>
              <a:rPr lang="en-US" b="0" dirty="0">
                <a:solidFill>
                  <a:srgbClr val="000000"/>
                </a:solidFill>
              </a:rPr>
              <a:t>LM Flash Programmer</a:t>
            </a:r>
            <a:endParaRPr lang="en-US" b="0" dirty="0" smtClean="0">
              <a:solidFill>
                <a:srgbClr val="000000"/>
              </a:solidFill>
            </a:endParaRPr>
          </a:p>
          <a:p>
            <a:pPr marL="268288" indent="-268288" algn="l">
              <a:lnSpc>
                <a:spcPct val="60000"/>
              </a:lnSpc>
              <a:buFont typeface="+mj-lt"/>
              <a:buAutoNum type="arabicPeriod"/>
            </a:pPr>
            <a:r>
              <a:rPr lang="en-US" b="0" dirty="0" smtClean="0"/>
              <a:t>Introduction </a:t>
            </a:r>
            <a:r>
              <a:rPr lang="en-US" b="0" dirty="0"/>
              <a:t>to </a:t>
            </a:r>
            <a:r>
              <a:rPr lang="en-US" b="0" dirty="0" err="1" smtClean="0"/>
              <a:t>TivaWare</a:t>
            </a:r>
            <a:r>
              <a:rPr lang="en-US" b="0" dirty="0" smtClean="0"/>
              <a:t>™</a:t>
            </a:r>
          </a:p>
          <a:p>
            <a:pPr marL="268288" indent="-268288" algn="l">
              <a:lnSpc>
                <a:spcPct val="60000"/>
              </a:lnSpc>
              <a:buFont typeface="+mj-lt"/>
              <a:buAutoNum type="arabicPeriod"/>
            </a:pPr>
            <a:r>
              <a:rPr lang="en-US" b="0" dirty="0" err="1" smtClean="0"/>
              <a:t>HomeLab</a:t>
            </a:r>
            <a:r>
              <a:rPr lang="en-US" b="0" dirty="0" smtClean="0"/>
              <a:t> </a:t>
            </a:r>
            <a:r>
              <a:rPr lang="en-US" b="0" dirty="0" err="1"/>
              <a:t>W</a:t>
            </a:r>
            <a:r>
              <a:rPr lang="en-US" b="0" dirty="0" err="1" smtClean="0"/>
              <a:t>orkplan</a:t>
            </a:r>
            <a:endParaRPr lang="en-US" b="0" dirty="0" smtClean="0"/>
          </a:p>
          <a:p>
            <a:pPr marL="268288" indent="-268288" algn="l">
              <a:lnSpc>
                <a:spcPct val="60000"/>
              </a:lnSpc>
              <a:buFont typeface="+mj-lt"/>
              <a:buAutoNum type="arabicPeriod"/>
            </a:pPr>
            <a:r>
              <a:rPr lang="en-US" b="0" dirty="0" smtClean="0"/>
              <a:t>Programming Example</a:t>
            </a:r>
          </a:p>
          <a:p>
            <a:pPr marL="268288" indent="-268288" algn="l">
              <a:lnSpc>
                <a:spcPct val="60000"/>
              </a:lnSpc>
              <a:buFont typeface="+mj-lt"/>
              <a:buAutoNum type="arabicPeriod"/>
            </a:pPr>
            <a:r>
              <a:rPr lang="en-US" b="0" dirty="0" smtClean="0"/>
              <a:t>Clock</a:t>
            </a:r>
            <a:endParaRPr lang="en-US" b="0" dirty="0"/>
          </a:p>
          <a:p>
            <a:pPr marL="268288" indent="-268288" algn="l">
              <a:lnSpc>
                <a:spcPct val="60000"/>
              </a:lnSpc>
              <a:buFont typeface="+mj-lt"/>
              <a:buAutoNum type="arabicPeriod"/>
            </a:pPr>
            <a:r>
              <a:rPr lang="en-US" b="0" dirty="0"/>
              <a:t>General Purpose IO</a:t>
            </a:r>
          </a:p>
          <a:p>
            <a:pPr marL="268288" indent="-268288" algn="l">
              <a:lnSpc>
                <a:spcPct val="60000"/>
              </a:lnSpc>
              <a:buFont typeface="+mj-lt"/>
              <a:buAutoNum type="arabicPeriod"/>
            </a:pPr>
            <a:r>
              <a:rPr lang="en-US" b="0" dirty="0"/>
              <a:t>Interrupt</a:t>
            </a:r>
          </a:p>
          <a:p>
            <a:pPr marL="268288" indent="-268288" algn="l">
              <a:lnSpc>
                <a:spcPct val="60000"/>
              </a:lnSpc>
              <a:buFont typeface="+mj-lt"/>
              <a:buAutoNum type="arabicPeriod"/>
            </a:pPr>
            <a:r>
              <a:rPr lang="en-US" b="0" dirty="0"/>
              <a:t>Timer</a:t>
            </a:r>
          </a:p>
          <a:p>
            <a:pPr marL="268288" indent="-268288" algn="l">
              <a:lnSpc>
                <a:spcPct val="60000"/>
              </a:lnSpc>
              <a:buFont typeface="+mj-lt"/>
              <a:buAutoNum type="arabicPeriod"/>
            </a:pPr>
            <a:r>
              <a:rPr lang="en-US" b="0" dirty="0"/>
              <a:t>ADC</a:t>
            </a:r>
          </a:p>
          <a:p>
            <a:pPr marL="268288" indent="-268288" algn="l">
              <a:lnSpc>
                <a:spcPct val="60000"/>
              </a:lnSpc>
              <a:buFont typeface="+mj-lt"/>
              <a:buAutoNum type="arabicPeriod"/>
            </a:pPr>
            <a:r>
              <a:rPr lang="en-US" b="0" dirty="0" smtClean="0"/>
              <a:t>UART</a:t>
            </a:r>
            <a:endParaRPr lang="en-US" b="0" dirty="0"/>
          </a:p>
        </p:txBody>
      </p:sp>
      <p:sp>
        <p:nvSpPr>
          <p:cNvPr id="2" name="Title 1"/>
          <p:cNvSpPr>
            <a:spLocks noGrp="1"/>
          </p:cNvSpPr>
          <p:nvPr>
            <p:ph type="title"/>
          </p:nvPr>
        </p:nvSpPr>
        <p:spPr/>
        <p:txBody>
          <a:bodyPr>
            <a:normAutofit/>
          </a:bodyPr>
          <a:lstStyle/>
          <a:p>
            <a:r>
              <a:rPr lang="en-US" dirty="0" smtClean="0">
                <a:solidFill>
                  <a:srgbClr val="FF0000"/>
                </a:solidFill>
              </a:rPr>
              <a:t>Agenda</a:t>
            </a:r>
            <a:endParaRPr lang="en-US" dirty="0">
              <a:solidFill>
                <a:srgbClr val="FF0000"/>
              </a:solidFill>
            </a:endParaRPr>
          </a:p>
        </p:txBody>
      </p:sp>
      <p:pic>
        <p:nvPicPr>
          <p:cNvPr id="10" name="Picture 6" descr="C:\Users\a0192895\Documents\Workshop Tiva LaunchPad\PICS\Transparent TITivaLaunchpad2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8800" y="1828800"/>
            <a:ext cx="3355291" cy="4090196"/>
          </a:xfrm>
          <a:prstGeom prst="rect">
            <a:avLst/>
          </a:prstGeom>
          <a:noFill/>
          <a:extLst>
            <a:ext uri="{909E8E84-426E-40DD-AFC4-6F175D3DCCD1}">
              <a14:hiddenFill xmlns:a14="http://schemas.microsoft.com/office/drawing/2010/main">
                <a:solidFill>
                  <a:srgbClr val="FFFFFF"/>
                </a:solidFill>
              </a14:hiddenFill>
            </a:ext>
          </a:extLst>
        </p:spPr>
      </p:pic>
      <p:sp>
        <p:nvSpPr>
          <p:cNvPr id="13" name="Rounded Rectangle 6"/>
          <p:cNvSpPr/>
          <p:nvPr/>
        </p:nvSpPr>
        <p:spPr bwMode="auto">
          <a:xfrm>
            <a:off x="211915" y="5360889"/>
            <a:ext cx="1159685" cy="345238"/>
          </a:xfrm>
          <a:prstGeom prst="roundRect">
            <a:avLst/>
          </a:prstGeom>
          <a:noFill/>
          <a:ln w="2222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62</a:t>
            </a:fld>
            <a:endParaRPr lang="en-US"/>
          </a:p>
        </p:txBody>
      </p:sp>
      <p:sp>
        <p:nvSpPr>
          <p:cNvPr id="9"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dirty="0"/>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823071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Features</a:t>
            </a:r>
            <a:endParaRPr lang="en-US" dirty="0"/>
          </a:p>
        </p:txBody>
      </p:sp>
      <p:sp>
        <p:nvSpPr>
          <p:cNvPr id="5" name="Content Placeholder 4"/>
          <p:cNvSpPr>
            <a:spLocks noGrp="1"/>
          </p:cNvSpPr>
          <p:nvPr>
            <p:ph idx="1"/>
          </p:nvPr>
        </p:nvSpPr>
        <p:spPr>
          <a:xfrm>
            <a:off x="457200" y="761999"/>
            <a:ext cx="8229600" cy="5835385"/>
          </a:xfrm>
        </p:spPr>
        <p:txBody>
          <a:bodyPr>
            <a:noAutofit/>
          </a:bodyPr>
          <a:lstStyle/>
          <a:p>
            <a:r>
              <a:rPr lang="en-US" sz="2400" dirty="0" smtClean="0"/>
              <a:t>Separate 16x8 bit transmit and receive FIFOs</a:t>
            </a:r>
          </a:p>
          <a:p>
            <a:r>
              <a:rPr lang="en-US" sz="2400" dirty="0" smtClean="0"/>
              <a:t>Programmable baud rate generator</a:t>
            </a:r>
          </a:p>
          <a:p>
            <a:r>
              <a:rPr lang="en-US" sz="2400" dirty="0" smtClean="0"/>
              <a:t>Auto generation and stripping of start, stop, and parity bits</a:t>
            </a:r>
          </a:p>
          <a:p>
            <a:r>
              <a:rPr lang="en-US" sz="2400" dirty="0" smtClean="0"/>
              <a:t>Line break generation and detection</a:t>
            </a:r>
          </a:p>
          <a:p>
            <a:r>
              <a:rPr lang="en-US" sz="2400" dirty="0" smtClean="0"/>
              <a:t>Programmable serial interface</a:t>
            </a:r>
          </a:p>
          <a:p>
            <a:pPr lvl="1"/>
            <a:r>
              <a:rPr lang="en-US" sz="2000" dirty="0" smtClean="0"/>
              <a:t>5, 6, 7, or 8 data bits</a:t>
            </a:r>
          </a:p>
          <a:p>
            <a:pPr lvl="1"/>
            <a:r>
              <a:rPr lang="en-US" sz="2000" dirty="0" smtClean="0"/>
              <a:t>even, odd, stick, or no parity bits</a:t>
            </a:r>
          </a:p>
          <a:p>
            <a:pPr lvl="1"/>
            <a:r>
              <a:rPr lang="en-US" sz="2000" dirty="0" smtClean="0"/>
              <a:t>1 or 2 stop bits</a:t>
            </a:r>
          </a:p>
          <a:p>
            <a:pPr lvl="1"/>
            <a:r>
              <a:rPr lang="en-US" sz="2000" dirty="0" smtClean="0"/>
              <a:t>baud rate generation, from DC to processor clock/16</a:t>
            </a:r>
          </a:p>
          <a:p>
            <a:r>
              <a:rPr lang="en-US" sz="2400" dirty="0" smtClean="0"/>
              <a:t>Modem flow control on UART1 (RTS/CTS)</a:t>
            </a:r>
          </a:p>
          <a:p>
            <a:r>
              <a:rPr lang="en-US" sz="2400" dirty="0" smtClean="0"/>
              <a:t>IrDA and </a:t>
            </a:r>
            <a:r>
              <a:rPr lang="en-US" sz="2400" dirty="0"/>
              <a:t>EIA-495 9-bit </a:t>
            </a:r>
            <a:r>
              <a:rPr lang="en-US" sz="2400" dirty="0" smtClean="0"/>
              <a:t>protocols</a:t>
            </a:r>
            <a:endParaRPr lang="en-US" sz="2400" dirty="0"/>
          </a:p>
          <a:p>
            <a:r>
              <a:rPr lang="en-US" sz="2400" dirty="0" smtClean="0"/>
              <a:t>µDMA support</a:t>
            </a: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63</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3225242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Block Diagram</a:t>
            </a: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0023" y="951980"/>
            <a:ext cx="6503955" cy="516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64</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27803654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Basic Operation</a:t>
            </a:r>
            <a:endParaRPr lang="en-US" dirty="0"/>
          </a:p>
        </p:txBody>
      </p:sp>
      <p:sp>
        <p:nvSpPr>
          <p:cNvPr id="5" name="Content Placeholder 4"/>
          <p:cNvSpPr>
            <a:spLocks noGrp="1"/>
          </p:cNvSpPr>
          <p:nvPr>
            <p:ph idx="1"/>
          </p:nvPr>
        </p:nvSpPr>
        <p:spPr/>
        <p:txBody>
          <a:bodyPr>
            <a:normAutofit fontScale="77500" lnSpcReduction="20000"/>
          </a:bodyPr>
          <a:lstStyle/>
          <a:p>
            <a:r>
              <a:rPr lang="en-US" dirty="0" smtClean="0"/>
              <a:t>Initialize the UART</a:t>
            </a:r>
          </a:p>
          <a:p>
            <a:pPr lvl="1"/>
            <a:r>
              <a:rPr lang="en-US" dirty="0" smtClean="0"/>
              <a:t>Enable the UART peripheral, e.g.</a:t>
            </a:r>
          </a:p>
          <a:p>
            <a:pPr marL="914400" lvl="2" indent="0">
              <a:buNone/>
            </a:pPr>
            <a:r>
              <a:rPr lang="en-US" sz="1800" dirty="0" err="1" smtClean="0">
                <a:latin typeface="Courier New" pitchFamily="49" charset="0"/>
                <a:cs typeface="Courier New" pitchFamily="49" charset="0"/>
              </a:rPr>
              <a:t>SysCtlPeripheralEnable</a:t>
            </a:r>
            <a:r>
              <a:rPr lang="en-US" sz="1800" dirty="0" smtClean="0">
                <a:latin typeface="Courier New" pitchFamily="49" charset="0"/>
                <a:cs typeface="Courier New" pitchFamily="49" charset="0"/>
              </a:rPr>
              <a:t>(SYSCTL_PERIPH_UART0</a:t>
            </a:r>
            <a:r>
              <a:rPr lang="en-US" sz="1800" dirty="0">
                <a:latin typeface="Courier New" pitchFamily="49" charset="0"/>
                <a:cs typeface="Courier New" pitchFamily="49" charset="0"/>
              </a:rPr>
              <a:t>);</a:t>
            </a:r>
          </a:p>
          <a:p>
            <a:pPr marL="914400" lvl="2" indent="0">
              <a:buNone/>
            </a:pPr>
            <a:r>
              <a:rPr lang="en-US" sz="1800" dirty="0" err="1" smtClean="0">
                <a:latin typeface="Courier New" pitchFamily="49" charset="0"/>
                <a:cs typeface="Courier New" pitchFamily="49" charset="0"/>
              </a:rPr>
              <a:t>SysCtlPeripheralEnable</a:t>
            </a:r>
            <a:r>
              <a:rPr lang="en-US" sz="1800" dirty="0" smtClean="0">
                <a:latin typeface="Courier New" pitchFamily="49" charset="0"/>
                <a:cs typeface="Courier New" pitchFamily="49" charset="0"/>
              </a:rPr>
              <a:t>(SYSCTL_PERIPH_GPIOA</a:t>
            </a:r>
            <a:r>
              <a:rPr lang="en-US" sz="1800" dirty="0">
                <a:latin typeface="Courier New" pitchFamily="49" charset="0"/>
                <a:cs typeface="Courier New" pitchFamily="49" charset="0"/>
              </a:rPr>
              <a:t>);</a:t>
            </a:r>
            <a:endParaRPr lang="en-US" sz="1800" dirty="0" smtClean="0">
              <a:latin typeface="Courier New" pitchFamily="49" charset="0"/>
              <a:cs typeface="Courier New" pitchFamily="49" charset="0"/>
            </a:endParaRPr>
          </a:p>
          <a:p>
            <a:pPr lvl="1"/>
            <a:r>
              <a:rPr lang="en-US" dirty="0" smtClean="0"/>
              <a:t>Set the Rx/</a:t>
            </a:r>
            <a:r>
              <a:rPr lang="en-US" dirty="0" err="1" smtClean="0"/>
              <a:t>Tx</a:t>
            </a:r>
            <a:r>
              <a:rPr lang="en-US" dirty="0" smtClean="0"/>
              <a:t> pins as UART pins</a:t>
            </a:r>
          </a:p>
          <a:p>
            <a:pPr marL="914400" lvl="2" indent="0">
              <a:buNone/>
            </a:pPr>
            <a:r>
              <a:rPr lang="en-US" sz="1800" dirty="0" err="1">
                <a:latin typeface="Courier New" pitchFamily="49" charset="0"/>
                <a:cs typeface="Courier New" pitchFamily="49" charset="0"/>
              </a:rPr>
              <a:t>GPIOPinConfigure</a:t>
            </a:r>
            <a:r>
              <a:rPr lang="en-US" sz="1800" dirty="0">
                <a:latin typeface="Courier New" pitchFamily="49" charset="0"/>
                <a:cs typeface="Courier New" pitchFamily="49" charset="0"/>
              </a:rPr>
              <a:t>(GPIO_PA0_U0RX);</a:t>
            </a:r>
          </a:p>
          <a:p>
            <a:pPr marL="914400" lvl="2" indent="0">
              <a:buNone/>
            </a:pPr>
            <a:r>
              <a:rPr lang="en-US" sz="1800" dirty="0" err="1" smtClean="0">
                <a:latin typeface="Courier New" pitchFamily="49" charset="0"/>
                <a:cs typeface="Courier New" pitchFamily="49" charset="0"/>
              </a:rPr>
              <a:t>GPIOPinConfigure</a:t>
            </a:r>
            <a:r>
              <a:rPr lang="en-US" sz="1800" dirty="0" smtClean="0">
                <a:latin typeface="Courier New" pitchFamily="49" charset="0"/>
                <a:cs typeface="Courier New" pitchFamily="49" charset="0"/>
              </a:rPr>
              <a:t>(GPIO_PA1_U0TX</a:t>
            </a:r>
            <a:r>
              <a:rPr lang="en-US" sz="1800" dirty="0">
                <a:latin typeface="Courier New" pitchFamily="49" charset="0"/>
                <a:cs typeface="Courier New" pitchFamily="49" charset="0"/>
              </a:rPr>
              <a:t>);</a:t>
            </a:r>
          </a:p>
          <a:p>
            <a:pPr marL="914400" lvl="2" indent="0">
              <a:buNone/>
            </a:pPr>
            <a:r>
              <a:rPr lang="en-US" sz="1800" dirty="0" err="1" smtClean="0">
                <a:latin typeface="Courier New" pitchFamily="49" charset="0"/>
                <a:cs typeface="Courier New" pitchFamily="49" charset="0"/>
              </a:rPr>
              <a:t>GPIOPinTypeUART</a:t>
            </a:r>
            <a:r>
              <a:rPr lang="en-US" sz="1800" dirty="0" smtClean="0">
                <a:latin typeface="Courier New" pitchFamily="49" charset="0"/>
                <a:cs typeface="Courier New" pitchFamily="49" charset="0"/>
              </a:rPr>
              <a:t>(GPIO_PORTA_BASE</a:t>
            </a:r>
            <a:r>
              <a:rPr lang="en-US" sz="1800" dirty="0">
                <a:latin typeface="Courier New" pitchFamily="49" charset="0"/>
                <a:cs typeface="Courier New" pitchFamily="49" charset="0"/>
              </a:rPr>
              <a:t>, GPIO_PIN_0 | GPIO_PIN_1</a:t>
            </a:r>
            <a:r>
              <a:rPr lang="en-US" sz="1800" dirty="0" smtClean="0">
                <a:latin typeface="Courier New" pitchFamily="49" charset="0"/>
                <a:cs typeface="Courier New" pitchFamily="49" charset="0"/>
              </a:rPr>
              <a:t>);</a:t>
            </a:r>
            <a:endParaRPr lang="en-US" sz="1800" dirty="0" smtClean="0"/>
          </a:p>
          <a:p>
            <a:pPr lvl="1"/>
            <a:r>
              <a:rPr lang="en-US" dirty="0" smtClean="0"/>
              <a:t>Configure the UART baud rate, data configuration</a:t>
            </a:r>
          </a:p>
          <a:p>
            <a:pPr marL="857250" lvl="2" indent="0">
              <a:buNone/>
            </a:pPr>
            <a:r>
              <a:rPr lang="en-US" sz="13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ROM_UARTConfigSetExpClk</a:t>
            </a:r>
            <a:r>
              <a:rPr lang="en-US" sz="1800" dirty="0" smtClean="0">
                <a:latin typeface="Courier New" pitchFamily="49" charset="0"/>
                <a:cs typeface="Courier New" pitchFamily="49" charset="0"/>
              </a:rPr>
              <a:t>(UART0_BASE</a:t>
            </a:r>
            <a:r>
              <a:rPr lang="en-US" sz="1800" dirty="0">
                <a:latin typeface="Courier New" pitchFamily="49" charset="0"/>
                <a:cs typeface="Courier New" pitchFamily="49" charset="0"/>
              </a:rPr>
              <a:t>, </a:t>
            </a:r>
            <a:r>
              <a:rPr lang="en-US" sz="1800" dirty="0" err="1">
                <a:latin typeface="Courier New" pitchFamily="49" charset="0"/>
                <a:cs typeface="Courier New" pitchFamily="49" charset="0"/>
              </a:rPr>
              <a:t>ROM_SysCtlClockGet</a:t>
            </a:r>
            <a:r>
              <a:rPr lang="en-US" sz="1800" dirty="0">
                <a:latin typeface="Courier New" pitchFamily="49" charset="0"/>
                <a:cs typeface="Courier New" pitchFamily="49" charset="0"/>
              </a:rPr>
              <a:t>(), 115200,</a:t>
            </a:r>
          </a:p>
          <a:p>
            <a:pPr marL="857250" lvl="2" indent="0">
              <a:buNone/>
            </a:pPr>
            <a:r>
              <a:rPr lang="en-US" sz="1800" dirty="0">
                <a:latin typeface="Courier New" pitchFamily="49" charset="0"/>
                <a:cs typeface="Courier New" pitchFamily="49" charset="0"/>
              </a:rPr>
              <a:t>                        </a:t>
            </a:r>
            <a:r>
              <a:rPr lang="en-US" sz="1800" dirty="0" smtClean="0">
                <a:latin typeface="Courier New" pitchFamily="49" charset="0"/>
                <a:cs typeface="Courier New" pitchFamily="49" charset="0"/>
              </a:rPr>
              <a:t>UART_CONFIG_WLEN_8 </a:t>
            </a:r>
            <a:r>
              <a:rPr lang="en-US" sz="1800" dirty="0">
                <a:latin typeface="Courier New" pitchFamily="49" charset="0"/>
                <a:cs typeface="Courier New" pitchFamily="49" charset="0"/>
              </a:rPr>
              <a:t>| UART_CONFIG_STOP_ONE |</a:t>
            </a:r>
          </a:p>
          <a:p>
            <a:pPr marL="857250" lvl="2" indent="0">
              <a:buNone/>
            </a:pPr>
            <a:r>
              <a:rPr lang="en-US" sz="1800" dirty="0">
                <a:latin typeface="Courier New" pitchFamily="49" charset="0"/>
                <a:cs typeface="Courier New" pitchFamily="49" charset="0"/>
              </a:rPr>
              <a:t>                        </a:t>
            </a:r>
            <a:r>
              <a:rPr lang="en-US" sz="1800" dirty="0" smtClean="0">
                <a:latin typeface="Courier New" pitchFamily="49" charset="0"/>
                <a:cs typeface="Courier New" pitchFamily="49" charset="0"/>
              </a:rPr>
              <a:t>UART_CONFIG_PAR_NONE</a:t>
            </a:r>
            <a:r>
              <a:rPr lang="en-US" sz="1800" dirty="0">
                <a:latin typeface="Courier New" pitchFamily="49" charset="0"/>
                <a:cs typeface="Courier New" pitchFamily="49" charset="0"/>
              </a:rPr>
              <a:t>));</a:t>
            </a:r>
          </a:p>
          <a:p>
            <a:pPr lvl="1"/>
            <a:r>
              <a:rPr lang="en-US" dirty="0" smtClean="0"/>
              <a:t>Configure other UART features (e.g. interrupts, FIFO)</a:t>
            </a:r>
          </a:p>
          <a:p>
            <a:r>
              <a:rPr lang="en-US" dirty="0" smtClean="0"/>
              <a:t>Send/receive a character</a:t>
            </a:r>
          </a:p>
          <a:p>
            <a:pPr lvl="1"/>
            <a:r>
              <a:rPr lang="en-US" dirty="0" smtClean="0"/>
              <a:t>Single register used for transmit/receive</a:t>
            </a:r>
          </a:p>
          <a:p>
            <a:pPr lvl="1"/>
            <a:r>
              <a:rPr lang="en-US" dirty="0" smtClean="0"/>
              <a:t>Blocking/non-blocking functions in </a:t>
            </a:r>
            <a:r>
              <a:rPr lang="en-US" dirty="0" err="1" smtClean="0"/>
              <a:t>driverlib</a:t>
            </a:r>
            <a:r>
              <a:rPr lang="en-US" dirty="0" smtClean="0"/>
              <a:t>:</a:t>
            </a:r>
          </a:p>
          <a:p>
            <a:pPr marL="914400" lvl="2" indent="0">
              <a:buNone/>
            </a:pPr>
            <a:r>
              <a:rPr lang="en-US" sz="1900" dirty="0" err="1" smtClean="0">
                <a:latin typeface="Courier New" pitchFamily="49" charset="0"/>
                <a:cs typeface="Courier New" pitchFamily="49" charset="0"/>
              </a:rPr>
              <a:t>UARTCharPut</a:t>
            </a:r>
            <a:r>
              <a:rPr lang="en-US" sz="1900" dirty="0" smtClean="0">
                <a:latin typeface="Courier New" pitchFamily="49" charset="0"/>
                <a:cs typeface="Courier New" pitchFamily="49" charset="0"/>
              </a:rPr>
              <a:t>(UART0_BASE</a:t>
            </a:r>
            <a:r>
              <a:rPr lang="en-US" sz="1900" dirty="0">
                <a:latin typeface="Courier New" pitchFamily="49" charset="0"/>
                <a:cs typeface="Courier New" pitchFamily="49" charset="0"/>
              </a:rPr>
              <a:t>, ‘a</a:t>
            </a:r>
            <a:r>
              <a:rPr lang="en-US" sz="1900" dirty="0" smtClean="0">
                <a:latin typeface="Courier New" pitchFamily="49" charset="0"/>
                <a:cs typeface="Courier New" pitchFamily="49" charset="0"/>
              </a:rPr>
              <a:t>’);</a:t>
            </a:r>
          </a:p>
          <a:p>
            <a:pPr marL="914400" lvl="2" indent="0">
              <a:buNone/>
            </a:pPr>
            <a:r>
              <a:rPr lang="en-US" sz="1900" dirty="0" err="1">
                <a:latin typeface="Courier New" pitchFamily="49" charset="0"/>
                <a:cs typeface="Courier New" pitchFamily="49" charset="0"/>
              </a:rPr>
              <a:t>newchar</a:t>
            </a:r>
            <a:r>
              <a:rPr lang="en-US" sz="1900" dirty="0">
                <a:latin typeface="Courier New" pitchFamily="49" charset="0"/>
                <a:cs typeface="Courier New" pitchFamily="49" charset="0"/>
              </a:rPr>
              <a:t> = </a:t>
            </a:r>
            <a:r>
              <a:rPr lang="en-US" sz="1900" dirty="0" err="1">
                <a:latin typeface="Courier New" pitchFamily="49" charset="0"/>
                <a:cs typeface="Courier New" pitchFamily="49" charset="0"/>
              </a:rPr>
              <a:t>UARTCharGet</a:t>
            </a:r>
            <a:r>
              <a:rPr lang="en-US" sz="1900" dirty="0">
                <a:latin typeface="Courier New" pitchFamily="49" charset="0"/>
                <a:cs typeface="Courier New" pitchFamily="49" charset="0"/>
              </a:rPr>
              <a:t>(UART0_BASE);</a:t>
            </a:r>
          </a:p>
          <a:p>
            <a:pPr marL="914400" lvl="2" indent="0">
              <a:buNone/>
            </a:pPr>
            <a:r>
              <a:rPr lang="en-US" sz="1900" dirty="0" err="1" smtClean="0">
                <a:latin typeface="Courier New" pitchFamily="49" charset="0"/>
                <a:cs typeface="Courier New" pitchFamily="49" charset="0"/>
              </a:rPr>
              <a:t>UARTCharPutNonBlocking</a:t>
            </a:r>
            <a:r>
              <a:rPr lang="en-US" sz="1900" dirty="0" smtClean="0">
                <a:latin typeface="Courier New" pitchFamily="49" charset="0"/>
                <a:cs typeface="Courier New" pitchFamily="49" charset="0"/>
              </a:rPr>
              <a:t>(UART0_BASE</a:t>
            </a:r>
            <a:r>
              <a:rPr lang="en-US" sz="1900" dirty="0">
                <a:latin typeface="Courier New" pitchFamily="49" charset="0"/>
                <a:cs typeface="Courier New" pitchFamily="49" charset="0"/>
              </a:rPr>
              <a:t>, ‘a</a:t>
            </a:r>
            <a:r>
              <a:rPr lang="en-US" sz="1900" dirty="0" smtClean="0">
                <a:latin typeface="Courier New" pitchFamily="49" charset="0"/>
                <a:cs typeface="Courier New" pitchFamily="49" charset="0"/>
              </a:rPr>
              <a:t>’);</a:t>
            </a:r>
          </a:p>
          <a:p>
            <a:pPr marL="914400" lvl="2" indent="0">
              <a:buNone/>
            </a:pPr>
            <a:r>
              <a:rPr lang="en-US" sz="1900" dirty="0" err="1">
                <a:latin typeface="Courier New" pitchFamily="49" charset="0"/>
                <a:cs typeface="Courier New" pitchFamily="49" charset="0"/>
              </a:rPr>
              <a:t>newchar</a:t>
            </a:r>
            <a:r>
              <a:rPr lang="en-US" sz="1900" dirty="0">
                <a:latin typeface="Courier New" pitchFamily="49" charset="0"/>
                <a:cs typeface="Courier New" pitchFamily="49" charset="0"/>
              </a:rPr>
              <a:t> = </a:t>
            </a:r>
            <a:r>
              <a:rPr lang="en-US" sz="1900" dirty="0" err="1">
                <a:latin typeface="Courier New" pitchFamily="49" charset="0"/>
                <a:cs typeface="Courier New" pitchFamily="49" charset="0"/>
              </a:rPr>
              <a:t>UARTCharGetNonBlocking</a:t>
            </a:r>
            <a:r>
              <a:rPr lang="en-US" sz="1900" dirty="0">
                <a:latin typeface="Courier New" pitchFamily="49" charset="0"/>
                <a:cs typeface="Courier New" pitchFamily="49" charset="0"/>
              </a:rPr>
              <a:t>(UART0_BASE</a:t>
            </a:r>
            <a:r>
              <a:rPr lang="en-US" sz="1900" dirty="0" smtClean="0">
                <a:latin typeface="Courier New" pitchFamily="49" charset="0"/>
                <a:cs typeface="Courier New" pitchFamily="49" charset="0"/>
              </a:rPr>
              <a:t>);</a:t>
            </a:r>
            <a:endParaRPr lang="en-US" dirty="0" smtClean="0"/>
          </a:p>
          <a:p>
            <a:pPr lvl="1"/>
            <a:endParaRPr lang="en-US" dirty="0"/>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65</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85194632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Interrupts</a:t>
            </a:r>
            <a:endParaRPr lang="en-US" dirty="0"/>
          </a:p>
        </p:txBody>
      </p:sp>
      <p:sp>
        <p:nvSpPr>
          <p:cNvPr id="5" name="Content Placeholder 4"/>
          <p:cNvSpPr>
            <a:spLocks noGrp="1"/>
          </p:cNvSpPr>
          <p:nvPr>
            <p:ph idx="1"/>
          </p:nvPr>
        </p:nvSpPr>
        <p:spPr/>
        <p:txBody>
          <a:bodyPr>
            <a:noAutofit/>
          </a:bodyPr>
          <a:lstStyle/>
          <a:p>
            <a:pPr marL="0" indent="0">
              <a:buNone/>
            </a:pPr>
            <a:r>
              <a:rPr lang="en-US" sz="2000" dirty="0" smtClean="0"/>
              <a:t>Single interrupt per module, cleared automatically</a:t>
            </a:r>
          </a:p>
          <a:p>
            <a:pPr marL="0" indent="0">
              <a:buNone/>
            </a:pPr>
            <a:r>
              <a:rPr lang="en-US" sz="2000" dirty="0" smtClean="0"/>
              <a:t>Interrupt conditions:</a:t>
            </a:r>
          </a:p>
          <a:p>
            <a:pPr lvl="1"/>
            <a:r>
              <a:rPr lang="en-US" sz="1800" b="0" dirty="0" smtClean="0"/>
              <a:t>Overrun error</a:t>
            </a:r>
          </a:p>
          <a:p>
            <a:pPr lvl="1"/>
            <a:r>
              <a:rPr lang="en-US" sz="1800" b="0" dirty="0" smtClean="0"/>
              <a:t>Break error</a:t>
            </a:r>
          </a:p>
          <a:p>
            <a:pPr lvl="1"/>
            <a:r>
              <a:rPr lang="en-US" sz="1800" b="0" dirty="0" smtClean="0"/>
              <a:t>Parity error</a:t>
            </a:r>
          </a:p>
          <a:p>
            <a:pPr lvl="1"/>
            <a:r>
              <a:rPr lang="en-US" sz="1800" b="0" dirty="0" smtClean="0"/>
              <a:t>Framing error</a:t>
            </a:r>
          </a:p>
          <a:p>
            <a:pPr lvl="1"/>
            <a:r>
              <a:rPr lang="en-US" sz="1800" b="0" dirty="0" smtClean="0"/>
              <a:t>Receive timeout – when FIFO is not empty and no further data is received over a 32-bit period</a:t>
            </a:r>
          </a:p>
          <a:p>
            <a:pPr lvl="1"/>
            <a:r>
              <a:rPr lang="en-US" sz="1800" b="0" dirty="0" smtClean="0"/>
              <a:t>Transmit – generated when no data present (if FIFO enabled, see next slide)</a:t>
            </a:r>
          </a:p>
          <a:p>
            <a:pPr lvl="1"/>
            <a:r>
              <a:rPr lang="en-US" sz="1800" b="0" dirty="0" smtClean="0"/>
              <a:t>Receive – generated when character is received (if FIFO enabled, see next slide)</a:t>
            </a:r>
          </a:p>
          <a:p>
            <a:pPr marL="0" indent="0">
              <a:buNone/>
            </a:pPr>
            <a:r>
              <a:rPr lang="en-US" sz="2000" dirty="0">
                <a:solidFill>
                  <a:schemeClr val="dk1"/>
                </a:solidFill>
              </a:rPr>
              <a:t>Interrupts on these conditions can be enabled individually</a:t>
            </a:r>
          </a:p>
          <a:p>
            <a:pPr marL="0" indent="0">
              <a:buNone/>
            </a:pPr>
            <a:r>
              <a:rPr lang="en-US" sz="2000" dirty="0">
                <a:solidFill>
                  <a:schemeClr val="dk1"/>
                </a:solidFill>
              </a:rPr>
              <a:t>Your handler code must check to determine the source </a:t>
            </a:r>
            <a:br>
              <a:rPr lang="en-US" sz="2000" dirty="0">
                <a:solidFill>
                  <a:schemeClr val="dk1"/>
                </a:solidFill>
              </a:rPr>
            </a:br>
            <a:r>
              <a:rPr lang="en-US" sz="2000" dirty="0">
                <a:solidFill>
                  <a:schemeClr val="dk1"/>
                </a:solidFill>
              </a:rPr>
              <a:t>of the </a:t>
            </a:r>
            <a:r>
              <a:rPr lang="en-US" sz="2000" dirty="0" smtClean="0">
                <a:solidFill>
                  <a:schemeClr val="dk1"/>
                </a:solidFill>
              </a:rPr>
              <a:t>UART </a:t>
            </a:r>
            <a:r>
              <a:rPr lang="en-US" sz="2000" dirty="0">
                <a:solidFill>
                  <a:schemeClr val="dk1"/>
                </a:solidFill>
              </a:rPr>
              <a:t>interrupt and clear the flag(s)</a:t>
            </a:r>
          </a:p>
          <a:p>
            <a:pPr marL="0" indent="0">
              <a:buNone/>
            </a:pPr>
            <a:endParaRPr lang="en-US" sz="2200" b="0" dirty="0" smtClean="0"/>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66</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25445313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Using the UART FIFOs</a:t>
            </a:r>
            <a:endParaRPr lang="en-US" dirty="0"/>
          </a:p>
        </p:txBody>
      </p:sp>
      <p:sp>
        <p:nvSpPr>
          <p:cNvPr id="23" name="Content Placeholder 22"/>
          <p:cNvSpPr>
            <a:spLocks noGrp="1"/>
          </p:cNvSpPr>
          <p:nvPr>
            <p:ph idx="1"/>
          </p:nvPr>
        </p:nvSpPr>
        <p:spPr>
          <a:xfrm>
            <a:off x="4074584" y="1360945"/>
            <a:ext cx="5069416" cy="3744455"/>
          </a:xfrm>
        </p:spPr>
        <p:txBody>
          <a:bodyPr>
            <a:normAutofit/>
          </a:bodyPr>
          <a:lstStyle/>
          <a:p>
            <a:r>
              <a:rPr lang="en-US" sz="2000" dirty="0" smtClean="0"/>
              <a:t>Both FIFOs are accessed via the UART Data register (UARTDR)</a:t>
            </a:r>
          </a:p>
          <a:p>
            <a:r>
              <a:rPr lang="en-US" sz="2000" dirty="0" smtClean="0"/>
              <a:t>After reset, the FIFOs are enabled*, you can disable by resetting the FEN bit in UARTLCRH, e.g.</a:t>
            </a:r>
          </a:p>
          <a:p>
            <a:pPr marL="0" indent="0">
              <a:buNone/>
            </a:pP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UARTFIFODisable</a:t>
            </a:r>
            <a:r>
              <a:rPr lang="en-US" sz="1600" dirty="0" smtClean="0">
                <a:latin typeface="Courier New" pitchFamily="49" charset="0"/>
                <a:cs typeface="Courier New" pitchFamily="49" charset="0"/>
              </a:rPr>
              <a:t>(UART0_BASE);</a:t>
            </a:r>
          </a:p>
          <a:p>
            <a:r>
              <a:rPr lang="en-US" sz="2000" dirty="0" smtClean="0"/>
              <a:t>Trigger points for FIFO interrupts can be set at 1/8, 1/4, 1/2,3/4, 7/8 full, e.g.</a:t>
            </a:r>
          </a:p>
          <a:p>
            <a:pPr marL="0" indent="0">
              <a:buNone/>
            </a:pP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UARTFIFOLevelSet</a:t>
            </a:r>
            <a:r>
              <a:rPr lang="en-US" sz="1600" dirty="0" smtClean="0">
                <a:latin typeface="Courier New" pitchFamily="49" charset="0"/>
                <a:cs typeface="Courier New" pitchFamily="49" charset="0"/>
              </a:rPr>
              <a:t>(UART0_BASE,</a:t>
            </a:r>
          </a:p>
          <a:p>
            <a:pPr marL="0" indent="0">
              <a:buNone/>
            </a:pPr>
            <a:r>
              <a:rPr lang="en-US" sz="1600" dirty="0">
                <a:latin typeface="Courier New" pitchFamily="49" charset="0"/>
                <a:cs typeface="Courier New" pitchFamily="49" charset="0"/>
              </a:rPr>
              <a:t>	</a:t>
            </a:r>
            <a:r>
              <a:rPr lang="en-US" sz="1600" dirty="0" smtClean="0">
                <a:latin typeface="Courier New" pitchFamily="49" charset="0"/>
                <a:cs typeface="Courier New" pitchFamily="49" charset="0"/>
              </a:rPr>
              <a:t>  UART_FIFO_TX4_8,</a:t>
            </a:r>
          </a:p>
          <a:p>
            <a:pPr marL="0" indent="0">
              <a:buNone/>
            </a:pPr>
            <a:r>
              <a:rPr lang="en-US" sz="1600" dirty="0">
                <a:latin typeface="Courier New" pitchFamily="49" charset="0"/>
                <a:cs typeface="Courier New" pitchFamily="49" charset="0"/>
              </a:rPr>
              <a:t>	</a:t>
            </a:r>
            <a:r>
              <a:rPr lang="en-US" sz="1600" dirty="0" smtClean="0">
                <a:latin typeface="Courier New" pitchFamily="49" charset="0"/>
                <a:cs typeface="Courier New" pitchFamily="49" charset="0"/>
              </a:rPr>
              <a:t>  </a:t>
            </a:r>
            <a:r>
              <a:rPr lang="en-US" sz="1600" dirty="0">
                <a:latin typeface="Courier New" pitchFamily="49" charset="0"/>
                <a:cs typeface="Courier New" pitchFamily="49" charset="0"/>
              </a:rPr>
              <a:t>UART_FIFO_RX4_8</a:t>
            </a:r>
            <a:r>
              <a:rPr lang="en-US" sz="1600" dirty="0" smtClean="0">
                <a:latin typeface="Courier New" pitchFamily="49" charset="0"/>
                <a:cs typeface="Courier New" pitchFamily="49" charset="0"/>
              </a:rPr>
              <a:t>);</a:t>
            </a:r>
            <a:endParaRPr lang="en-US" sz="1600" dirty="0">
              <a:latin typeface="Courier New" pitchFamily="49" charset="0"/>
              <a:cs typeface="Courier New" pitchFamily="49" charset="0"/>
            </a:endParaRPr>
          </a:p>
        </p:txBody>
      </p:sp>
      <p:grpSp>
        <p:nvGrpSpPr>
          <p:cNvPr id="7" name="Group 6"/>
          <p:cNvGrpSpPr/>
          <p:nvPr/>
        </p:nvGrpSpPr>
        <p:grpSpPr>
          <a:xfrm>
            <a:off x="366690" y="1596226"/>
            <a:ext cx="1382568" cy="3686848"/>
            <a:chOff x="942759" y="1643183"/>
            <a:chExt cx="1382568" cy="3686848"/>
          </a:xfrm>
        </p:grpSpPr>
        <p:sp>
          <p:nvSpPr>
            <p:cNvPr id="4" name="Rectangle 3"/>
            <p:cNvSpPr/>
            <p:nvPr/>
          </p:nvSpPr>
          <p:spPr bwMode="auto">
            <a:xfrm>
              <a:off x="942759" y="164318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 name="Rectangle 7"/>
            <p:cNvSpPr/>
            <p:nvPr/>
          </p:nvSpPr>
          <p:spPr bwMode="auto">
            <a:xfrm>
              <a:off x="942759" y="187361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9" name="Rectangle 8"/>
            <p:cNvSpPr/>
            <p:nvPr/>
          </p:nvSpPr>
          <p:spPr bwMode="auto">
            <a:xfrm>
              <a:off x="942759" y="210403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Rectangle 9"/>
            <p:cNvSpPr/>
            <p:nvPr/>
          </p:nvSpPr>
          <p:spPr bwMode="auto">
            <a:xfrm>
              <a:off x="942759" y="233446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1" name="Rectangle 10"/>
            <p:cNvSpPr/>
            <p:nvPr/>
          </p:nvSpPr>
          <p:spPr bwMode="auto">
            <a:xfrm>
              <a:off x="942759" y="256489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 name="Rectangle 11"/>
            <p:cNvSpPr/>
            <p:nvPr/>
          </p:nvSpPr>
          <p:spPr bwMode="auto">
            <a:xfrm>
              <a:off x="942759" y="279532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3" name="Rectangle 12"/>
            <p:cNvSpPr/>
            <p:nvPr/>
          </p:nvSpPr>
          <p:spPr bwMode="auto">
            <a:xfrm>
              <a:off x="942759" y="302575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 name="Rectangle 13"/>
            <p:cNvSpPr/>
            <p:nvPr/>
          </p:nvSpPr>
          <p:spPr bwMode="auto">
            <a:xfrm>
              <a:off x="942759" y="325617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5" name="Rectangle 14"/>
            <p:cNvSpPr/>
            <p:nvPr/>
          </p:nvSpPr>
          <p:spPr bwMode="auto">
            <a:xfrm>
              <a:off x="942759" y="348660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6" name="Rectangle 15"/>
            <p:cNvSpPr/>
            <p:nvPr/>
          </p:nvSpPr>
          <p:spPr bwMode="auto">
            <a:xfrm>
              <a:off x="942759" y="371703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7" name="Rectangle 16"/>
            <p:cNvSpPr/>
            <p:nvPr/>
          </p:nvSpPr>
          <p:spPr bwMode="auto">
            <a:xfrm>
              <a:off x="942759" y="394746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8" name="Rectangle 17"/>
            <p:cNvSpPr/>
            <p:nvPr/>
          </p:nvSpPr>
          <p:spPr bwMode="auto">
            <a:xfrm>
              <a:off x="942759" y="4177891"/>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9" name="Rectangle 18"/>
            <p:cNvSpPr/>
            <p:nvPr/>
          </p:nvSpPr>
          <p:spPr bwMode="auto">
            <a:xfrm>
              <a:off x="942759" y="4408319"/>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 name="Rectangle 19"/>
            <p:cNvSpPr/>
            <p:nvPr/>
          </p:nvSpPr>
          <p:spPr bwMode="auto">
            <a:xfrm>
              <a:off x="942759" y="4638747"/>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 name="Rectangle 20"/>
            <p:cNvSpPr/>
            <p:nvPr/>
          </p:nvSpPr>
          <p:spPr bwMode="auto">
            <a:xfrm>
              <a:off x="942759" y="4869175"/>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Rectangle 21"/>
            <p:cNvSpPr/>
            <p:nvPr/>
          </p:nvSpPr>
          <p:spPr bwMode="auto">
            <a:xfrm>
              <a:off x="942759" y="5099603"/>
              <a:ext cx="1382568" cy="23042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grpSp>
      <p:sp>
        <p:nvSpPr>
          <p:cNvPr id="26" name="TextBox 25"/>
          <p:cNvSpPr txBox="1"/>
          <p:nvPr/>
        </p:nvSpPr>
        <p:spPr>
          <a:xfrm>
            <a:off x="366689" y="1210805"/>
            <a:ext cx="1382569" cy="289310"/>
          </a:xfrm>
          <a:prstGeom prst="rect">
            <a:avLst/>
          </a:prstGeom>
          <a:noFill/>
        </p:spPr>
        <p:txBody>
          <a:bodyPr wrap="square" rtlCol="0" anchor="ctr" anchorCtr="0">
            <a:spAutoFit/>
          </a:bodyPr>
          <a:lstStyle/>
          <a:p>
            <a:pPr algn="ctr"/>
            <a:r>
              <a:rPr lang="en-US" sz="1600" dirty="0" smtClean="0">
                <a:solidFill>
                  <a:schemeClr val="dk1"/>
                </a:solidFill>
                <a:effectLst/>
              </a:rPr>
              <a:t>Transmit FIFO</a:t>
            </a:r>
          </a:p>
        </p:txBody>
      </p:sp>
      <p:sp>
        <p:nvSpPr>
          <p:cNvPr id="28" name="TextBox 27"/>
          <p:cNvSpPr txBox="1"/>
          <p:nvPr/>
        </p:nvSpPr>
        <p:spPr>
          <a:xfrm>
            <a:off x="2094900" y="3307306"/>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UART_FIFO_TX4_8</a:t>
            </a:r>
          </a:p>
        </p:txBody>
      </p:sp>
      <p:cxnSp>
        <p:nvCxnSpPr>
          <p:cNvPr id="30" name="Straight Arrow Connector 29"/>
          <p:cNvCxnSpPr/>
          <p:nvPr/>
        </p:nvCxnSpPr>
        <p:spPr bwMode="auto">
          <a:xfrm flipH="1">
            <a:off x="1749259" y="3439650"/>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37" name="TextBox 36"/>
          <p:cNvSpPr txBox="1"/>
          <p:nvPr/>
        </p:nvSpPr>
        <p:spPr>
          <a:xfrm>
            <a:off x="2094899" y="1942254"/>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UART_FIFO_TX1_8</a:t>
            </a:r>
          </a:p>
        </p:txBody>
      </p:sp>
      <p:cxnSp>
        <p:nvCxnSpPr>
          <p:cNvPr id="38" name="Straight Arrow Connector 37"/>
          <p:cNvCxnSpPr/>
          <p:nvPr/>
        </p:nvCxnSpPr>
        <p:spPr bwMode="auto">
          <a:xfrm flipH="1">
            <a:off x="1749258" y="2046432"/>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39" name="TextBox 38"/>
          <p:cNvSpPr txBox="1"/>
          <p:nvPr/>
        </p:nvSpPr>
        <p:spPr>
          <a:xfrm>
            <a:off x="2094900" y="2403110"/>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UART_FIFO_TX2_8</a:t>
            </a:r>
          </a:p>
        </p:txBody>
      </p:sp>
      <p:cxnSp>
        <p:nvCxnSpPr>
          <p:cNvPr id="40" name="Straight Arrow Connector 39"/>
          <p:cNvCxnSpPr/>
          <p:nvPr/>
        </p:nvCxnSpPr>
        <p:spPr bwMode="auto">
          <a:xfrm flipH="1">
            <a:off x="1749259" y="2507288"/>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1" name="TextBox 40"/>
          <p:cNvSpPr txBox="1"/>
          <p:nvPr/>
        </p:nvSpPr>
        <p:spPr>
          <a:xfrm>
            <a:off x="2094900" y="4246534"/>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UART_FIFO_TX6_8</a:t>
            </a:r>
          </a:p>
        </p:txBody>
      </p:sp>
      <p:cxnSp>
        <p:nvCxnSpPr>
          <p:cNvPr id="42" name="Straight Arrow Connector 41"/>
          <p:cNvCxnSpPr/>
          <p:nvPr/>
        </p:nvCxnSpPr>
        <p:spPr bwMode="auto">
          <a:xfrm flipH="1">
            <a:off x="1749258" y="4350712"/>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3" name="TextBox 42"/>
          <p:cNvSpPr txBox="1"/>
          <p:nvPr/>
        </p:nvSpPr>
        <p:spPr>
          <a:xfrm>
            <a:off x="2094900" y="4708665"/>
            <a:ext cx="1901031" cy="264688"/>
          </a:xfrm>
          <a:prstGeom prst="rect">
            <a:avLst/>
          </a:prstGeom>
          <a:noFill/>
        </p:spPr>
        <p:txBody>
          <a:bodyPr wrap="square" rtlCol="0" anchor="ctr" anchorCtr="0">
            <a:spAutoFit/>
          </a:bodyPr>
          <a:lstStyle/>
          <a:p>
            <a:r>
              <a:rPr lang="en-US" sz="1400" dirty="0" smtClean="0">
                <a:solidFill>
                  <a:schemeClr val="dk1"/>
                </a:solidFill>
                <a:effectLst/>
              </a:rPr>
              <a:t>UART_FIFO_TX7_8</a:t>
            </a:r>
          </a:p>
        </p:txBody>
      </p:sp>
      <p:cxnSp>
        <p:nvCxnSpPr>
          <p:cNvPr id="44" name="Straight Arrow Connector 43"/>
          <p:cNvCxnSpPr/>
          <p:nvPr/>
        </p:nvCxnSpPr>
        <p:spPr bwMode="auto">
          <a:xfrm flipH="1">
            <a:off x="1749258" y="4812843"/>
            <a:ext cx="345641" cy="0"/>
          </a:xfrm>
          <a:prstGeom prst="straightConnector1">
            <a:avLst/>
          </a:prstGeom>
          <a:solidFill>
            <a:schemeClr val="accent1"/>
          </a:solidFill>
          <a:ln w="12700" cap="flat" cmpd="sng" algn="ctr">
            <a:solidFill>
              <a:schemeClr val="tx1"/>
            </a:solidFill>
            <a:prstDash val="solid"/>
            <a:round/>
            <a:headEnd type="none" w="sm" len="sm"/>
            <a:tailEnd type="arrow"/>
          </a:ln>
          <a:effectLst/>
        </p:spPr>
      </p:cxnSp>
      <p:sp>
        <p:nvSpPr>
          <p:cNvPr id="45" name="TextBox 44"/>
          <p:cNvSpPr txBox="1"/>
          <p:nvPr/>
        </p:nvSpPr>
        <p:spPr>
          <a:xfrm>
            <a:off x="2094899" y="1206818"/>
            <a:ext cx="1670604" cy="289310"/>
          </a:xfrm>
          <a:prstGeom prst="rect">
            <a:avLst/>
          </a:prstGeom>
          <a:noFill/>
        </p:spPr>
        <p:txBody>
          <a:bodyPr wrap="square" rtlCol="0" anchor="ctr" anchorCtr="0">
            <a:spAutoFit/>
          </a:bodyPr>
          <a:lstStyle/>
          <a:p>
            <a:pPr algn="ctr"/>
            <a:r>
              <a:rPr lang="en-US" sz="1600" dirty="0" smtClean="0">
                <a:solidFill>
                  <a:schemeClr val="dk1"/>
                </a:solidFill>
                <a:effectLst/>
              </a:rPr>
              <a:t>FIFO Level Select</a:t>
            </a:r>
          </a:p>
        </p:txBody>
      </p:sp>
      <p:sp>
        <p:nvSpPr>
          <p:cNvPr id="12353" name="Rectangle 12352"/>
          <p:cNvSpPr/>
          <p:nvPr/>
        </p:nvSpPr>
        <p:spPr bwMode="auto">
          <a:xfrm>
            <a:off x="3481750" y="5867400"/>
            <a:ext cx="5357450" cy="460856"/>
          </a:xfrm>
          <a:prstGeom prst="rect">
            <a:avLst/>
          </a:prstGeom>
          <a:no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Arial Narrow" pitchFamily="34" charset="0"/>
              </a:rPr>
              <a:t>* Note: the datasheet says FIFOs are disabled</a:t>
            </a:r>
            <a:r>
              <a:rPr kumimoji="0" lang="en-US" sz="1800" b="1" i="0" u="none" strike="noStrike" cap="none" normalizeH="0" dirty="0" smtClean="0">
                <a:ln>
                  <a:noFill/>
                </a:ln>
                <a:solidFill>
                  <a:schemeClr val="dk1"/>
                </a:solidFill>
                <a:effectLst/>
                <a:latin typeface="Arial Narrow" pitchFamily="34" charset="0"/>
              </a:rPr>
              <a:t> at reset</a:t>
            </a:r>
            <a:endParaRPr kumimoji="0" lang="en-US" sz="1800" b="1" i="0" u="none" strike="noStrike" cap="none" normalizeH="0" baseline="0" dirty="0" smtClean="0">
              <a:ln>
                <a:noFill/>
              </a:ln>
              <a:solidFill>
                <a:schemeClr val="dk1"/>
              </a:solidFill>
              <a:effectLst/>
              <a:latin typeface="Arial Narrow" pitchFamily="34" charset="0"/>
            </a:endParaRPr>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67</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127739508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UART “</a:t>
            </a:r>
            <a:r>
              <a:rPr lang="en-US" dirty="0" err="1" smtClean="0"/>
              <a:t>stdio</a:t>
            </a:r>
            <a:r>
              <a:rPr lang="en-US" dirty="0" smtClean="0"/>
              <a:t>” Functions</a:t>
            </a:r>
            <a:endParaRPr lang="en-US" dirty="0"/>
          </a:p>
        </p:txBody>
      </p:sp>
      <p:sp>
        <p:nvSpPr>
          <p:cNvPr id="5" name="Content Placeholder 4"/>
          <p:cNvSpPr>
            <a:spLocks noGrp="1"/>
          </p:cNvSpPr>
          <p:nvPr>
            <p:ph idx="1"/>
          </p:nvPr>
        </p:nvSpPr>
        <p:spPr/>
        <p:txBody>
          <a:bodyPr>
            <a:noAutofit/>
          </a:bodyPr>
          <a:lstStyle/>
          <a:p>
            <a:r>
              <a:rPr lang="en-US" sz="2400" dirty="0" err="1" smtClean="0"/>
              <a:t>TivaWare</a:t>
            </a:r>
            <a:r>
              <a:rPr lang="en-US" sz="2400" dirty="0" smtClean="0"/>
              <a:t> “</a:t>
            </a:r>
            <a:r>
              <a:rPr lang="en-US" sz="2400" dirty="0" err="1" smtClean="0"/>
              <a:t>utils</a:t>
            </a:r>
            <a:r>
              <a:rPr lang="en-US" sz="2400" dirty="0" smtClean="0"/>
              <a:t>” folder contains functions for C </a:t>
            </a:r>
            <a:r>
              <a:rPr lang="en-US" sz="2400" dirty="0" err="1" smtClean="0"/>
              <a:t>stdio</a:t>
            </a:r>
            <a:r>
              <a:rPr lang="en-US" sz="2400" dirty="0" smtClean="0"/>
              <a:t> console functions:</a:t>
            </a:r>
          </a:p>
          <a:p>
            <a:pPr marL="457200" lvl="1" indent="0">
              <a:buNone/>
            </a:pPr>
            <a:r>
              <a:rPr lang="en-US" sz="1600" dirty="0">
                <a:latin typeface="Courier New" pitchFamily="49" charset="0"/>
                <a:cs typeface="Courier New" pitchFamily="49" charset="0"/>
              </a:rPr>
              <a:t>c</a:t>
            </a:r>
            <a:r>
              <a:rPr lang="en-US" sz="1600" dirty="0" smtClean="0">
                <a:latin typeface="Courier New" pitchFamily="49" charset="0"/>
                <a:cs typeface="Courier New" pitchFamily="49" charset="0"/>
              </a:rPr>
              <a:t>:\TivaWare\utils\uartstdio.h</a:t>
            </a:r>
          </a:p>
          <a:p>
            <a:pPr marL="457200" lvl="1" indent="0">
              <a:buNone/>
            </a:pPr>
            <a:r>
              <a:rPr lang="en-US" sz="1600" dirty="0" smtClean="0">
                <a:latin typeface="Courier New" pitchFamily="49" charset="0"/>
                <a:cs typeface="Courier New" pitchFamily="49" charset="0"/>
              </a:rPr>
              <a:t>c:\TivaWare\utils\uartstdio.c</a:t>
            </a:r>
          </a:p>
          <a:p>
            <a:r>
              <a:rPr lang="en-US" sz="2400" dirty="0" smtClean="0"/>
              <a:t>Usage example:</a:t>
            </a:r>
          </a:p>
          <a:p>
            <a:pPr marL="457200" lvl="1" indent="0">
              <a:buNone/>
            </a:pPr>
            <a:r>
              <a:rPr lang="en-US" sz="1600" dirty="0" err="1" smtClean="0">
                <a:latin typeface="Courier New" pitchFamily="49" charset="0"/>
                <a:cs typeface="Courier New" pitchFamily="49" charset="0"/>
              </a:rPr>
              <a:t>UARTStdioInit</a:t>
            </a:r>
            <a:r>
              <a:rPr lang="en-US" sz="1600" dirty="0" smtClean="0">
                <a:latin typeface="Courier New" pitchFamily="49" charset="0"/>
                <a:cs typeface="Courier New" pitchFamily="49" charset="0"/>
              </a:rPr>
              <a:t>(0); //use UART0, 115200</a:t>
            </a:r>
          </a:p>
          <a:p>
            <a:pPr marL="457200" lvl="1" indent="0">
              <a:buNone/>
            </a:pPr>
            <a:r>
              <a:rPr lang="en-US" sz="1600" dirty="0" err="1" smtClean="0">
                <a:latin typeface="Courier New" pitchFamily="49" charset="0"/>
                <a:cs typeface="Courier New" pitchFamily="49" charset="0"/>
              </a:rPr>
              <a:t>UARTprintf</a:t>
            </a:r>
            <a:r>
              <a:rPr lang="en-US" sz="1600" dirty="0" smtClean="0">
                <a:latin typeface="Courier New" pitchFamily="49" charset="0"/>
                <a:cs typeface="Courier New" pitchFamily="49" charset="0"/>
              </a:rPr>
              <a:t>(“Enter text: “);</a:t>
            </a:r>
          </a:p>
          <a:p>
            <a:r>
              <a:rPr lang="en-US" sz="2400" dirty="0" smtClean="0"/>
              <a:t>See </a:t>
            </a:r>
            <a:r>
              <a:rPr lang="en-US" sz="1600" dirty="0" err="1" smtClean="0">
                <a:latin typeface="Courier New" pitchFamily="49" charset="0"/>
                <a:cs typeface="Courier New" pitchFamily="49" charset="0"/>
              </a:rPr>
              <a:t>uartstdio.h</a:t>
            </a:r>
            <a:r>
              <a:rPr lang="en-US" sz="2400" dirty="0" smtClean="0"/>
              <a:t> for other functions</a:t>
            </a:r>
          </a:p>
          <a:p>
            <a:r>
              <a:rPr lang="en-US" sz="2400" dirty="0" smtClean="0"/>
              <a:t>Notes:</a:t>
            </a:r>
          </a:p>
          <a:p>
            <a:pPr lvl="1"/>
            <a:r>
              <a:rPr lang="en-US" sz="2000" dirty="0" smtClean="0"/>
              <a:t>Use the provided interrupt handler </a:t>
            </a:r>
            <a:r>
              <a:rPr lang="en-US" sz="1600" dirty="0" err="1" smtClean="0">
                <a:latin typeface="Courier New" pitchFamily="49" charset="0"/>
                <a:cs typeface="Courier New" pitchFamily="49" charset="0"/>
              </a:rPr>
              <a:t>UARTStdioIntHandler</a:t>
            </a:r>
            <a:r>
              <a:rPr lang="en-US" sz="1600" dirty="0" smtClean="0">
                <a:latin typeface="Courier New" pitchFamily="49" charset="0"/>
                <a:cs typeface="Courier New" pitchFamily="49" charset="0"/>
              </a:rPr>
              <a:t>() </a:t>
            </a:r>
            <a:r>
              <a:rPr lang="en-US" sz="2000" dirty="0" smtClean="0"/>
              <a:t>code in </a:t>
            </a:r>
            <a:r>
              <a:rPr lang="en-US" sz="1600" dirty="0" err="1" smtClean="0">
                <a:latin typeface="Courier New" pitchFamily="49" charset="0"/>
                <a:cs typeface="Courier New" pitchFamily="49" charset="0"/>
              </a:rPr>
              <a:t>uartstdio.c</a:t>
            </a:r>
            <a:endParaRPr lang="en-US" sz="1600" dirty="0" smtClean="0">
              <a:latin typeface="Courier New" pitchFamily="49" charset="0"/>
              <a:cs typeface="Courier New" pitchFamily="49" charset="0"/>
            </a:endParaRPr>
          </a:p>
          <a:p>
            <a:pPr lvl="1"/>
            <a:r>
              <a:rPr lang="en-US" sz="2000" dirty="0" smtClean="0"/>
              <a:t>Buffering is provided if you define UART_BUFFERED symbol</a:t>
            </a:r>
          </a:p>
          <a:p>
            <a:pPr lvl="2"/>
            <a:r>
              <a:rPr lang="en-US" sz="2000" b="0" dirty="0" smtClean="0"/>
              <a:t>Receive buffer is 128 bytes</a:t>
            </a:r>
          </a:p>
          <a:p>
            <a:pPr lvl="2"/>
            <a:r>
              <a:rPr lang="en-US" sz="2000" b="0" dirty="0" smtClean="0"/>
              <a:t>Transmit buffer is 1024 bytes</a:t>
            </a:r>
            <a:endParaRPr lang="en-US" sz="2000" b="0" dirty="0"/>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68</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9002399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66" name="Rectangle 78"/>
          <p:cNvSpPr>
            <a:spLocks noGrp="1" noChangeArrowheads="1"/>
          </p:cNvSpPr>
          <p:nvPr>
            <p:ph type="title"/>
          </p:nvPr>
        </p:nvSpPr>
        <p:spPr/>
        <p:txBody>
          <a:bodyPr/>
          <a:lstStyle/>
          <a:p>
            <a:r>
              <a:rPr lang="en-US" dirty="0" smtClean="0"/>
              <a:t>Other UART Features</a:t>
            </a:r>
            <a:endParaRPr lang="en-US" dirty="0"/>
          </a:p>
        </p:txBody>
      </p:sp>
      <p:sp>
        <p:nvSpPr>
          <p:cNvPr id="5" name="Content Placeholder 4"/>
          <p:cNvSpPr>
            <a:spLocks noGrp="1"/>
          </p:cNvSpPr>
          <p:nvPr>
            <p:ph idx="1"/>
          </p:nvPr>
        </p:nvSpPr>
        <p:spPr>
          <a:xfrm>
            <a:off x="481903" y="779078"/>
            <a:ext cx="8229600" cy="5562600"/>
          </a:xfrm>
        </p:spPr>
        <p:txBody>
          <a:bodyPr>
            <a:noAutofit/>
          </a:bodyPr>
          <a:lstStyle/>
          <a:p>
            <a:r>
              <a:rPr lang="en-US" sz="1800" dirty="0"/>
              <a:t>Modem flow control on UART1 (RTS/CTS)</a:t>
            </a:r>
          </a:p>
          <a:p>
            <a:r>
              <a:rPr lang="en-US" sz="1800" dirty="0" smtClean="0"/>
              <a:t>IrDA </a:t>
            </a:r>
            <a:r>
              <a:rPr lang="en-US" sz="1800" dirty="0"/>
              <a:t>serial IR (SIR) </a:t>
            </a:r>
            <a:r>
              <a:rPr lang="en-US" sz="1800" dirty="0" smtClean="0"/>
              <a:t>encoder/decoder</a:t>
            </a:r>
          </a:p>
          <a:p>
            <a:pPr lvl="1"/>
            <a:r>
              <a:rPr lang="en-US" sz="1400" b="0" dirty="0" smtClean="0"/>
              <a:t>External infrared transceiver required</a:t>
            </a:r>
          </a:p>
          <a:p>
            <a:pPr lvl="1"/>
            <a:r>
              <a:rPr lang="en-US" sz="1400" b="0" dirty="0" smtClean="0"/>
              <a:t>Supports half-duplex serial SIR interface</a:t>
            </a:r>
          </a:p>
          <a:p>
            <a:pPr lvl="1"/>
            <a:r>
              <a:rPr lang="en-US" sz="1400" b="0" dirty="0" smtClean="0"/>
              <a:t>Minimum of 10-ms delay required between transmit/receive, provided by software</a:t>
            </a:r>
          </a:p>
          <a:p>
            <a:r>
              <a:rPr lang="en-US" sz="1800" dirty="0" smtClean="0"/>
              <a:t>ISA 7816 smartcard support</a:t>
            </a:r>
          </a:p>
          <a:p>
            <a:pPr lvl="1"/>
            <a:r>
              <a:rPr lang="en-US" sz="1400" b="0" dirty="0" err="1" smtClean="0"/>
              <a:t>UnT</a:t>
            </a:r>
            <a:r>
              <a:rPr lang="en-US" sz="1400" b="0" dirty="0" err="1"/>
              <a:t>X</a:t>
            </a:r>
            <a:r>
              <a:rPr lang="en-US" sz="1400" b="0" dirty="0" smtClean="0"/>
              <a:t> signal used as a bit clock</a:t>
            </a:r>
          </a:p>
          <a:p>
            <a:pPr lvl="1"/>
            <a:r>
              <a:rPr lang="en-US" sz="1400" b="0" dirty="0" err="1" smtClean="0"/>
              <a:t>UnRx</a:t>
            </a:r>
            <a:r>
              <a:rPr lang="en-US" sz="1400" b="0" dirty="0" smtClean="0"/>
              <a:t> signal is half-duplex communication line</a:t>
            </a:r>
          </a:p>
          <a:p>
            <a:pPr lvl="1"/>
            <a:r>
              <a:rPr lang="en-US" sz="1400" b="0" dirty="0" smtClean="0"/>
              <a:t>GPIO pin used for smartcard reset, other signals provided by your system design</a:t>
            </a:r>
          </a:p>
          <a:p>
            <a:r>
              <a:rPr lang="en-US" sz="1800" dirty="0" smtClean="0"/>
              <a:t>LIN (Local Interconnect Network) support: master or slave</a:t>
            </a:r>
          </a:p>
          <a:p>
            <a:r>
              <a:rPr lang="en-US" sz="1800" dirty="0" smtClean="0"/>
              <a:t>µDMA support</a:t>
            </a:r>
          </a:p>
          <a:p>
            <a:pPr lvl="1"/>
            <a:r>
              <a:rPr lang="en-US" sz="1400" b="0" dirty="0" smtClean="0"/>
              <a:t>Single or burst transfers support</a:t>
            </a:r>
          </a:p>
          <a:p>
            <a:pPr lvl="1"/>
            <a:r>
              <a:rPr lang="en-US" sz="1400" b="0" dirty="0" smtClean="0"/>
              <a:t>UART interrupt handler handles DMA completion interrupt</a:t>
            </a:r>
            <a:endParaRPr lang="en-US" sz="1400" b="0" dirty="0"/>
          </a:p>
          <a:p>
            <a:r>
              <a:rPr lang="en-US" sz="1800" dirty="0" smtClean="0"/>
              <a:t>EIA-495 9-bit operation</a:t>
            </a:r>
          </a:p>
          <a:p>
            <a:pPr lvl="1"/>
            <a:r>
              <a:rPr lang="en-US" sz="1400" b="0" dirty="0"/>
              <a:t>M</a:t>
            </a:r>
            <a:r>
              <a:rPr lang="en-US" sz="1400" b="0" dirty="0" smtClean="0"/>
              <a:t>ulti-drop configuration: one master, multiple slaves</a:t>
            </a:r>
          </a:p>
          <a:p>
            <a:pPr lvl="1"/>
            <a:r>
              <a:rPr lang="en-US" sz="1400" b="0" dirty="0" smtClean="0"/>
              <a:t>Provides “address” bit (in place of parity bit)</a:t>
            </a:r>
          </a:p>
          <a:p>
            <a:pPr lvl="1"/>
            <a:r>
              <a:rPr lang="en-US" sz="1400" b="0" dirty="0" smtClean="0"/>
              <a:t>Slaves only respond to their address</a:t>
            </a:r>
            <a:endParaRPr lang="en-US" sz="1400" b="0" dirty="0"/>
          </a:p>
        </p:txBody>
      </p:sp>
      <p:sp>
        <p:nvSpPr>
          <p:cNvPr id="2" name="Segnaposto numero diapositiva 1"/>
          <p:cNvSpPr>
            <a:spLocks noGrp="1"/>
          </p:cNvSpPr>
          <p:nvPr>
            <p:ph type="sldNum" sz="quarter" idx="12"/>
          </p:nvPr>
        </p:nvSpPr>
        <p:spPr/>
        <p:txBody>
          <a:bodyPr/>
          <a:lstStyle/>
          <a:p>
            <a:fld id="{4E582210-5FCA-4178-AB04-4337EADA3D81}" type="slidenum">
              <a:rPr lang="en-US" smtClean="0"/>
              <a:pPr/>
              <a:t>69</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ustDataLst>
      <p:tags r:id="rId1"/>
    </p:custDataLst>
    <p:extLst>
      <p:ext uri="{BB962C8B-B14F-4D97-AF65-F5344CB8AC3E}">
        <p14:creationId xmlns:p14="http://schemas.microsoft.com/office/powerpoint/2010/main" val="3364860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4523575"/>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r>
              <a:rPr lang="en-US" dirty="0">
                <a:solidFill>
                  <a:srgbClr val="FF0000"/>
                </a:solidFill>
              </a:rPr>
              <a:t>TM4C123GH6PM </a:t>
            </a:r>
            <a:r>
              <a:rPr lang="en-US" dirty="0" smtClean="0">
                <a:solidFill>
                  <a:srgbClr val="FF0000"/>
                </a:solidFill>
              </a:rPr>
              <a:t>Peripherals (1)</a:t>
            </a:r>
          </a:p>
        </p:txBody>
      </p:sp>
      <p:sp>
        <p:nvSpPr>
          <p:cNvPr id="21508" name="Rectangle 3"/>
          <p:cNvSpPr>
            <a:spLocks noGrp="1" noChangeArrowheads="1"/>
          </p:cNvSpPr>
          <p:nvPr>
            <p:ph idx="1"/>
          </p:nvPr>
        </p:nvSpPr>
        <p:spPr>
          <a:xfrm>
            <a:off x="457200" y="914400"/>
            <a:ext cx="8229600" cy="5562600"/>
          </a:xfrm>
        </p:spPr>
        <p:txBody>
          <a:bodyPr>
            <a:normAutofit/>
          </a:bodyPr>
          <a:lstStyle/>
          <a:p>
            <a:pPr eaLnBrk="1" hangingPunct="1">
              <a:buNone/>
            </a:pPr>
            <a:r>
              <a:rPr lang="en-US" sz="2000" b="1" dirty="0" smtClean="0"/>
              <a:t>Battery-backed Hibernation Module</a:t>
            </a:r>
          </a:p>
          <a:p>
            <a:pPr lvl="1"/>
            <a:r>
              <a:rPr lang="en-US" sz="1600" b="0" dirty="0" smtClean="0"/>
              <a:t>Internal and external power control (through external voltage regulator)</a:t>
            </a:r>
          </a:p>
          <a:p>
            <a:pPr lvl="1"/>
            <a:r>
              <a:rPr lang="en-US" sz="1600" b="0" dirty="0" smtClean="0"/>
              <a:t>Separate real-time clock (RTC) and power source</a:t>
            </a:r>
          </a:p>
          <a:p>
            <a:pPr lvl="1"/>
            <a:r>
              <a:rPr lang="en-US" sz="1600" b="0" dirty="0" smtClean="0"/>
              <a:t>VDD3ON mode retains GPIO states and settings</a:t>
            </a:r>
          </a:p>
          <a:p>
            <a:pPr lvl="1"/>
            <a:r>
              <a:rPr lang="en-US" sz="1600" b="0" dirty="0" smtClean="0"/>
              <a:t>Wake on RTC or Wake pin</a:t>
            </a:r>
          </a:p>
          <a:p>
            <a:pPr lvl="1"/>
            <a:r>
              <a:rPr lang="en-US" sz="1600" b="0" dirty="0" smtClean="0"/>
              <a:t>Sixteen </a:t>
            </a:r>
            <a:r>
              <a:rPr lang="en-US" sz="1600" b="0" dirty="0" smtClean="0"/>
              <a:t>32-bit words of battery backed memory</a:t>
            </a:r>
          </a:p>
          <a:p>
            <a:pPr lvl="1"/>
            <a:r>
              <a:rPr lang="en-US" sz="1600" b="0" dirty="0" smtClean="0"/>
              <a:t>5 µA Hibernate current with GPIO retention. 1.7 µA without</a:t>
            </a:r>
            <a:endParaRPr lang="en-US" sz="2000" b="0" dirty="0" smtClean="0"/>
          </a:p>
          <a:p>
            <a:pPr>
              <a:buNone/>
            </a:pPr>
            <a:r>
              <a:rPr lang="en-US" sz="2000" dirty="0" smtClean="0"/>
              <a:t>Serial Connectivity  </a:t>
            </a:r>
          </a:p>
          <a:p>
            <a:pPr lvl="1">
              <a:buFont typeface="Wingdings" pitchFamily="2" charset="2"/>
              <a:buChar char="u"/>
            </a:pPr>
            <a:r>
              <a:rPr lang="en-US" sz="1600" b="0" dirty="0" smtClean="0"/>
              <a:t>USB 2.0 </a:t>
            </a:r>
            <a:r>
              <a:rPr lang="en-US" sz="1600" b="0" dirty="0"/>
              <a:t>(OTG/Host/Device</a:t>
            </a:r>
            <a:r>
              <a:rPr lang="en-US" sz="1600" b="0" dirty="0" smtClean="0"/>
              <a:t>)</a:t>
            </a:r>
          </a:p>
          <a:p>
            <a:pPr lvl="1">
              <a:buFont typeface="Wingdings" pitchFamily="2" charset="2"/>
              <a:buChar char="u"/>
            </a:pPr>
            <a:r>
              <a:rPr lang="en-US" sz="1600" b="0" dirty="0" smtClean="0"/>
              <a:t>8 - UART with IrDA, 9-bit and ISO7816 support</a:t>
            </a:r>
          </a:p>
          <a:p>
            <a:pPr lvl="1">
              <a:buFont typeface="Wingdings" pitchFamily="2" charset="2"/>
              <a:buChar char="u"/>
            </a:pPr>
            <a:r>
              <a:rPr lang="en-US" sz="1600" b="0" dirty="0"/>
              <a:t>6</a:t>
            </a:r>
            <a:r>
              <a:rPr lang="en-US" sz="1600" b="0" dirty="0" smtClean="0"/>
              <a:t> - I</a:t>
            </a:r>
            <a:r>
              <a:rPr lang="en-US" sz="1600" b="0" baseline="30000" dirty="0" smtClean="0"/>
              <a:t>2</a:t>
            </a:r>
            <a:r>
              <a:rPr lang="en-US" sz="1600" b="0" dirty="0" smtClean="0"/>
              <a:t>C</a:t>
            </a:r>
          </a:p>
          <a:p>
            <a:pPr lvl="1">
              <a:buFont typeface="Wingdings" pitchFamily="2" charset="2"/>
              <a:buChar char="u"/>
            </a:pPr>
            <a:r>
              <a:rPr lang="en-US" sz="1600" b="0" dirty="0" smtClean="0"/>
              <a:t>4 - SPI, </a:t>
            </a:r>
            <a:r>
              <a:rPr lang="en-US" sz="1600" b="0" dirty="0" err="1" smtClean="0"/>
              <a:t>Microwire</a:t>
            </a:r>
            <a:r>
              <a:rPr lang="en-US" sz="1600" b="0" dirty="0" smtClean="0"/>
              <a:t> or TI synchronous serial interfaces</a:t>
            </a:r>
          </a:p>
          <a:p>
            <a:pPr lvl="1">
              <a:buFont typeface="Wingdings" pitchFamily="2" charset="2"/>
              <a:buChar char="u"/>
            </a:pPr>
            <a:r>
              <a:rPr lang="en-US" sz="1600" b="0" dirty="0" smtClean="0"/>
              <a:t>2 - CAN</a:t>
            </a:r>
          </a:p>
          <a:p>
            <a:endParaRPr lang="en-US" sz="1400" dirty="0" smtClean="0"/>
          </a:p>
          <a:p>
            <a:pPr>
              <a:lnSpc>
                <a:spcPct val="90000"/>
              </a:lnSpc>
            </a:pPr>
            <a:endParaRPr lang="en-US" sz="1800" b="1" dirty="0" smtClean="0"/>
          </a:p>
          <a:p>
            <a:pPr lvl="1">
              <a:lnSpc>
                <a:spcPct val="90000"/>
              </a:lnSpc>
            </a:pPr>
            <a:endParaRPr lang="en-US" sz="1400" dirty="0" smtClean="0"/>
          </a:p>
          <a:p>
            <a:pPr>
              <a:buNone/>
            </a:pPr>
            <a:endParaRPr lang="en-US" sz="1800" dirty="0" smtClean="0"/>
          </a:p>
          <a:p>
            <a:endParaRPr lang="en-US" sz="1800" dirty="0" smtClean="0"/>
          </a:p>
          <a:p>
            <a:pPr lvl="1"/>
            <a:endParaRPr lang="en-US" sz="1400" dirty="0" smtClean="0"/>
          </a:p>
        </p:txBody>
      </p:sp>
      <p:pic>
        <p:nvPicPr>
          <p:cNvPr id="9"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6141" y="22860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7</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152400" y="1600200"/>
            <a:ext cx="8763000" cy="3657600"/>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 name="Title 1"/>
          <p:cNvSpPr>
            <a:spLocks noGrp="1"/>
          </p:cNvSpPr>
          <p:nvPr>
            <p:ph type="title"/>
          </p:nvPr>
        </p:nvSpPr>
        <p:spPr>
          <a:xfrm>
            <a:off x="0" y="2246"/>
            <a:ext cx="9144000" cy="990600"/>
          </a:xfrm>
        </p:spPr>
        <p:txBody>
          <a:bodyPr>
            <a:noAutofit/>
          </a:bodyPr>
          <a:lstStyle/>
          <a:p>
            <a:r>
              <a:rPr lang="en-US" sz="6000" dirty="0" smtClean="0">
                <a:solidFill>
                  <a:schemeClr val="tx1"/>
                </a:solidFill>
              </a:rPr>
              <a:t>Thanks for Attending!</a:t>
            </a:r>
            <a:endParaRPr lang="en-US" sz="6000" dirty="0">
              <a:solidFill>
                <a:schemeClr val="tx1"/>
              </a:solidFill>
            </a:endParaRPr>
          </a:p>
        </p:txBody>
      </p:sp>
      <p:sp>
        <p:nvSpPr>
          <p:cNvPr id="7" name="Segnaposto numero diapositiva 6"/>
          <p:cNvSpPr>
            <a:spLocks noGrp="1"/>
          </p:cNvSpPr>
          <p:nvPr>
            <p:ph type="sldNum" sz="quarter" idx="12"/>
          </p:nvPr>
        </p:nvSpPr>
        <p:spPr/>
        <p:txBody>
          <a:bodyPr/>
          <a:lstStyle/>
          <a:p>
            <a:fld id="{4E582210-5FCA-4178-AB04-4337EADA3D81}" type="slidenum">
              <a:rPr lang="en-US" smtClean="0"/>
              <a:pPr/>
              <a:t>70</a:t>
            </a:fld>
            <a:endParaRPr lang="en-US"/>
          </a:p>
        </p:txBody>
      </p:sp>
      <p:pic>
        <p:nvPicPr>
          <p:cNvPr id="6" name="Picture 4" descr="C:\Users\a0192895\Documents\Workshop Tiva LaunchPad\PICS\Transparent TI_TivaLaunchpad1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6562" y="789999"/>
            <a:ext cx="5378525" cy="52298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a0192895\Documents\Workshop Tiva LaunchPad\PICS\Transparent C-Serie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1516" y="22860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extLst>
      <p:ext uri="{BB962C8B-B14F-4D97-AF65-F5344CB8AC3E}">
        <p14:creationId xmlns:p14="http://schemas.microsoft.com/office/powerpoint/2010/main" val="19919679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6" name="Text Box 176"/>
          <p:cNvSpPr txBox="1">
            <a:spLocks noChangeArrowheads="1"/>
          </p:cNvSpPr>
          <p:nvPr/>
        </p:nvSpPr>
        <p:spPr bwMode="auto">
          <a:xfrm>
            <a:off x="955675" y="2116138"/>
            <a:ext cx="7212013" cy="1458861"/>
          </a:xfrm>
          <a:prstGeom prst="rect">
            <a:avLst/>
          </a:prstGeom>
          <a:noFill/>
          <a:ln w="12700">
            <a:noFill/>
            <a:miter lim="800000"/>
            <a:headEnd type="none" w="sm" len="sm"/>
            <a:tailEnd type="none" w="sm" len="sm"/>
          </a:ln>
          <a:effectLst/>
        </p:spPr>
        <p:txBody>
          <a:bodyPr>
            <a:spAutoFit/>
          </a:bodyPr>
          <a:lstStyle/>
          <a:p>
            <a:pPr algn="ctr"/>
            <a:r>
              <a:rPr lang="en-US" sz="2000" b="0" dirty="0">
                <a:effectLst/>
                <a:latin typeface="Arial" charset="0"/>
              </a:rPr>
              <a:t>Presented by</a:t>
            </a:r>
          </a:p>
          <a:p>
            <a:pPr algn="ctr"/>
            <a:r>
              <a:rPr lang="en-US" sz="3600" dirty="0" err="1" smtClean="0"/>
              <a:t>Vittoriano</a:t>
            </a:r>
            <a:r>
              <a:rPr lang="en-US" sz="3600" dirty="0" smtClean="0"/>
              <a:t> Muttillo</a:t>
            </a:r>
          </a:p>
          <a:p>
            <a:pPr lvl="0"/>
            <a:r>
              <a:rPr lang="en-US" b="0" dirty="0" smtClean="0">
                <a:solidFill>
                  <a:srgbClr val="000000"/>
                </a:solidFill>
              </a:rPr>
              <a:t>PhD Student</a:t>
            </a:r>
            <a:endParaRPr lang="en-US" sz="3600" dirty="0" smtClean="0">
              <a:effectLst/>
            </a:endParaRPr>
          </a:p>
        </p:txBody>
      </p:sp>
      <p:sp>
        <p:nvSpPr>
          <p:cNvPr id="3" name="Segnaposto numero diapositiva 2"/>
          <p:cNvSpPr>
            <a:spLocks noGrp="1"/>
          </p:cNvSpPr>
          <p:nvPr>
            <p:ph type="sldNum" sz="quarter" idx="12"/>
          </p:nvPr>
        </p:nvSpPr>
        <p:spPr/>
        <p:txBody>
          <a:bodyPr/>
          <a:lstStyle/>
          <a:p>
            <a:fld id="{4E582210-5FCA-4178-AB04-4337EADA3D81}" type="slidenum">
              <a:rPr lang="en-US" smtClean="0"/>
              <a:pPr/>
              <a:t>71</a:t>
            </a:fld>
            <a:endParaRPr lang="en-US"/>
          </a:p>
        </p:txBody>
      </p:sp>
      <p:sp>
        <p:nvSpPr>
          <p:cNvPr id="4" name="Segnaposto piè di pagina 3"/>
          <p:cNvSpPr>
            <a:spLocks noGrp="1"/>
          </p:cNvSpPr>
          <p:nvPr>
            <p:ph type="ftr" sz="quarter" idx="11"/>
          </p:nvPr>
        </p:nvSpPr>
        <p:spPr/>
        <p:txBody>
          <a:bodyPr/>
          <a:lstStyle/>
          <a:p>
            <a:r>
              <a:rPr lang="en-US" smtClean="0"/>
              <a:t>Embedded Systems: Tiva TM4C123G Homelab</a:t>
            </a:r>
            <a:endParaRPr lang="en-US"/>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5590375"/>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r>
              <a:rPr lang="en-US" dirty="0">
                <a:solidFill>
                  <a:srgbClr val="FF0000"/>
                </a:solidFill>
              </a:rPr>
              <a:t>TM4C123GH6PM </a:t>
            </a:r>
            <a:r>
              <a:rPr lang="en-US" dirty="0" smtClean="0">
                <a:solidFill>
                  <a:srgbClr val="FF0000"/>
                </a:solidFill>
              </a:rPr>
              <a:t>Peripherals (2)</a:t>
            </a:r>
          </a:p>
        </p:txBody>
      </p:sp>
      <p:sp>
        <p:nvSpPr>
          <p:cNvPr id="21508" name="Rectangle 3"/>
          <p:cNvSpPr>
            <a:spLocks noGrp="1" noChangeArrowheads="1"/>
          </p:cNvSpPr>
          <p:nvPr>
            <p:ph idx="1"/>
          </p:nvPr>
        </p:nvSpPr>
        <p:spPr>
          <a:xfrm>
            <a:off x="457200" y="914400"/>
            <a:ext cx="8229600" cy="5181600"/>
          </a:xfrm>
        </p:spPr>
        <p:txBody>
          <a:bodyPr>
            <a:normAutofit fontScale="92500" lnSpcReduction="10000"/>
          </a:bodyPr>
          <a:lstStyle/>
          <a:p>
            <a:pPr eaLnBrk="1" hangingPunct="1">
              <a:buNone/>
            </a:pPr>
            <a:r>
              <a:rPr lang="en-US" sz="2000" b="1" dirty="0" smtClean="0"/>
              <a:t>Two 1MSPS 12-bit SAR ADCs</a:t>
            </a:r>
          </a:p>
          <a:p>
            <a:pPr lvl="1">
              <a:lnSpc>
                <a:spcPct val="90000"/>
              </a:lnSpc>
            </a:pPr>
            <a:r>
              <a:rPr lang="en-US" sz="1600" b="0" dirty="0" smtClean="0"/>
              <a:t>Twelve shared inputs</a:t>
            </a:r>
          </a:p>
          <a:p>
            <a:pPr lvl="1">
              <a:lnSpc>
                <a:spcPct val="90000"/>
              </a:lnSpc>
            </a:pPr>
            <a:r>
              <a:rPr lang="en-US" sz="1600" b="0" dirty="0" smtClean="0"/>
              <a:t>Single ended and differential measurement</a:t>
            </a:r>
          </a:p>
          <a:p>
            <a:pPr lvl="1">
              <a:lnSpc>
                <a:spcPct val="90000"/>
              </a:lnSpc>
            </a:pPr>
            <a:r>
              <a:rPr lang="en-US" sz="1600" b="0" dirty="0" smtClean="0"/>
              <a:t>Internal temperature sensor</a:t>
            </a:r>
          </a:p>
          <a:p>
            <a:pPr lvl="1">
              <a:lnSpc>
                <a:spcPct val="90000"/>
              </a:lnSpc>
            </a:pPr>
            <a:r>
              <a:rPr lang="en-US" sz="1600" b="0" dirty="0" smtClean="0"/>
              <a:t>4 programmable sample sequencers</a:t>
            </a:r>
          </a:p>
          <a:p>
            <a:pPr lvl="1">
              <a:lnSpc>
                <a:spcPct val="90000"/>
              </a:lnSpc>
            </a:pPr>
            <a:r>
              <a:rPr lang="en-US" sz="1600" b="0" dirty="0" smtClean="0"/>
              <a:t>Flexible trigger control: SW, Timers, Analog comparators, GPIO</a:t>
            </a:r>
          </a:p>
          <a:p>
            <a:pPr lvl="1">
              <a:lnSpc>
                <a:spcPct val="90000"/>
              </a:lnSpc>
            </a:pPr>
            <a:r>
              <a:rPr lang="en-US" sz="1600" b="0" dirty="0" smtClean="0"/>
              <a:t>VDDA/GNDA voltage reference</a:t>
            </a:r>
          </a:p>
          <a:p>
            <a:pPr lvl="1">
              <a:lnSpc>
                <a:spcPct val="90000"/>
              </a:lnSpc>
            </a:pPr>
            <a:r>
              <a:rPr lang="en-US" sz="1600" b="0" dirty="0" smtClean="0"/>
              <a:t>Optional hardware averaging</a:t>
            </a:r>
          </a:p>
          <a:p>
            <a:pPr lvl="1">
              <a:lnSpc>
                <a:spcPct val="90000"/>
              </a:lnSpc>
            </a:pPr>
            <a:r>
              <a:rPr lang="en-US" sz="1600" b="0" dirty="0"/>
              <a:t>3</a:t>
            </a:r>
            <a:r>
              <a:rPr lang="en-US" sz="1600" b="0" dirty="0" smtClean="0"/>
              <a:t> analog and 16 digital comparators</a:t>
            </a:r>
          </a:p>
          <a:p>
            <a:pPr lvl="1">
              <a:lnSpc>
                <a:spcPct val="90000"/>
              </a:lnSpc>
            </a:pPr>
            <a:r>
              <a:rPr lang="en-US" sz="1600" b="0" dirty="0" smtClean="0"/>
              <a:t>µDMA enabled</a:t>
            </a:r>
          </a:p>
          <a:p>
            <a:pPr eaLnBrk="1" hangingPunct="1">
              <a:buNone/>
            </a:pPr>
            <a:r>
              <a:rPr lang="en-US" sz="2000" b="1" dirty="0" smtClean="0"/>
              <a:t>0 - 43 GPIO</a:t>
            </a:r>
          </a:p>
          <a:p>
            <a:pPr lvl="1">
              <a:lnSpc>
                <a:spcPct val="90000"/>
              </a:lnSpc>
            </a:pPr>
            <a:r>
              <a:rPr lang="en-US" sz="1600" b="0" dirty="0" smtClean="0"/>
              <a:t>Any GPIO can be an external edge or level triggered </a:t>
            </a:r>
            <a:br>
              <a:rPr lang="en-US" sz="1600" b="0" dirty="0" smtClean="0"/>
            </a:br>
            <a:r>
              <a:rPr lang="en-US" sz="1600" b="0" dirty="0" smtClean="0"/>
              <a:t>interrupt</a:t>
            </a:r>
          </a:p>
          <a:p>
            <a:pPr lvl="1">
              <a:lnSpc>
                <a:spcPct val="90000"/>
              </a:lnSpc>
            </a:pPr>
            <a:r>
              <a:rPr lang="en-US" sz="1600" b="0" dirty="0" smtClean="0"/>
              <a:t>Can initiate an ADC sample sequence or µDMA transfer </a:t>
            </a:r>
            <a:br>
              <a:rPr lang="en-US" sz="1600" b="0" dirty="0" smtClean="0"/>
            </a:br>
            <a:r>
              <a:rPr lang="en-US" sz="1600" b="0" dirty="0" smtClean="0"/>
              <a:t>directly</a:t>
            </a:r>
          </a:p>
          <a:p>
            <a:pPr lvl="1">
              <a:lnSpc>
                <a:spcPct val="90000"/>
              </a:lnSpc>
            </a:pPr>
            <a:r>
              <a:rPr lang="en-US" sz="1600" b="0" dirty="0" smtClean="0"/>
              <a:t>Toggle rate up to the CPU clock speed on the Advanced </a:t>
            </a:r>
            <a:br>
              <a:rPr lang="en-US" sz="1600" b="0" dirty="0" smtClean="0"/>
            </a:br>
            <a:r>
              <a:rPr lang="en-US" sz="1600" b="0" dirty="0" smtClean="0"/>
              <a:t>High-Performance Bus</a:t>
            </a:r>
          </a:p>
          <a:p>
            <a:pPr lvl="1">
              <a:lnSpc>
                <a:spcPct val="90000"/>
              </a:lnSpc>
            </a:pPr>
            <a:r>
              <a:rPr lang="en-US" sz="1600" b="0" dirty="0" smtClean="0"/>
              <a:t>5-V-tolerant in input configuration </a:t>
            </a:r>
            <a:br>
              <a:rPr lang="en-US" sz="1600" b="0" dirty="0" smtClean="0"/>
            </a:br>
            <a:r>
              <a:rPr lang="en-US" sz="1600" b="0" dirty="0" smtClean="0"/>
              <a:t>(except for PB0/1 and USB data pins when configured as GPIO)</a:t>
            </a:r>
          </a:p>
          <a:p>
            <a:pPr lvl="1">
              <a:lnSpc>
                <a:spcPct val="90000"/>
              </a:lnSpc>
            </a:pPr>
            <a:r>
              <a:rPr lang="en-US" sz="1600" b="0" dirty="0" smtClean="0"/>
              <a:t>Programmable Drive Strength (2, 4, 8 mA or 8 mA with slew rate control)</a:t>
            </a:r>
          </a:p>
          <a:p>
            <a:pPr lvl="1">
              <a:lnSpc>
                <a:spcPct val="90000"/>
              </a:lnSpc>
            </a:pPr>
            <a:r>
              <a:rPr lang="en-US" sz="1600" b="0" dirty="0" smtClean="0"/>
              <a:t>Programmable weak pull-up, pull-down, and open drain</a:t>
            </a:r>
            <a:endParaRPr lang="en-US" sz="1400" dirty="0" smtClean="0"/>
          </a:p>
          <a:p>
            <a:pPr>
              <a:buNone/>
            </a:pPr>
            <a:endParaRPr lang="en-US" sz="1800" dirty="0" smtClean="0"/>
          </a:p>
          <a:p>
            <a:endParaRPr lang="en-US" sz="1800" dirty="0" smtClean="0"/>
          </a:p>
          <a:p>
            <a:pPr lvl="1"/>
            <a:endParaRPr lang="en-US" sz="1400" dirty="0" smtClean="0"/>
          </a:p>
        </p:txBody>
      </p:sp>
      <p:pic>
        <p:nvPicPr>
          <p:cNvPr id="7"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6141" y="22860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8</a:t>
            </a:fld>
            <a:endParaRPr lang="en-US"/>
          </a:p>
        </p:txBody>
      </p:sp>
      <p:sp>
        <p:nvSpPr>
          <p:cNvPr id="8" name="Segnaposto piè di pagina 1"/>
          <p:cNvSpPr txBox="1">
            <a:spLocks/>
          </p:cNvSpPr>
          <p:nvPr/>
        </p:nvSpPr>
        <p:spPr>
          <a:xfrm>
            <a:off x="3124200" y="6356350"/>
            <a:ext cx="2895600" cy="365125"/>
          </a:xfrm>
          <a:prstGeom prst="rect">
            <a:avLst/>
          </a:prstGeom>
        </p:spPr>
        <p:txBody>
          <a:bodyPr vert="horz" lIns="91440" tIns="45720" rIns="91440" bIns="45720" rtlCol="0" anchor="ctr"/>
          <a:lstStyle>
            <a:defPPr>
              <a:defRPr lang="en-US"/>
            </a:defPPr>
            <a:lvl1pPr algn="ctr" rtl="0" eaLnBrk="0" fontAlgn="base" hangingPunct="0">
              <a:lnSpc>
                <a:spcPct val="80000"/>
              </a:lnSpc>
              <a:spcBef>
                <a:spcPct val="5000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2pPr>
            <a:lvl3pPr marL="9144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3pPr>
            <a:lvl4pPr marL="13716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4pPr>
            <a:lvl5pPr marL="1828800" algn="ctr" rtl="0" eaLnBrk="0" fontAlgn="base" hangingPunct="0">
              <a:lnSpc>
                <a:spcPct val="80000"/>
              </a:lnSpc>
              <a:spcBef>
                <a:spcPct val="50000"/>
              </a:spcBef>
              <a:spcAft>
                <a:spcPct val="0"/>
              </a:spcAft>
              <a:defRPr sz="2000" b="1" kern="1200">
                <a:solidFill>
                  <a:schemeClr val="tx1"/>
                </a:solidFill>
                <a:latin typeface="Arial" charset="0"/>
                <a:ea typeface="+mn-ea"/>
                <a:cs typeface="+mn-cs"/>
              </a:defRPr>
            </a:lvl5pPr>
            <a:lvl6pPr marL="2286000" algn="l" defTabSz="914400" rtl="0" eaLnBrk="1" latinLnBrk="0" hangingPunct="1">
              <a:defRPr sz="2000" b="1" kern="1200">
                <a:solidFill>
                  <a:schemeClr val="tx1"/>
                </a:solidFill>
                <a:latin typeface="Arial" charset="0"/>
                <a:ea typeface="+mn-ea"/>
                <a:cs typeface="+mn-cs"/>
              </a:defRPr>
            </a:lvl6pPr>
            <a:lvl7pPr marL="2743200" algn="l" defTabSz="914400" rtl="0" eaLnBrk="1" latinLnBrk="0" hangingPunct="1">
              <a:defRPr sz="2000" b="1" kern="1200">
                <a:solidFill>
                  <a:schemeClr val="tx1"/>
                </a:solidFill>
                <a:latin typeface="Arial" charset="0"/>
                <a:ea typeface="+mn-ea"/>
                <a:cs typeface="+mn-cs"/>
              </a:defRPr>
            </a:lvl7pPr>
            <a:lvl8pPr marL="3200400" algn="l" defTabSz="914400" rtl="0" eaLnBrk="1" latinLnBrk="0" hangingPunct="1">
              <a:defRPr sz="2000" b="1" kern="1200">
                <a:solidFill>
                  <a:schemeClr val="tx1"/>
                </a:solidFill>
                <a:latin typeface="Arial" charset="0"/>
                <a:ea typeface="+mn-ea"/>
                <a:cs typeface="+mn-cs"/>
              </a:defRPr>
            </a:lvl8pPr>
            <a:lvl9pPr marL="3657600" algn="l" defTabSz="914400" rtl="0" eaLnBrk="1" latinLnBrk="0" hangingPunct="1">
              <a:defRPr sz="2000" b="1" kern="1200">
                <a:solidFill>
                  <a:schemeClr val="tx1"/>
                </a:solidFill>
                <a:latin typeface="Arial" charset="0"/>
                <a:ea typeface="+mn-ea"/>
                <a:cs typeface="+mn-cs"/>
              </a:defRPr>
            </a:lvl9pPr>
          </a:lstStyle>
          <a:p>
            <a:r>
              <a:rPr lang="en-US" smtClean="0"/>
              <a:t>Embedded Systems: Tiva TM4C123G Homelab</a:t>
            </a:r>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256373" y="658025"/>
            <a:ext cx="8024501" cy="5494947"/>
          </a:xfrm>
          <a:prstGeom prst="roundRect">
            <a:avLst/>
          </a:prstGeom>
          <a:solidFill>
            <a:schemeClr val="accent3"/>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507" name="Rectangle 2"/>
          <p:cNvSpPr>
            <a:spLocks noGrp="1" noChangeArrowheads="1"/>
          </p:cNvSpPr>
          <p:nvPr>
            <p:ph type="title"/>
          </p:nvPr>
        </p:nvSpPr>
        <p:spPr>
          <a:xfrm>
            <a:off x="231775" y="7727"/>
            <a:ext cx="8458200" cy="814387"/>
          </a:xfrm>
        </p:spPr>
        <p:txBody>
          <a:bodyPr>
            <a:normAutofit/>
          </a:bodyPr>
          <a:lstStyle/>
          <a:p>
            <a:r>
              <a:rPr lang="en-US" dirty="0">
                <a:solidFill>
                  <a:srgbClr val="FF0000"/>
                </a:solidFill>
              </a:rPr>
              <a:t>TM4C123GH6PM </a:t>
            </a:r>
            <a:r>
              <a:rPr lang="en-US" dirty="0" smtClean="0">
                <a:solidFill>
                  <a:srgbClr val="FF0000"/>
                </a:solidFill>
              </a:rPr>
              <a:t>Peripherals (3)</a:t>
            </a:r>
          </a:p>
        </p:txBody>
      </p:sp>
      <p:sp>
        <p:nvSpPr>
          <p:cNvPr id="21508" name="Rectangle 3"/>
          <p:cNvSpPr>
            <a:spLocks noGrp="1" noChangeArrowheads="1"/>
          </p:cNvSpPr>
          <p:nvPr>
            <p:ph idx="1"/>
          </p:nvPr>
        </p:nvSpPr>
        <p:spPr>
          <a:xfrm>
            <a:off x="457200" y="609600"/>
            <a:ext cx="8229600" cy="5562600"/>
          </a:xfrm>
        </p:spPr>
        <p:txBody>
          <a:bodyPr>
            <a:normAutofit/>
          </a:bodyPr>
          <a:lstStyle/>
          <a:p>
            <a:pPr lvl="1">
              <a:lnSpc>
                <a:spcPct val="90000"/>
              </a:lnSpc>
              <a:buNone/>
            </a:pPr>
            <a:endParaRPr lang="en-US" sz="1400" b="0" dirty="0" smtClean="0"/>
          </a:p>
          <a:p>
            <a:pPr>
              <a:buNone/>
            </a:pPr>
            <a:r>
              <a:rPr lang="en-US" sz="1800" dirty="0" smtClean="0"/>
              <a:t>Memory Protection Unit (MPU)</a:t>
            </a:r>
          </a:p>
          <a:p>
            <a:pPr lvl="1"/>
            <a:r>
              <a:rPr lang="en-US" sz="1400" b="0" dirty="0" smtClean="0"/>
              <a:t>Generates a Memory Management Fault on incorrect access to region</a:t>
            </a:r>
          </a:p>
          <a:p>
            <a:pPr eaLnBrk="1" hangingPunct="1">
              <a:buNone/>
            </a:pPr>
            <a:r>
              <a:rPr lang="en-US" sz="1800" b="1" dirty="0" smtClean="0"/>
              <a:t>Timers</a:t>
            </a:r>
          </a:p>
          <a:p>
            <a:pPr lvl="1"/>
            <a:r>
              <a:rPr lang="en-US" sz="1400" b="0" dirty="0" smtClean="0"/>
              <a:t>2 Watchdog timers with separate clocks</a:t>
            </a:r>
          </a:p>
          <a:p>
            <a:pPr lvl="1"/>
            <a:r>
              <a:rPr lang="en-US" sz="1400" b="0" dirty="0" err="1" smtClean="0"/>
              <a:t>SysTick</a:t>
            </a:r>
            <a:r>
              <a:rPr lang="en-US" sz="1400" b="0" dirty="0" smtClean="0"/>
              <a:t> timer. 24-bit high speed RTOS and other timer</a:t>
            </a:r>
          </a:p>
          <a:p>
            <a:pPr lvl="1"/>
            <a:r>
              <a:rPr lang="en-US" sz="1400" b="0" dirty="0" smtClean="0"/>
              <a:t>Six 32-bit and Six 64-bit general purpose timers</a:t>
            </a:r>
          </a:p>
          <a:p>
            <a:pPr lvl="1"/>
            <a:r>
              <a:rPr lang="en-US" sz="1400" b="0" dirty="0" smtClean="0"/>
              <a:t>PWM and CCP modes</a:t>
            </a:r>
          </a:p>
          <a:p>
            <a:pPr lvl="1"/>
            <a:r>
              <a:rPr lang="en-US" sz="1400" b="0" dirty="0" smtClean="0"/>
              <a:t>Daisy chaining </a:t>
            </a:r>
          </a:p>
          <a:p>
            <a:pPr lvl="1"/>
            <a:r>
              <a:rPr lang="en-US" sz="1400" b="0" dirty="0" smtClean="0"/>
              <a:t>User enabled stalling on CPU Halt flag from debugger for all timers</a:t>
            </a:r>
          </a:p>
          <a:p>
            <a:pPr>
              <a:buNone/>
            </a:pPr>
            <a:r>
              <a:rPr lang="en-US" sz="1800" dirty="0" smtClean="0"/>
              <a:t>32 channel µDMA</a:t>
            </a:r>
          </a:p>
          <a:p>
            <a:pPr lvl="1"/>
            <a:r>
              <a:rPr lang="en-US" sz="1400" b="0" dirty="0" smtClean="0"/>
              <a:t>Basic, Ping-pong and scatter-gather modes</a:t>
            </a:r>
          </a:p>
          <a:p>
            <a:pPr lvl="1"/>
            <a:r>
              <a:rPr lang="en-US" sz="1400" b="0" dirty="0" smtClean="0"/>
              <a:t>Two priority levels</a:t>
            </a:r>
          </a:p>
          <a:p>
            <a:pPr lvl="1"/>
            <a:r>
              <a:rPr lang="en-US" sz="1400" b="0" dirty="0" smtClean="0"/>
              <a:t>8,16 and 32-bit data sizes</a:t>
            </a:r>
          </a:p>
          <a:p>
            <a:pPr lvl="1"/>
            <a:r>
              <a:rPr lang="en-US" sz="1400" b="0" dirty="0" smtClean="0"/>
              <a:t>Interrupt enabled</a:t>
            </a:r>
          </a:p>
          <a:p>
            <a:pPr lvl="1"/>
            <a:endParaRPr lang="en-US" sz="1400" dirty="0" smtClean="0"/>
          </a:p>
          <a:p>
            <a:pPr marL="0" indent="0">
              <a:buNone/>
            </a:pPr>
            <a:endParaRPr lang="en-US" sz="1400" dirty="0" smtClean="0"/>
          </a:p>
          <a:p>
            <a:pPr>
              <a:lnSpc>
                <a:spcPct val="90000"/>
              </a:lnSpc>
            </a:pPr>
            <a:endParaRPr lang="en-US" sz="1800" b="1" dirty="0" smtClean="0"/>
          </a:p>
          <a:p>
            <a:pPr lvl="1">
              <a:lnSpc>
                <a:spcPct val="90000"/>
              </a:lnSpc>
            </a:pPr>
            <a:endParaRPr lang="en-US" sz="1400" dirty="0" smtClean="0"/>
          </a:p>
          <a:p>
            <a:pPr>
              <a:buNone/>
            </a:pPr>
            <a:endParaRPr lang="en-US" sz="1800" dirty="0" smtClean="0"/>
          </a:p>
          <a:p>
            <a:endParaRPr lang="en-US" sz="1800" dirty="0" smtClean="0"/>
          </a:p>
          <a:p>
            <a:pPr lvl="1"/>
            <a:endParaRPr lang="en-US" sz="1400" dirty="0" smtClean="0"/>
          </a:p>
        </p:txBody>
      </p:sp>
      <p:pic>
        <p:nvPicPr>
          <p:cNvPr id="7" name="Picture 4" descr="C:\Users\a0192895\Documents\Workshop Tiva LaunchPad\PICS\Transparent C-Seri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6141" y="2286000"/>
            <a:ext cx="2134590" cy="2007310"/>
          </a:xfrm>
          <a:prstGeom prst="rect">
            <a:avLst/>
          </a:prstGeom>
          <a:noFill/>
          <a:extLst>
            <a:ext uri="{909E8E84-426E-40DD-AFC4-6F175D3DCCD1}">
              <a14:hiddenFill xmlns:a14="http://schemas.microsoft.com/office/drawing/2010/main">
                <a:solidFill>
                  <a:srgbClr val="FFFFFF"/>
                </a:solidFill>
              </a14:hiddenFill>
            </a:ext>
          </a:extLst>
        </p:spPr>
      </p:pic>
      <p:sp>
        <p:nvSpPr>
          <p:cNvPr id="2" name="Segnaposto numero diapositiva 1"/>
          <p:cNvSpPr>
            <a:spLocks noGrp="1"/>
          </p:cNvSpPr>
          <p:nvPr>
            <p:ph type="sldNum" sz="quarter" idx="12"/>
          </p:nvPr>
        </p:nvSpPr>
        <p:spPr/>
        <p:txBody>
          <a:bodyPr/>
          <a:lstStyle/>
          <a:p>
            <a:fld id="{4E582210-5FCA-4178-AB04-4337EADA3D81}" type="slidenum">
              <a:rPr lang="en-US" smtClean="0"/>
              <a:pPr/>
              <a:t>9</a:t>
            </a:fld>
            <a:endParaRPr lang="en-US"/>
          </a:p>
        </p:txBody>
      </p:sp>
      <p:sp>
        <p:nvSpPr>
          <p:cNvPr id="3" name="Segnaposto piè di pagina 2"/>
          <p:cNvSpPr>
            <a:spLocks noGrp="1"/>
          </p:cNvSpPr>
          <p:nvPr>
            <p:ph type="ftr" sz="quarter" idx="11"/>
          </p:nvPr>
        </p:nvSpPr>
        <p:spPr/>
        <p:txBody>
          <a:bodyPr/>
          <a:lstStyle/>
          <a:p>
            <a:r>
              <a:rPr lang="en-US" smtClean="0"/>
              <a:t>Embedded Systems: Tiva TM4C123G Homelab</a:t>
            </a:r>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4"/>
  <p:tag name="NO LOGOS" val="true"/>
</p:tagLst>
</file>

<file path=ppt/tags/tag2.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3.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4.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5.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6.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7.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8.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ags/tag9.xml><?xml version="1.0" encoding="utf-8"?>
<p:tagLst xmlns:a="http://schemas.openxmlformats.org/drawingml/2006/main" xmlns:r="http://schemas.openxmlformats.org/officeDocument/2006/relationships" xmlns:p="http://schemas.openxmlformats.org/presentationml/2006/main">
  <p:tag name="PPBACKGROUND" val="16777214"/>
  <p:tag name="PPFOREGROUND" val="0"/>
  <p:tag name="PPSHADOW" val="5987163"/>
  <p:tag name="PPTITLE" val="0"/>
  <p:tag name="PPFILL" val="16185078"/>
  <p:tag name="PPACCENT1" val="11513775"/>
  <p:tag name="PPACCENT2" val="14606046"/>
  <p:tag name="PPACCENT3" val="12829635"/>
  <p:tag name="COLORSCHEMEINDEX" val="2"/>
</p:tagLst>
</file>

<file path=ppt/theme/theme1.xml><?xml version="1.0" encoding="utf-8"?>
<a:theme xmlns:a="http://schemas.openxmlformats.org/drawingml/2006/main" name="ttoTheme">
  <a:themeElements>
    <a:clrScheme name="Custom 1">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6699FF"/>
      </a:hlink>
      <a:folHlink>
        <a:srgbClr val="6699FF"/>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standard">
        <a:dk1>
          <a:srgbClr val="000000"/>
        </a:dk1>
        <a:lt1>
          <a:srgbClr val="FFFFFF"/>
        </a:lt1>
        <a:dk2>
          <a:srgbClr val="FF0000"/>
        </a:dk2>
        <a:lt2>
          <a:srgbClr val="FFFFFF"/>
        </a:lt2>
        <a:accent1>
          <a:srgbClr val="F9F9F9"/>
        </a:accent1>
        <a:accent2>
          <a:srgbClr val="DEDEDE"/>
        </a:accent2>
        <a:accent3>
          <a:srgbClr val="C7C7C7"/>
        </a:accent3>
        <a:accent4>
          <a:srgbClr val="6699FF"/>
        </a:accent4>
        <a:accent5>
          <a:srgbClr val="FF0000"/>
        </a:accent5>
        <a:accent6>
          <a:srgbClr val="FFFFFF"/>
        </a:accent6>
        <a:hlink>
          <a:srgbClr val="C7C7C7"/>
        </a:hlink>
        <a:folHlink>
          <a:srgbClr val="6699FF"/>
        </a:folHlink>
      </a:clrScheme>
      <a:clrMap bg1="lt1" tx1="dk1" bg2="lt2" tx2="dk2" accent1="accent1" accent2="accent2" accent3="accent3" accent4="accent4" accent5="accent5" accent6="accent6" hlink="hlink" folHlink="folHlink"/>
    </a:extraClrScheme>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
      <a:clrScheme name="tto 8">
        <a:dk1>
          <a:srgbClr val="FFFFFF"/>
        </a:dk1>
        <a:lt1>
          <a:srgbClr val="000000"/>
        </a:lt1>
        <a:dk2>
          <a:srgbClr val="FFFFFF"/>
        </a:dk2>
        <a:lt2>
          <a:srgbClr val="FF0000"/>
        </a:lt2>
        <a:accent1>
          <a:srgbClr val="00CCFF"/>
        </a:accent1>
        <a:accent2>
          <a:srgbClr val="CC9900"/>
        </a:accent2>
        <a:accent3>
          <a:srgbClr val="00CC66"/>
        </a:accent3>
        <a:accent4>
          <a:srgbClr val="FFFF99"/>
        </a:accent4>
        <a:accent5>
          <a:srgbClr val="FF99CC"/>
        </a:accent5>
        <a:accent6>
          <a:srgbClr val="000000"/>
        </a:accent6>
        <a:hlink>
          <a:srgbClr val="00CC66"/>
        </a:hlink>
        <a:folHlink>
          <a:srgbClr val="FFFF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ttoTheme</Template>
  <TotalTime>56259</TotalTime>
  <Pages>3</Pages>
  <Words>11279</Words>
  <Application>Microsoft Office PowerPoint</Application>
  <PresentationFormat>Presentazione su schermo (4:3)</PresentationFormat>
  <Paragraphs>1665</Paragraphs>
  <Slides>71</Slides>
  <Notes>71</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71</vt:i4>
      </vt:variant>
    </vt:vector>
  </HeadingPairs>
  <TitlesOfParts>
    <vt:vector size="81" baseType="lpstr">
      <vt:lpstr>Microsoft YaHei</vt:lpstr>
      <vt:lpstr>Arial</vt:lpstr>
      <vt:lpstr>Arial Narrow</vt:lpstr>
      <vt:lpstr>Calibri</vt:lpstr>
      <vt:lpstr>Courier New</vt:lpstr>
      <vt:lpstr>Symbol</vt:lpstr>
      <vt:lpstr>Times</vt:lpstr>
      <vt:lpstr>Times New Roman</vt:lpstr>
      <vt:lpstr>Wingdings</vt:lpstr>
      <vt:lpstr>ttoTheme</vt:lpstr>
      <vt:lpstr>Homelab Tiva™ C Series  TM4C123G  LaunchPad </vt:lpstr>
      <vt:lpstr>Agenda</vt:lpstr>
      <vt:lpstr>Tiva™ EK-TM4C123GXL LaunchPad</vt:lpstr>
      <vt:lpstr>Tiva™ TM4C123G Microcontroller</vt:lpstr>
      <vt:lpstr>M4 Core and Floating-Point Unit</vt:lpstr>
      <vt:lpstr>TM4C123GH6PM Memory</vt:lpstr>
      <vt:lpstr>TM4C123GH6PM Peripherals (1)</vt:lpstr>
      <vt:lpstr>TM4C123GH6PM Peripherals (2)</vt:lpstr>
      <vt:lpstr>TM4C123GH6PM Peripherals (3)</vt:lpstr>
      <vt:lpstr>TM4C123GH6PM Peripherals (4)</vt:lpstr>
      <vt:lpstr>Agenda</vt:lpstr>
      <vt:lpstr>Development Tools for Tiva C Series MCUs</vt:lpstr>
      <vt:lpstr>TI Software and Tools Ecosystem</vt:lpstr>
      <vt:lpstr>Agenda</vt:lpstr>
      <vt:lpstr>Hardware and Software Setup</vt:lpstr>
      <vt:lpstr>Install Driver</vt:lpstr>
      <vt:lpstr>Install Code Composer Studio</vt:lpstr>
      <vt:lpstr>TivaWare™ and other programs (1)</vt:lpstr>
      <vt:lpstr>TivaWare™ and other programs (2)</vt:lpstr>
      <vt:lpstr>Test QuickStart Application</vt:lpstr>
      <vt:lpstr>Agenda</vt:lpstr>
      <vt:lpstr>Code Composer Studio Functional Overview</vt:lpstr>
      <vt:lpstr>Target Configuration and Emulators</vt:lpstr>
      <vt:lpstr>Projects and Workspaces (viewed in CCS)</vt:lpstr>
      <vt:lpstr>Projects and Workspaces</vt:lpstr>
      <vt:lpstr>Creating a New Project</vt:lpstr>
      <vt:lpstr>Adding Files to a Project</vt:lpstr>
      <vt:lpstr>Portable Projects</vt:lpstr>
      <vt:lpstr>Path Variables and Build Variables</vt:lpstr>
      <vt:lpstr>Adding Variables</vt:lpstr>
      <vt:lpstr>Build Configurations</vt:lpstr>
      <vt:lpstr>CCSv5 Licensing and Pricing</vt:lpstr>
      <vt:lpstr>CCSv5 – For More Information</vt:lpstr>
      <vt:lpstr>Agenda</vt:lpstr>
      <vt:lpstr>Introduction to LM Flash Programmer</vt:lpstr>
      <vt:lpstr>Agenda</vt:lpstr>
      <vt:lpstr>Presentazione standard di PowerPoint</vt:lpstr>
      <vt:lpstr>Presentazione standard di PowerPoint</vt:lpstr>
      <vt:lpstr>Agenda</vt:lpstr>
      <vt:lpstr>Homelab Workplan</vt:lpstr>
      <vt:lpstr>Agenda</vt:lpstr>
      <vt:lpstr>Programming Example</vt:lpstr>
      <vt:lpstr>Agenda</vt:lpstr>
      <vt:lpstr>Fundamental Clock Sources</vt:lpstr>
      <vt:lpstr>System (CPU) Clock Sources</vt:lpstr>
      <vt:lpstr>Tiva C Series Clock Tree</vt:lpstr>
      <vt:lpstr>Agenda</vt:lpstr>
      <vt:lpstr>General Purpose IO</vt:lpstr>
      <vt:lpstr>GPIO Address Masking</vt:lpstr>
      <vt:lpstr>Critical Function GPIO Protection</vt:lpstr>
      <vt:lpstr>Agenda</vt:lpstr>
      <vt:lpstr>Nested Vectored Interrupt Controller (NVIC)</vt:lpstr>
      <vt:lpstr>Cortex-M4® Interrupt Handling</vt:lpstr>
      <vt:lpstr>Cortex-M4® Exception Types</vt:lpstr>
      <vt:lpstr>Cortex-M4® Vector Table</vt:lpstr>
      <vt:lpstr>Agenda</vt:lpstr>
      <vt:lpstr>General Purpose Timer Module</vt:lpstr>
      <vt:lpstr>Agenda</vt:lpstr>
      <vt:lpstr>Analog-to-Digital Converter</vt:lpstr>
      <vt:lpstr>TM4C123GH6PM ADC Features</vt:lpstr>
      <vt:lpstr>ADC Sample Sequencers</vt:lpstr>
      <vt:lpstr>Agenda</vt:lpstr>
      <vt:lpstr>UART Features</vt:lpstr>
      <vt:lpstr>Block Diagram</vt:lpstr>
      <vt:lpstr>Basic Operation</vt:lpstr>
      <vt:lpstr>UART Interrupts</vt:lpstr>
      <vt:lpstr>Using the UART FIFOs</vt:lpstr>
      <vt:lpstr>UART “stdio” Functions</vt:lpstr>
      <vt:lpstr>Other UART Features</vt:lpstr>
      <vt:lpstr>Thanks for Attending!</vt:lpstr>
      <vt:lpstr>Presentazione standard di PowerPoint</vt:lpstr>
    </vt:vector>
  </TitlesOfParts>
  <Company>Technical Training Organization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Started with StellarisWare® and the ARM® Cortex™-M4F</dc:title>
  <dc:creator>Scott Bland</dc:creator>
  <cp:lastModifiedBy>victor</cp:lastModifiedBy>
  <cp:revision>2079</cp:revision>
  <cp:lastPrinted>2013-06-25T14:29:18Z</cp:lastPrinted>
  <dcterms:created xsi:type="dcterms:W3CDTF">2002-03-25T14:43:17Z</dcterms:created>
  <dcterms:modified xsi:type="dcterms:W3CDTF">2015-11-03T11:51:14Z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1">
    <vt:lpwstr>2</vt:lpwstr>
  </property>
  <property fmtid="{D5CDD505-2E9C-101B-9397-08002B2CF9AE}" pid="3" name="X2">
    <vt:lpwstr>152</vt:lpwstr>
  </property>
  <property fmtid="{D5CDD505-2E9C-101B-9397-08002B2CF9AE}" pid="4" name="Y">
    <vt:lpwstr>2</vt:lpwstr>
  </property>
  <property fmtid="{D5CDD505-2E9C-101B-9397-08002B2CF9AE}" pid="5" name="H">
    <vt:lpwstr>112</vt:lpwstr>
  </property>
  <property fmtid="{D5CDD505-2E9C-101B-9397-08002B2CF9AE}" pid="6" name="nBits">
    <vt:lpwstr>16</vt:lpwstr>
  </property>
  <property fmtid="{D5CDD505-2E9C-101B-9397-08002B2CF9AE}" pid="7" name="nBitPattern">
    <vt:lpwstr/>
  </property>
</Properties>
</file>